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89" r:id="rId4"/>
    <p:sldId id="285" r:id="rId5"/>
    <p:sldId id="290" r:id="rId6"/>
    <p:sldId id="291" r:id="rId7"/>
    <p:sldId id="257" r:id="rId8"/>
    <p:sldId id="258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6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14072-A5AB-42CA-8051-0E66F6BD72B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3ABE8F2-E84F-4125-ADE8-0F5AC37691F0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Century Gothic" panose="020B0502020202020204" pitchFamily="34" charset="0"/>
            </a:rPr>
            <a:t>Одобрить отчет о деятельности отделения </a:t>
          </a:r>
          <a:r>
            <a:rPr lang="ru-RU" sz="1500" dirty="0" err="1" smtClean="0">
              <a:latin typeface="Century Gothic" panose="020B0502020202020204" pitchFamily="34" charset="0"/>
            </a:rPr>
            <a:t>ПТиБ</a:t>
          </a:r>
          <a:r>
            <a:rPr lang="ru-RU" sz="1500" dirty="0" smtClean="0">
              <a:latin typeface="Century Gothic" panose="020B0502020202020204" pitchFamily="34" charset="0"/>
            </a:rPr>
            <a:t> за 2018-2019 гг.;</a:t>
          </a:r>
        </a:p>
        <a:p>
          <a:pPr algn="l"/>
          <a:r>
            <a:rPr lang="ru-RU" sz="1500" dirty="0" smtClean="0">
              <a:latin typeface="Century Gothic" panose="020B0502020202020204" pitchFamily="34" charset="0"/>
            </a:rPr>
            <a:t>Утвердить дорожную карту отделения </a:t>
          </a:r>
          <a:r>
            <a:rPr lang="ru-RU" sz="1500" dirty="0" err="1" smtClean="0">
              <a:latin typeface="Century Gothic" panose="020B0502020202020204" pitchFamily="34" charset="0"/>
            </a:rPr>
            <a:t>ПТиБ</a:t>
          </a:r>
          <a:r>
            <a:rPr lang="ru-RU" sz="1500" dirty="0" smtClean="0">
              <a:latin typeface="Century Gothic" panose="020B0502020202020204" pitchFamily="34" charset="0"/>
            </a:rPr>
            <a:t> на 2019- 2020 гг.;</a:t>
          </a:r>
          <a:endParaRPr lang="ru-RU" sz="1500" dirty="0">
            <a:latin typeface="Century Gothic" panose="020B0502020202020204" pitchFamily="34" charset="0"/>
          </a:endParaRPr>
        </a:p>
      </dgm:t>
    </dgm:pt>
    <dgm:pt modelId="{BD929986-3CDB-4CC7-AF82-16C7782F6681}" type="parTrans" cxnId="{7B517614-CF62-4ADB-AE66-E9410D615EC2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C1D13810-6865-4E07-B7A0-370B44F7D075}" type="sibTrans" cxnId="{7B517614-CF62-4ADB-AE66-E9410D615EC2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AAFAB81F-ACF8-4366-8AA7-4B0D4BEAFB4B}">
      <dgm:prSet phldrT="[Текст]" custT="1"/>
      <dgm:spPr/>
      <dgm:t>
        <a:bodyPr/>
        <a:lstStyle/>
        <a:p>
          <a:pPr algn="l"/>
          <a:r>
            <a:rPr lang="ru-RU" sz="1500" dirty="0" smtClean="0">
              <a:latin typeface="Century Gothic" panose="020B0502020202020204" pitchFamily="34" charset="0"/>
            </a:rPr>
            <a:t>Продолжить работу по расширению численности членов ФУМО;</a:t>
          </a:r>
        </a:p>
        <a:p>
          <a:pPr algn="l"/>
          <a:r>
            <a:rPr lang="ru-RU" sz="1500" dirty="0" smtClean="0">
              <a:latin typeface="Century Gothic" panose="020B0502020202020204" pitchFamily="34" charset="0"/>
            </a:rPr>
            <a:t>Продолжить экспертизу учебных изданий и оформление рекомендаций по её использованию в учебном процессе;</a:t>
          </a:r>
        </a:p>
        <a:p>
          <a:pPr algn="l"/>
          <a:r>
            <a:rPr lang="ru-RU" sz="1500" dirty="0" smtClean="0">
              <a:latin typeface="Century Gothic" panose="020B0502020202020204" pitchFamily="34" charset="0"/>
            </a:rPr>
            <a:t>Провести конкурс ВКР по направлениям отделения </a:t>
          </a:r>
          <a:r>
            <a:rPr lang="ru-RU" sz="1500" dirty="0" err="1" smtClean="0">
              <a:latin typeface="Century Gothic" panose="020B0502020202020204" pitchFamily="34" charset="0"/>
            </a:rPr>
            <a:t>ПТиБ</a:t>
          </a:r>
          <a:r>
            <a:rPr lang="ru-RU" sz="1500" dirty="0" smtClean="0">
              <a:latin typeface="Century Gothic" panose="020B0502020202020204" pitchFamily="34" charset="0"/>
            </a:rPr>
            <a:t>;</a:t>
          </a:r>
        </a:p>
      </dgm:t>
    </dgm:pt>
    <dgm:pt modelId="{5141F2E5-95C8-47A9-9D44-C704909EF1A8}" type="parTrans" cxnId="{032639AB-1F2F-49A1-99CB-725920BA23A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DEEB3485-9EF7-46E9-ACAF-2441C0103B87}" type="sibTrans" cxnId="{032639AB-1F2F-49A1-99CB-725920BA23AE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3A0B6C92-EBB5-428D-9AE5-BFA595E341EC}">
      <dgm:prSet custT="1"/>
      <dgm:spPr/>
      <dgm:t>
        <a:bodyPr/>
        <a:lstStyle/>
        <a:p>
          <a:pPr algn="l"/>
          <a:r>
            <a:rPr lang="ru-RU" sz="1500" dirty="0" smtClean="0">
              <a:latin typeface="Century Gothic" panose="020B0502020202020204" pitchFamily="34" charset="0"/>
            </a:rPr>
            <a:t>Научно-методическим советам отработать формулировки обязательных и рекомендуемых профессиональных компетенций;</a:t>
          </a:r>
        </a:p>
        <a:p>
          <a:pPr algn="l"/>
          <a:r>
            <a:rPr lang="ru-RU" sz="1500" dirty="0" smtClean="0">
              <a:latin typeface="Century Gothic" panose="020B0502020202020204" pitchFamily="34" charset="0"/>
            </a:rPr>
            <a:t>Продолжить работу по разработке примерных основных образовательных программ на основе ФГОС ВО 3++;</a:t>
          </a:r>
        </a:p>
      </dgm:t>
    </dgm:pt>
    <dgm:pt modelId="{9F201724-013C-4A2D-A163-D29AD343B3B7}" type="parTrans" cxnId="{78709E2B-2034-49FB-A45C-0E6EE5EC8425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864AEB5C-2151-40E2-A682-E0DE600E2816}" type="sibTrans" cxnId="{78709E2B-2034-49FB-A45C-0E6EE5EC8425}">
      <dgm:prSet/>
      <dgm:spPr/>
      <dgm:t>
        <a:bodyPr/>
        <a:lstStyle/>
        <a:p>
          <a:endParaRPr lang="ru-RU" sz="1500">
            <a:latin typeface="Century Gothic" panose="020B0502020202020204" pitchFamily="34" charset="0"/>
          </a:endParaRPr>
        </a:p>
      </dgm:t>
    </dgm:pt>
    <dgm:pt modelId="{4E995351-6E6F-45BE-AB15-E0E8C854E878}" type="pres">
      <dgm:prSet presAssocID="{C3514072-A5AB-42CA-8051-0E66F6BD72B5}" presName="compositeShape" presStyleCnt="0">
        <dgm:presLayoutVars>
          <dgm:dir/>
          <dgm:resizeHandles/>
        </dgm:presLayoutVars>
      </dgm:prSet>
      <dgm:spPr/>
    </dgm:pt>
    <dgm:pt modelId="{524A5ED9-F310-4703-B651-4516FA828920}" type="pres">
      <dgm:prSet presAssocID="{C3514072-A5AB-42CA-8051-0E66F6BD72B5}" presName="pyramid" presStyleLbl="node1" presStyleIdx="0" presStyleCnt="1" custLinFactNeighborX="-10378"/>
      <dgm:spPr/>
    </dgm:pt>
    <dgm:pt modelId="{504D9734-1E7B-4B98-A00C-EBAB73F6D647}" type="pres">
      <dgm:prSet presAssocID="{C3514072-A5AB-42CA-8051-0E66F6BD72B5}" presName="theList" presStyleCnt="0"/>
      <dgm:spPr/>
    </dgm:pt>
    <dgm:pt modelId="{DF01EB85-304E-41FD-93CA-688DBBA246BE}" type="pres">
      <dgm:prSet presAssocID="{73ABE8F2-E84F-4125-ADE8-0F5AC37691F0}" presName="aNode" presStyleLbl="fgAcc1" presStyleIdx="0" presStyleCnt="3" custScaleX="212740" custScaleY="140647" custLinFactY="60840" custLinFactNeighborX="159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9A908-C1B3-43D9-B8A7-F3D5C1E7A6B8}" type="pres">
      <dgm:prSet presAssocID="{73ABE8F2-E84F-4125-ADE8-0F5AC37691F0}" presName="aSpace" presStyleCnt="0"/>
      <dgm:spPr/>
    </dgm:pt>
    <dgm:pt modelId="{6CB4A52D-74F5-4D3D-B349-6C3B14F436E9}" type="pres">
      <dgm:prSet presAssocID="{3A0B6C92-EBB5-428D-9AE5-BFA595E341EC}" presName="aNode" presStyleLbl="fgAcc1" presStyleIdx="1" presStyleCnt="3" custScaleX="214595" custScaleY="490461" custLinFactY="80810" custLinFactNeighborX="147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41524-48CB-4C7D-8BB5-971F91660391}" type="pres">
      <dgm:prSet presAssocID="{3A0B6C92-EBB5-428D-9AE5-BFA595E341EC}" presName="aSpace" presStyleCnt="0"/>
      <dgm:spPr/>
    </dgm:pt>
    <dgm:pt modelId="{BDE688FB-179A-4994-B62B-7A07A3D14780}" type="pres">
      <dgm:prSet presAssocID="{AAFAB81F-ACF8-4366-8AA7-4B0D4BEAFB4B}" presName="aNode" presStyleLbl="fgAcc1" presStyleIdx="2" presStyleCnt="3" custScaleX="213374" custScaleY="270822" custLinFactY="91224" custLinFactNeighborX="167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93AB4-BDF2-4D25-8D12-1BC5221A7048}" type="pres">
      <dgm:prSet presAssocID="{AAFAB81F-ACF8-4366-8AA7-4B0D4BEAFB4B}" presName="aSpace" presStyleCnt="0"/>
      <dgm:spPr/>
    </dgm:pt>
  </dgm:ptLst>
  <dgm:cxnLst>
    <dgm:cxn modelId="{7B517614-CF62-4ADB-AE66-E9410D615EC2}" srcId="{C3514072-A5AB-42CA-8051-0E66F6BD72B5}" destId="{73ABE8F2-E84F-4125-ADE8-0F5AC37691F0}" srcOrd="0" destOrd="0" parTransId="{BD929986-3CDB-4CC7-AF82-16C7782F6681}" sibTransId="{C1D13810-6865-4E07-B7A0-370B44F7D075}"/>
    <dgm:cxn modelId="{886B697B-D38C-4A01-9B01-0B493F15D8F6}" type="presOf" srcId="{73ABE8F2-E84F-4125-ADE8-0F5AC37691F0}" destId="{DF01EB85-304E-41FD-93CA-688DBBA246BE}" srcOrd="0" destOrd="0" presId="urn:microsoft.com/office/officeart/2005/8/layout/pyramid2"/>
    <dgm:cxn modelId="{352B34A8-59C9-4AED-97A4-7DB534EA71BA}" type="presOf" srcId="{C3514072-A5AB-42CA-8051-0E66F6BD72B5}" destId="{4E995351-6E6F-45BE-AB15-E0E8C854E878}" srcOrd="0" destOrd="0" presId="urn:microsoft.com/office/officeart/2005/8/layout/pyramid2"/>
    <dgm:cxn modelId="{43B7E452-435F-47D8-9359-2102152C828D}" type="presOf" srcId="{AAFAB81F-ACF8-4366-8AA7-4B0D4BEAFB4B}" destId="{BDE688FB-179A-4994-B62B-7A07A3D14780}" srcOrd="0" destOrd="0" presId="urn:microsoft.com/office/officeart/2005/8/layout/pyramid2"/>
    <dgm:cxn modelId="{78709E2B-2034-49FB-A45C-0E6EE5EC8425}" srcId="{C3514072-A5AB-42CA-8051-0E66F6BD72B5}" destId="{3A0B6C92-EBB5-428D-9AE5-BFA595E341EC}" srcOrd="1" destOrd="0" parTransId="{9F201724-013C-4A2D-A163-D29AD343B3B7}" sibTransId="{864AEB5C-2151-40E2-A682-E0DE600E2816}"/>
    <dgm:cxn modelId="{58F0E0E4-F254-4036-8042-7298886A4DCD}" type="presOf" srcId="{3A0B6C92-EBB5-428D-9AE5-BFA595E341EC}" destId="{6CB4A52D-74F5-4D3D-B349-6C3B14F436E9}" srcOrd="0" destOrd="0" presId="urn:microsoft.com/office/officeart/2005/8/layout/pyramid2"/>
    <dgm:cxn modelId="{032639AB-1F2F-49A1-99CB-725920BA23AE}" srcId="{C3514072-A5AB-42CA-8051-0E66F6BD72B5}" destId="{AAFAB81F-ACF8-4366-8AA7-4B0D4BEAFB4B}" srcOrd="2" destOrd="0" parTransId="{5141F2E5-95C8-47A9-9D44-C704909EF1A8}" sibTransId="{DEEB3485-9EF7-46E9-ACAF-2441C0103B87}"/>
    <dgm:cxn modelId="{9AE00D21-BD5A-4B4F-A60F-D01A61164FAC}" type="presParOf" srcId="{4E995351-6E6F-45BE-AB15-E0E8C854E878}" destId="{524A5ED9-F310-4703-B651-4516FA828920}" srcOrd="0" destOrd="0" presId="urn:microsoft.com/office/officeart/2005/8/layout/pyramid2"/>
    <dgm:cxn modelId="{609D235E-0BC6-43D5-89BF-09C91DA8C6DE}" type="presParOf" srcId="{4E995351-6E6F-45BE-AB15-E0E8C854E878}" destId="{504D9734-1E7B-4B98-A00C-EBAB73F6D647}" srcOrd="1" destOrd="0" presId="urn:microsoft.com/office/officeart/2005/8/layout/pyramid2"/>
    <dgm:cxn modelId="{3D9647E6-D5F7-44D6-9930-FAC954500F48}" type="presParOf" srcId="{504D9734-1E7B-4B98-A00C-EBAB73F6D647}" destId="{DF01EB85-304E-41FD-93CA-688DBBA246BE}" srcOrd="0" destOrd="0" presId="urn:microsoft.com/office/officeart/2005/8/layout/pyramid2"/>
    <dgm:cxn modelId="{6D8F0505-1B02-4E8F-948F-8D8B7FD19D1C}" type="presParOf" srcId="{504D9734-1E7B-4B98-A00C-EBAB73F6D647}" destId="{F269A908-C1B3-43D9-B8A7-F3D5C1E7A6B8}" srcOrd="1" destOrd="0" presId="urn:microsoft.com/office/officeart/2005/8/layout/pyramid2"/>
    <dgm:cxn modelId="{33047277-0C9E-4F8E-B269-D67377511556}" type="presParOf" srcId="{504D9734-1E7B-4B98-A00C-EBAB73F6D647}" destId="{6CB4A52D-74F5-4D3D-B349-6C3B14F436E9}" srcOrd="2" destOrd="0" presId="urn:microsoft.com/office/officeart/2005/8/layout/pyramid2"/>
    <dgm:cxn modelId="{4D2F54DA-3E01-4F22-983A-7F0A50D29AF1}" type="presParOf" srcId="{504D9734-1E7B-4B98-A00C-EBAB73F6D647}" destId="{AAF41524-48CB-4C7D-8BB5-971F91660391}" srcOrd="3" destOrd="0" presId="urn:microsoft.com/office/officeart/2005/8/layout/pyramid2"/>
    <dgm:cxn modelId="{137FFC10-3026-42B2-940B-F73597D2B036}" type="presParOf" srcId="{504D9734-1E7B-4B98-A00C-EBAB73F6D647}" destId="{BDE688FB-179A-4994-B62B-7A07A3D14780}" srcOrd="4" destOrd="0" presId="urn:microsoft.com/office/officeart/2005/8/layout/pyramid2"/>
    <dgm:cxn modelId="{C16964AB-641A-4D3C-8B10-8EE46C3C4B5C}" type="presParOf" srcId="{504D9734-1E7B-4B98-A00C-EBAB73F6D647}" destId="{3EE93AB4-BDF2-4D25-8D12-1BC5221A70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A5ED9-F310-4703-B651-4516FA828920}">
      <dsp:nvSpPr>
        <dsp:cNvPr id="0" name=""/>
        <dsp:cNvSpPr/>
      </dsp:nvSpPr>
      <dsp:spPr>
        <a:xfrm>
          <a:off x="0" y="0"/>
          <a:ext cx="5187262" cy="518726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EB85-304E-41FD-93CA-688DBBA246BE}">
      <dsp:nvSpPr>
        <dsp:cNvPr id="0" name=""/>
        <dsp:cNvSpPr/>
      </dsp:nvSpPr>
      <dsp:spPr>
        <a:xfrm>
          <a:off x="1760365" y="842732"/>
          <a:ext cx="7172997" cy="6212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Одобрить отчет о деятельности отделения </a:t>
          </a:r>
          <a:r>
            <a:rPr lang="ru-RU" sz="1500" kern="1200" dirty="0" err="1" smtClean="0">
              <a:latin typeface="Century Gothic" panose="020B0502020202020204" pitchFamily="34" charset="0"/>
            </a:rPr>
            <a:t>ПТиБ</a:t>
          </a:r>
          <a:r>
            <a:rPr lang="ru-RU" sz="1500" kern="1200" dirty="0" smtClean="0">
              <a:latin typeface="Century Gothic" panose="020B0502020202020204" pitchFamily="34" charset="0"/>
            </a:rPr>
            <a:t> за 2018-2019 гг.;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Утвердить дорожную карту отделения </a:t>
          </a:r>
          <a:r>
            <a:rPr lang="ru-RU" sz="1500" kern="1200" dirty="0" err="1" smtClean="0">
              <a:latin typeface="Century Gothic" panose="020B0502020202020204" pitchFamily="34" charset="0"/>
            </a:rPr>
            <a:t>ПТиБ</a:t>
          </a:r>
          <a:r>
            <a:rPr lang="ru-RU" sz="1500" kern="1200" dirty="0" smtClean="0">
              <a:latin typeface="Century Gothic" panose="020B0502020202020204" pitchFamily="34" charset="0"/>
            </a:rPr>
            <a:t> на 2019- 2020 гг.;</a:t>
          </a:r>
          <a:endParaRPr lang="ru-RU" sz="1500" kern="1200" dirty="0">
            <a:latin typeface="Century Gothic" panose="020B0502020202020204" pitchFamily="34" charset="0"/>
          </a:endParaRPr>
        </a:p>
      </dsp:txBody>
      <dsp:txXfrm>
        <a:off x="1790693" y="873060"/>
        <a:ext cx="7112341" cy="560620"/>
      </dsp:txXfrm>
    </dsp:sp>
    <dsp:sp modelId="{6CB4A52D-74F5-4D3D-B349-6C3B14F436E9}">
      <dsp:nvSpPr>
        <dsp:cNvPr id="0" name=""/>
        <dsp:cNvSpPr/>
      </dsp:nvSpPr>
      <dsp:spPr>
        <a:xfrm>
          <a:off x="1688362" y="1607438"/>
          <a:ext cx="7235543" cy="21665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Научно-методическим советам отработать формулировки обязательных и рекомендуемых профессиональных компетенций;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Продолжить работу по разработке примерных основных образовательных программ на основе ФГОС ВО 3++;</a:t>
          </a:r>
        </a:p>
      </dsp:txBody>
      <dsp:txXfrm>
        <a:off x="1794122" y="1713198"/>
        <a:ext cx="7024023" cy="1954982"/>
      </dsp:txXfrm>
    </dsp:sp>
    <dsp:sp modelId="{BDE688FB-179A-4994-B62B-7A07A3D14780}">
      <dsp:nvSpPr>
        <dsp:cNvPr id="0" name=""/>
        <dsp:cNvSpPr/>
      </dsp:nvSpPr>
      <dsp:spPr>
        <a:xfrm>
          <a:off x="1760639" y="3875158"/>
          <a:ext cx="7194374" cy="11962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Продолжить работу по расширению численности членов ФУМО;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Продолжить экспертизу учебных изданий и оформление рекомендаций по её использованию в учебном процессе;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Century Gothic" panose="020B0502020202020204" pitchFamily="34" charset="0"/>
            </a:rPr>
            <a:t>Провести конкурс ВКР по направлениям отделения </a:t>
          </a:r>
          <a:r>
            <a:rPr lang="ru-RU" sz="1500" kern="1200" dirty="0" err="1" smtClean="0">
              <a:latin typeface="Century Gothic" panose="020B0502020202020204" pitchFamily="34" charset="0"/>
            </a:rPr>
            <a:t>ПТиБ</a:t>
          </a:r>
          <a:r>
            <a:rPr lang="ru-RU" sz="1500" kern="1200" dirty="0" smtClean="0">
              <a:latin typeface="Century Gothic" panose="020B0502020202020204" pitchFamily="34" charset="0"/>
            </a:rPr>
            <a:t>;</a:t>
          </a:r>
        </a:p>
      </dsp:txBody>
      <dsp:txXfrm>
        <a:off x="1819037" y="3933556"/>
        <a:ext cx="7077578" cy="107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560B8-E1F4-4BD8-911C-243692460FD1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845A-E15E-4A1E-8311-6C6A2F43E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8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04.10.2020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zenova@klgtu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76672"/>
            <a:ext cx="1330869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1538" y="0"/>
            <a:ext cx="7313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ФГБОУ ВО «Калининградский государственный технический университет»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7185" y="2348880"/>
            <a:ext cx="91711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Отчет о деятельности отделения пищевых технологий и биотехнологии при ФУМО «Промышленная экология и биотехнологии» за сентябрь 2019 – октябрь 2020 гг.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дорожная карта отделения  на 2020-2021 гг.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6330225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Калининград - 2020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857364"/>
            <a:ext cx="8514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Дорожная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карта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Отделения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пищевых технологий и биотехнологии при ФУМО «Промышленная экология и биотехнологии» на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2020-2021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гг.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1. Организационные мероприятия по обеспечению деятельности Федерального УМО (ФУМО)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68610"/>
              </p:ext>
            </p:extLst>
          </p:nvPr>
        </p:nvGraphicFramePr>
        <p:xfrm>
          <a:off x="107502" y="1412776"/>
          <a:ext cx="9036497" cy="475252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320482"/>
                <a:gridCol w="1584176"/>
                <a:gridCol w="3131839"/>
              </a:tblGrid>
              <a:tr h="22366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944938" algn="l"/>
                          <a:tab pos="5116513" algn="l"/>
                        </a:tabLst>
                      </a:pPr>
                      <a:r>
                        <a:rPr lang="ru-RU" sz="1800" dirty="0"/>
                        <a:t>Организация и проведение заседаний отделения «Пищевые технологии и биотехнология» (далее по тексту - </a:t>
                      </a:r>
                      <a:r>
                        <a:rPr lang="ru-RU" sz="1800" dirty="0" err="1"/>
                        <a:t>ПТиБ</a:t>
                      </a:r>
                      <a:r>
                        <a:rPr lang="ru-RU" sz="1800" dirty="0"/>
                        <a:t>) ФУМО по укрупненной группе специальностей и направлений подготовки (далее по тексту – УГСН) 19.00.00 - Промышленная экология и биотехнологии 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  <a:tc>
                  <a:txBody>
                    <a:bodyPr/>
                    <a:lstStyle/>
                    <a:p>
                      <a:pPr marL="452438" indent="0" algn="l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октябрь 2021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Председатель ФУМО </a:t>
                      </a:r>
                    </a:p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Председатель отделения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/>
                    </a:p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Председатели НМС отделения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</a:tr>
              <a:tr h="2515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Организация </a:t>
                      </a:r>
                      <a:r>
                        <a:rPr lang="ru-RU" sz="1800" dirty="0"/>
                        <a:t>информационной поддержки деятельности отделения </a:t>
                      </a:r>
                      <a:r>
                        <a:rPr lang="ru-RU" sz="1800" dirty="0" err="1"/>
                        <a:t>ПТиБ</a:t>
                      </a:r>
                      <a:r>
                        <a:rPr lang="ru-RU" sz="1800" dirty="0"/>
                        <a:t> на официальном сайте ФУМО (</a:t>
                      </a:r>
                      <a:r>
                        <a:rPr lang="en-US" sz="1800" dirty="0" err="1"/>
                        <a:t>umo</a:t>
                      </a:r>
                      <a:r>
                        <a:rPr lang="ru-RU" sz="1800" dirty="0"/>
                        <a:t>19.</a:t>
                      </a:r>
                      <a:r>
                        <a:rPr lang="en-US" sz="1800" dirty="0" err="1"/>
                        <a:t>ru</a:t>
                      </a:r>
                      <a:r>
                        <a:rPr lang="ru-RU" sz="1800" dirty="0"/>
                        <a:t>), ФГБОУ ВО «КГТУ» (</a:t>
                      </a:r>
                      <a:r>
                        <a:rPr lang="en-US" sz="1800" dirty="0" err="1"/>
                        <a:t>klgtu</a:t>
                      </a:r>
                      <a:r>
                        <a:rPr lang="ru-RU" sz="1800" dirty="0"/>
                        <a:t>.</a:t>
                      </a:r>
                      <a:r>
                        <a:rPr lang="en-US" sz="1800" dirty="0" err="1"/>
                        <a:t>ru</a:t>
                      </a:r>
                      <a:r>
                        <a:rPr lang="ru-RU" sz="1800" dirty="0"/>
                        <a:t>) и других заинтересованных организаций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  <a:tc>
                  <a:txBody>
                    <a:bodyPr/>
                    <a:lstStyle/>
                    <a:p>
                      <a:pPr marL="452438" indent="0" algn="just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marL="452438" indent="0" algn="just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marL="452438" indent="0"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В </a:t>
                      </a:r>
                      <a:r>
                        <a:rPr lang="ru-RU" sz="1800" dirty="0"/>
                        <a:t>течение </a:t>
                      </a:r>
                      <a:r>
                        <a:rPr lang="ru-RU" sz="1800" dirty="0" smtClean="0"/>
                        <a:t>2020-2021 гг.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  <a:tc>
                  <a:txBody>
                    <a:bodyPr/>
                    <a:lstStyle/>
                    <a:p>
                      <a:pPr marL="360363" indent="-360363" algn="just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marL="360363" indent="-360363" algn="just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Председатель </a:t>
                      </a:r>
                      <a:r>
                        <a:rPr lang="ru-RU" sz="1800" dirty="0"/>
                        <a:t>отделения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/>
                    </a:p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Директор Центра ОДО </a:t>
                      </a:r>
                      <a:r>
                        <a:rPr lang="ru-RU" sz="1800" dirty="0" err="1"/>
                        <a:t>ПТиБ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09" marR="44109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73331"/>
              </p:ext>
            </p:extLst>
          </p:nvPr>
        </p:nvGraphicFramePr>
        <p:xfrm>
          <a:off x="107504" y="1214422"/>
          <a:ext cx="9036495" cy="538293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464496"/>
                <a:gridCol w="2318877"/>
                <a:gridCol w="2253122"/>
              </a:tblGrid>
              <a:tr h="2736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Организация разработки примерных основных образовательных программ с учетом актуализированных и утверждённых Министерства образования и науки Российской Федерации ФГОС ВО 3++ по закрепленным направлениям подготовки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В течение </a:t>
                      </a:r>
                      <a:r>
                        <a:rPr lang="ru-RU" sz="1800" dirty="0" smtClean="0">
                          <a:latin typeface="+mn-lt"/>
                        </a:rPr>
                        <a:t>2020-2021 </a:t>
                      </a:r>
                      <a:r>
                        <a:rPr lang="ru-RU" sz="1800" dirty="0">
                          <a:latin typeface="+mn-lt"/>
                        </a:rPr>
                        <a:t>года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ФУМО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Председатели НМС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Директор Центра ОДО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65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Обеспечение консультирования образовательных организаций  по вопросам разработки основных примерных образовательных программ (ОПОП) с учетом ФГОС ВО 3++ и ПООП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В течение </a:t>
                      </a:r>
                      <a:r>
                        <a:rPr lang="ru-RU" sz="1800" dirty="0" smtClean="0">
                          <a:latin typeface="+mn-lt"/>
                        </a:rPr>
                        <a:t>2020-2021  </a:t>
                      </a:r>
                      <a:r>
                        <a:rPr lang="ru-RU" sz="1800" dirty="0">
                          <a:latin typeface="+mn-lt"/>
                        </a:rPr>
                        <a:t>года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ФУМО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Председатели НМС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Директор Центра ОДО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2. Участие в разработке проектов  ФГОС ВО и примерных основных образовательных программ (ПООП)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102872"/>
              </p:ext>
            </p:extLst>
          </p:nvPr>
        </p:nvGraphicFramePr>
        <p:xfrm>
          <a:off x="0" y="1285860"/>
          <a:ext cx="9144000" cy="540667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211960"/>
                <a:gridCol w="2652113"/>
                <a:gridCol w="2279927"/>
              </a:tblGrid>
              <a:tr h="2663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Проведение анализа обеспеченности учебной литературой дисциплин, включенных в учебные планы по направлениям отделения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2438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В течение </a:t>
                      </a:r>
                      <a:r>
                        <a:rPr lang="ru-RU" sz="1800" dirty="0" smtClean="0">
                          <a:latin typeface="+mn-lt"/>
                        </a:rPr>
                        <a:t>2020-2021 </a:t>
                      </a:r>
                      <a:r>
                        <a:rPr lang="ru-RU" sz="1800" dirty="0">
                          <a:latin typeface="+mn-lt"/>
                        </a:rPr>
                        <a:t>года 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ФУМО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Председатели НМС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Директор Центра ОДО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6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Организация экспертизы (оценки соответствия) учебных изданий, подготовленных научно-педагогическими работниками вузов,  и оформление рекомендаций по её использованию в учебном процессе согласно утвержденному Положению о рецензировании учебных изданий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2438" indent="0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В течение </a:t>
                      </a:r>
                      <a:r>
                        <a:rPr lang="ru-RU" sz="1800" dirty="0" smtClean="0">
                          <a:latin typeface="+mn-lt"/>
                        </a:rPr>
                        <a:t>2020-2021  </a:t>
                      </a:r>
                      <a:r>
                        <a:rPr lang="ru-RU" sz="1800" dirty="0">
                          <a:latin typeface="+mn-lt"/>
                        </a:rPr>
                        <a:t>года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ФУМО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Председатель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Председатели НМС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Совет отделения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</a:rPr>
                        <a:t>Директор Центра ОДО </a:t>
                      </a:r>
                      <a:r>
                        <a:rPr lang="ru-RU" sz="1800" dirty="0" err="1">
                          <a:latin typeface="+mn-lt"/>
                        </a:rPr>
                        <a:t>ПТиБ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015663"/>
          </a:xfrm>
          <a:prstGeom prst="rect">
            <a:avLst/>
          </a:prstGeom>
          <a:solidFill>
            <a:schemeClr val="bg1">
              <a:alpha val="6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3. Обеспечение научно-методического и учебно-методического сопровождения разработки и реализации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образовательных программ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7592" y="214290"/>
            <a:ext cx="8810425" cy="646331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4 Участие в независимой оценке качества образования, общественной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и профессионально-общественной аккредитации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97744"/>
              </p:ext>
            </p:extLst>
          </p:nvPr>
        </p:nvGraphicFramePr>
        <p:xfrm>
          <a:off x="107504" y="1000108"/>
          <a:ext cx="9036497" cy="271692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040560"/>
                <a:gridCol w="1742814"/>
                <a:gridCol w="2253123"/>
              </a:tblGrid>
              <a:tr h="1164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Участие членов ФУМО в проведении профессионально-общественной аккредитации образовательных программ 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 течение </a:t>
                      </a:r>
                      <a:r>
                        <a:rPr lang="ru-RU" sz="1800" dirty="0" smtClean="0"/>
                        <a:t>2020-2021 </a:t>
                      </a:r>
                      <a:r>
                        <a:rPr lang="ru-RU" sz="1800" dirty="0"/>
                        <a:t>года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Члены ФУМО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52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Взаимодействие с работодателями по организации профессионально-общественной экспертизы основных образовательных программ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 течение </a:t>
                      </a:r>
                      <a:r>
                        <a:rPr lang="ru-RU" sz="1800" dirty="0" smtClean="0"/>
                        <a:t>2020-2021  </a:t>
                      </a:r>
                      <a:r>
                        <a:rPr lang="ru-RU" sz="1800" dirty="0"/>
                        <a:t>года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Члены ФУМО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 Участие в разработке программ повышения квалификации и профессиональной переподготовки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85524"/>
              </p:ext>
            </p:extLst>
          </p:nvPr>
        </p:nvGraphicFramePr>
        <p:xfrm>
          <a:off x="0" y="4857760"/>
          <a:ext cx="9144000" cy="109728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148064"/>
                <a:gridCol w="1716008"/>
                <a:gridCol w="2279928"/>
              </a:tblGrid>
              <a:tr h="608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Участие в разработке программ и организации повышения квалификации научно-педагогических работников образовательных организаций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 течение </a:t>
                      </a:r>
                      <a:r>
                        <a:rPr lang="ru-RU" sz="1800" dirty="0" smtClean="0"/>
                        <a:t>2020-2021  </a:t>
                      </a:r>
                      <a:r>
                        <a:rPr lang="ru-RU" sz="1800" dirty="0"/>
                        <a:t>года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Члены ФУМО  и НМС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21541"/>
              </p:ext>
            </p:extLst>
          </p:nvPr>
        </p:nvGraphicFramePr>
        <p:xfrm>
          <a:off x="107504" y="1142984"/>
          <a:ext cx="9036497" cy="437424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104456"/>
                <a:gridCol w="1944216"/>
                <a:gridCol w="2987825"/>
              </a:tblGrid>
              <a:tr h="2187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Участие в организации и проведении совещаний, семинаров, конференция по вопросам совершенствования высшего образования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В течение </a:t>
                      </a:r>
                      <a:r>
                        <a:rPr lang="ru-RU" sz="1800" dirty="0" smtClean="0"/>
                        <a:t>2020-2021  </a:t>
                      </a:r>
                      <a:r>
                        <a:rPr lang="ru-RU" sz="1800" dirty="0"/>
                        <a:t>года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Председатель ФУМО Председатель отделения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Председатели НМС отделения </a:t>
                      </a:r>
                      <a:r>
                        <a:rPr lang="ru-RU" sz="1800" dirty="0" err="1"/>
                        <a:t>ПТиБ</a:t>
                      </a:r>
                      <a:r>
                        <a:rPr lang="ru-RU" sz="1800" dirty="0"/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Директор Центра ОДО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7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Проведение конкурса выпускных квалификационных работ по направлениям подготовки  ФУМО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363" indent="0" algn="just">
                        <a:spcAft>
                          <a:spcPts val="0"/>
                        </a:spcAft>
                      </a:pPr>
                      <a:r>
                        <a:rPr lang="ru-RU" sz="1800" smtClean="0"/>
                        <a:t>Октябрь 2020, июль-октябрь 2021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Председатель ФУМО Председатель отделения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Председатели НМС отделения </a:t>
                      </a:r>
                      <a:r>
                        <a:rPr lang="ru-RU" sz="1800" dirty="0" err="1"/>
                        <a:t>ПТиБ</a:t>
                      </a:r>
                      <a:r>
                        <a:rPr lang="ru-RU" sz="1800" dirty="0"/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Директор Центра ОДО </a:t>
                      </a:r>
                      <a:r>
                        <a:rPr lang="ru-RU" sz="1800" dirty="0" err="1"/>
                        <a:t>ПТиБ</a:t>
                      </a:r>
                      <a:endParaRPr lang="ru-RU" sz="1800" dirty="0">
                        <a:latin typeface="Century Gothi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8518679" cy="1015663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7.Проведение конференций, семинаров, совещаний и иных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мероприятий по вопросам совершенствования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imes New Roman" pitchFamily="18" charset="0"/>
                <a:cs typeface="Arial" pitchFamily="34" charset="0"/>
              </a:rPr>
              <a:t>системы высшего образования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1330869" cy="16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857232"/>
            <a:ext cx="783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ФГБОУ ВО «Калининградский государственный технический университет»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786058"/>
            <a:ext cx="6965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Спасибо за внимание 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357826"/>
            <a:ext cx="4398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Century Gothic" pitchFamily="34" charset="0"/>
              </a:rPr>
              <a:t>Мезенова</a:t>
            </a:r>
            <a:r>
              <a:rPr lang="ru-RU" sz="2400" dirty="0" smtClean="0">
                <a:latin typeface="Century Gothic" pitchFamily="34" charset="0"/>
              </a:rPr>
              <a:t> Ольга Яковлевна</a:t>
            </a:r>
          </a:p>
          <a:p>
            <a:r>
              <a:rPr lang="ru-RU" sz="2400" dirty="0" smtClean="0">
                <a:latin typeface="Century Gothic" pitchFamily="34" charset="0"/>
              </a:rPr>
              <a:t>Тел. 8 (4012) 463569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err="1" smtClean="0">
                <a:latin typeface="Century Gothic" pitchFamily="34" charset="0"/>
              </a:rPr>
              <a:t>E-mail</a:t>
            </a:r>
            <a:r>
              <a:rPr lang="ru-RU" sz="2400" dirty="0" smtClean="0">
                <a:latin typeface="Century Gothic" pitchFamily="34" charset="0"/>
              </a:rPr>
              <a:t>: </a:t>
            </a:r>
            <a:r>
              <a:rPr lang="ru-RU" sz="2400" dirty="0" err="1" smtClean="0">
                <a:latin typeface="Century Gothic" pitchFamily="34" charset="0"/>
                <a:hlinkClick r:id="rId3"/>
              </a:rPr>
              <a:t>mezenova@klgtu.ru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Структура ФУМО по УГСН </a:t>
            </a:r>
            <a:r>
              <a:rPr lang="ru-RU" sz="3200" b="1" dirty="0" smtClean="0"/>
              <a:t>19.00.00 –</a:t>
            </a:r>
            <a:br>
              <a:rPr lang="ru-RU" sz="3200" b="1" dirty="0" smtClean="0"/>
            </a:br>
            <a:r>
              <a:rPr lang="ru-RU" sz="3200" b="1" dirty="0" smtClean="0"/>
              <a:t>Промышленные экологии и биотехнология</a:t>
            </a:r>
            <a:endParaRPr lang="ru-RU" sz="32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9784821"/>
              </p:ext>
            </p:extLst>
          </p:nvPr>
        </p:nvGraphicFramePr>
        <p:xfrm>
          <a:off x="611560" y="1268760"/>
          <a:ext cx="8229600" cy="279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58416"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Отделение биотехнологии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Отделение пищевых</a:t>
                      </a:r>
                      <a:r>
                        <a:rPr lang="ru-RU" baseline="0" dirty="0" smtClean="0"/>
                        <a:t> технологий и биотехнологии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Отделение промышленной экологии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Головной вуз - Московский технологический</a:t>
                      </a:r>
                    </a:p>
                    <a:p>
                      <a:r>
                        <a:rPr lang="ru-RU" dirty="0" smtClean="0"/>
                        <a:t>университет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Головной вуз – Калининградский государственный</a:t>
                      </a:r>
                      <a:r>
                        <a:rPr lang="ru-RU" baseline="0" dirty="0" smtClean="0"/>
                        <a:t> технический университет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Головной вуз – Российский химико-технологический университет им. Менделеева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010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24" y="3519699"/>
            <a:ext cx="2903984" cy="16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844675" cy="14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90" y="5168120"/>
            <a:ext cx="266562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13" y="5114925"/>
            <a:ext cx="283617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1" y="5206504"/>
            <a:ext cx="2695402" cy="16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43932" cy="1143000"/>
          </a:xfrm>
        </p:spPr>
        <p:txBody>
          <a:bodyPr/>
          <a:lstStyle/>
          <a:p>
            <a:pPr algn="ctr"/>
            <a:r>
              <a:rPr lang="ru-RU" sz="2400" dirty="0" smtClean="0"/>
              <a:t>СТРУКТУРА ОТДЕЛЕНИЯ ПИЩЕВЫХ ТЕХНОЛОГИЙ И БИОТЕХНОЛОГИИ ПРИ ФУМО «ПРОМЫШЛЕННАЯ ЭКОЛОГИЯ И БИОТЕХНОЛОГИИ»</a:t>
            </a:r>
            <a:endParaRPr lang="ru-RU" sz="2400" dirty="0"/>
          </a:p>
        </p:txBody>
      </p:sp>
      <p:pic>
        <p:nvPicPr>
          <p:cNvPr id="5" name="Содержимое 4" descr="2020-09-29_09-39-42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785" y="1142984"/>
            <a:ext cx="7757567" cy="5715016"/>
          </a:xfrm>
        </p:spPr>
      </p:pic>
    </p:spTree>
    <p:extLst>
      <p:ext uri="{BB962C8B-B14F-4D97-AF65-F5344CB8AC3E}">
        <p14:creationId xmlns:p14="http://schemas.microsoft.com/office/powerpoint/2010/main" val="8660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58123" y="29624"/>
            <a:ext cx="7944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ВУЗОВ, РЕАЛИЗУЮЩИХ НАПРАВЛЕНИЯ ОТДЕЛЕНИЯ  ПТИБ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595593"/>
              </p:ext>
            </p:extLst>
          </p:nvPr>
        </p:nvGraphicFramePr>
        <p:xfrm>
          <a:off x="-6270" y="398956"/>
          <a:ext cx="9143998" cy="63093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95536"/>
                <a:gridCol w="2652148"/>
                <a:gridCol w="372188"/>
                <a:gridCol w="2592288"/>
                <a:gridCol w="360040"/>
                <a:gridCol w="2771798"/>
              </a:tblGrid>
              <a:tr h="38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Алтайский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государственный технический университет им. И.П. Ползунова,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Бийский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технологический институт г. Бийск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Астраханский государственный технический университет г. Астрахань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Башкирский государственный аграрный университет г. Уфа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Белгородский государственный национальный исследовательский университет г. Белгород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Волгоградский государственный технический университет г. Волгоград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Вологодская государственная молочнохозяйственная академия им. Н.В. Верещагина г. Вологда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Воронежский государственный университет инженерных технологий г. Воронеж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Восточно-Сибирский государственный университет технологий и управления г. Улан-Удэ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Вятский государственный университет г. Киров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Горский государственный аграрный университет г. Владикавказ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Дагестанский государственный технический университет г. Махачкала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Дальневосточный государственный аграрный университет г. Благовещенск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Дальневосточный государственный технический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рыбохозяйственный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университет г. Владивосток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Дальневосточный федеральный университет о. Русский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Донской государственный аграрный университет пос.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Персиановский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Октябрьский район, Ростовская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Донской государственный технический университет г. Ростов-на-Дону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Ивановский государственный химико-технологический университет г. Иваново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Иркутский национальный исследовательский технический университет г. Иркутск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Калининградский государственный технический университет г. Калининград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Московский государственный университет пищевых производств г. Москва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Казанский национальный исследовательский технологический университет г. Казань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Калужский государственный университет им. К.Э. Циолковского г. Калуга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Камчатский государственный технический университет г. Петропавловск-Камчатский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Кемеровский государственный университет г. Кемерово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Керченский государственный морской университет г. Керчь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Крымский федеральный университет им. В.И. Вернадского г. Симферополь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Кубанский государственный аграрный университет им. И.Т. Трубилина г. Краснодар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Кубанский государственный технологический университет г. Краснодар</a:t>
                      </a: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Московская государственная академия ветеринарной медицины и биотехнологии им. К.И. Скрябина</a:t>
                      </a: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Новосибирский государственный технический университет г. Новосибирск</a:t>
                      </a:r>
                    </a:p>
                  </a:txBody>
                  <a:tcPr marL="19276" marR="192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5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0"/>
            <a:ext cx="7944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ВУЗОВ, РЕАЛИЗУЮЩИХ НАПРАВЛЕНИЯ ОТДЕЛЕНИЯ  ПТИБ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72609"/>
              </p:ext>
            </p:extLst>
          </p:nvPr>
        </p:nvGraphicFramePr>
        <p:xfrm>
          <a:off x="0" y="332657"/>
          <a:ext cx="9144001" cy="661675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48168"/>
                <a:gridCol w="2783672"/>
                <a:gridCol w="360040"/>
                <a:gridCol w="2592288"/>
                <a:gridCol w="432048"/>
                <a:gridCol w="2627785"/>
              </a:tblGrid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Орловский государственный аграрный университет им. Н.В.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Парахина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г. Орел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Омский государственный аграрный университет им. П.А. Столыпина г. Омск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Оренбургский государственный университет г. Оренбург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Пензенский государственный технологический университет г. Пенза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Орловский государственный университет им. И.С. Тургенева г. Орел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Орловский государственный университет экономики и торговли г. Орел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Рязанский государственный агротехнологический университет имени П.А.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Костычева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г. Рязань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Пермская государственная сельскохозяйственная академия имени академика Д.Н. Прянишникова г. Пермь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Российский государственный аграрный университет – МСХА им. К.А. Тимирязева г. Москва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Санкт-Петербургский политехнический университет Петра Великого г. Санкт-Петербург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Самарский государственный технический университет г. Самара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Санкт-Петербургский национальный исследовательский университет информационных технологий, механики и оптики г. Санкт-Петербург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Сибирский университет потребительской кооперации г. Новосибирск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Саратовский государственный аграрный университет им. Н.И. Вавилова г. Саратов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 федеральный университет г. Ставрополь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Тольяттинский государственный университет г. Тольятти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Сибирский федеральный университет г. Красноярск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Тамбовский государственный технический университет г. Тамбов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Уральский государственный экономический университет г. Екатеринбург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Тюменский индустриальный университет г. Тюмень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Ульяновский государственный аграрный университет им. П.А. Столыпина г. Ульяновск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Южно-Уральский государственный аграрный университет г. Троицк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Хабаровский государственный университет экономики и права г. Хабаровск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Южно-Уральский государственный университет г. Челябинск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Майкопский государственный технологический университет г. Майкоп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Мичуринский государственный аграрный университет г. Мичуринск, Тамбовская обл.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Московский государственный университет технологий и управления им. К.Г. Разумовского г. Москва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Мурманский государственный технический университет г. Мурманск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142" marR="361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1" y="964"/>
            <a:ext cx="3744415" cy="452431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Заседания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ФУМО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 УГСН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19.00.00 «Промышленная экология 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биотехнологиии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»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Калининграде, Калининградский государственный технический университет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08 октября 2019 г.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5229200"/>
            <a:ext cx="9011233" cy="95271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400" dirty="0" smtClean="0">
                <a:latin typeface="Century Gothic" pitchFamily="34" charset="0"/>
              </a:rPr>
              <a:t>На заседании присутствовали </a:t>
            </a:r>
            <a:r>
              <a:rPr lang="ru-RU" sz="2400" b="1" dirty="0" smtClean="0">
                <a:latin typeface="Century Gothic" pitchFamily="34" charset="0"/>
              </a:rPr>
              <a:t>более 30</a:t>
            </a:r>
            <a:r>
              <a:rPr lang="ru-RU" sz="2400" dirty="0" smtClean="0">
                <a:latin typeface="Century Gothic" pitchFamily="34" charset="0"/>
              </a:rPr>
              <a:t> членов ФУМО из ведущих университетов РФ, осуществляющих подготовку по УГСН 19.00.00 «Промышленная экология и биотехнологии»</a:t>
            </a:r>
          </a:p>
        </p:txBody>
      </p:sp>
      <p:pic>
        <p:nvPicPr>
          <p:cNvPr id="14337" name="Picture 1" descr="C:\Users\асер\Downloads\DSC_0124.JPG"/>
          <p:cNvPicPr>
            <a:picLocks noChangeAspect="1" noChangeArrowheads="1"/>
          </p:cNvPicPr>
          <p:nvPr/>
        </p:nvPicPr>
        <p:blipFill>
          <a:blip r:embed="rId2" cstate="print"/>
          <a:srcRect l="3906" t="10156" r="5859" b="4882"/>
          <a:stretch>
            <a:fillRect/>
          </a:stretch>
        </p:blipFill>
        <p:spPr bwMode="auto">
          <a:xfrm>
            <a:off x="4500562" y="214290"/>
            <a:ext cx="3983323" cy="2500354"/>
          </a:xfrm>
          <a:prstGeom prst="rect">
            <a:avLst/>
          </a:prstGeom>
          <a:noFill/>
        </p:spPr>
      </p:pic>
      <p:pic>
        <p:nvPicPr>
          <p:cNvPr id="14338" name="Picture 2" descr="C:\Users\асер\Downloads\DSC_0076.JPG"/>
          <p:cNvPicPr>
            <a:picLocks noChangeAspect="1" noChangeArrowheads="1"/>
          </p:cNvPicPr>
          <p:nvPr/>
        </p:nvPicPr>
        <p:blipFill>
          <a:blip r:embed="rId3" cstate="print"/>
          <a:srcRect t="10714" b="16964"/>
          <a:stretch>
            <a:fillRect/>
          </a:stretch>
        </p:blipFill>
        <p:spPr bwMode="auto">
          <a:xfrm>
            <a:off x="4572000" y="2857496"/>
            <a:ext cx="400052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824136"/>
          </a:xfrm>
          <a:solidFill>
            <a:schemeClr val="bg1"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Заседание отделения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ПТиБ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Калининграде 08 октября 2019 г.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992" y="1184774"/>
            <a:ext cx="681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результатам заседания был принят  ряд важных решений: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69924207"/>
              </p:ext>
            </p:extLst>
          </p:nvPr>
        </p:nvGraphicFramePr>
        <p:xfrm>
          <a:off x="9474" y="1554106"/>
          <a:ext cx="8955014" cy="518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" y="0"/>
            <a:ext cx="9142222" cy="95410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Проводится конкурс выпускных квалификационных работ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" y="938686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 2020 г. в организационный комитет поступило </a:t>
            </a: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8 работ по направлениям подготовки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бакалавриата</a:t>
            </a:r>
            <a:endParaRPr lang="ru-RU" sz="2400" b="1" dirty="0" smtClean="0"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10 работ по направлениям подготовки магистратуры</a:t>
            </a:r>
          </a:p>
          <a:p>
            <a:endParaRPr lang="ru-RU" sz="2400" b="1" dirty="0"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latin typeface="Century Gothic" panose="020B0502020202020204" pitchFamily="34" charset="0"/>
              </a:rPr>
              <a:t>Участники: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«Ивановский государственный химико-технологический университет»</a:t>
            </a:r>
            <a:endParaRPr lang="ru-RU" sz="20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ФГАОУ ВО «Южно-Уральский государственный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«Кубанский государственный технологический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«Донской государственный технический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Майкопский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государственный технологический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«Кубанский государственный технологический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ФГАОУ ВО «Белгородский государственный национальный исследовательский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«Саратовский государственный аграрный университет им. Н.И.Вавилова»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ФГБОУ ВО «Казанский национальный исследовательский технологический университет»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6632"/>
            <a:ext cx="6405921" cy="52322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Рецензирование учебных изданий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575102"/>
            <a:ext cx="4357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Выдано заключение ФУМО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8376" y="102473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Учебник «</a:t>
            </a: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Мясная продукция. Технология, качество и потребительская оценка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», 436 с., под общей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редакцией А.Б. Лисицына, В.Н.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Ивановой. </a:t>
            </a:r>
            <a:r>
              <a:rPr lang="ru-RU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ФГБНУ «ФНЦ пищевых систем им. </a:t>
            </a:r>
            <a:r>
              <a:rPr lang="ru-RU" sz="1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В.М.Горбатова</a:t>
            </a:r>
            <a:r>
              <a:rPr lang="ru-RU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РАН, МГУТУ </a:t>
            </a:r>
            <a:r>
              <a:rPr lang="ru-RU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им. К.Г. Разумовского  </a:t>
            </a:r>
            <a:endParaRPr lang="ru-RU" sz="1600" i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Учебник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Общая технология вина. Научные основы, технология, формирование качества, потребительская оценка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», 352 с.,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Л.А.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Оганесянца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А.Л. Панасюка, Б.Н. </a:t>
            </a: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Федоренко.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ФГБНУ </a:t>
            </a:r>
            <a:r>
              <a:rPr lang="ru-RU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«НТЦ пищевых систем»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РАН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МГУТУ </a:t>
            </a:r>
            <a:r>
              <a:rPr lang="ru-RU" sz="1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им. К. Г.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Разумовского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Учебное пособие 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«Физиология и современная теория питания»,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157 с., О.Я.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Мезеновой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КГТУ</a:t>
            </a:r>
            <a:endParaRPr lang="ru-RU" sz="1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612" y="5555604"/>
            <a:ext cx="4310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Отправлено на доработку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25" y="60205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Учебник 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«Оборудование перерабатывающих производств»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292 с., Т.В. Орловой, А.В.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Степового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Е.А.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Ольховатова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А.А.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Вариводы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КубГАУ</a:t>
            </a:r>
            <a:endParaRPr lang="ru-RU" sz="1600" i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90" y="3146646"/>
            <a:ext cx="4459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 процессе рассмотрения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8623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</a:rPr>
              <a:t>Учебное пособие </a:t>
            </a:r>
            <a:r>
              <a:rPr lang="ru-RU" sz="1600" b="1" dirty="0"/>
              <a:t>«Биохимические основы переработки и хранения продовольственного </a:t>
            </a:r>
            <a:r>
              <a:rPr lang="ru-RU" sz="1600" b="1" dirty="0" smtClean="0"/>
              <a:t>сырья», </a:t>
            </a:r>
            <a:r>
              <a:rPr lang="ru-RU" sz="1600" dirty="0" smtClean="0">
                <a:latin typeface="Century Gothic" panose="020B0502020202020204" pitchFamily="34" charset="0"/>
              </a:rPr>
              <a:t>480 с.,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Ю.Г. </a:t>
            </a:r>
            <a:r>
              <a:rPr lang="ru-RU" sz="1600" dirty="0" err="1" smtClean="0">
                <a:latin typeface="Century Gothic" panose="020B0502020202020204" pitchFamily="34" charset="0"/>
              </a:rPr>
              <a:t>Базарновой</a:t>
            </a:r>
            <a:r>
              <a:rPr lang="ru-RU" sz="1600" dirty="0" smtClean="0">
                <a:latin typeface="Century Gothic" panose="020B0502020202020204" pitchFamily="34" charset="0"/>
              </a:rPr>
              <a:t>, О.Б. Иванченко, А.Д. Севастьяновой, </a:t>
            </a:r>
            <a:r>
              <a:rPr lang="ru-RU" sz="1600" i="1" dirty="0" err="1" smtClean="0">
                <a:latin typeface="Century Gothic" panose="020B0502020202020204" pitchFamily="34" charset="0"/>
              </a:rPr>
              <a:t>СПбПУ</a:t>
            </a:r>
            <a:endParaRPr lang="ru-RU" sz="1600" i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Учебное пособие </a:t>
            </a:r>
            <a:r>
              <a:rPr lang="ru-RU" sz="1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«Современная инновационная биотехнология пищевых продуктов и биологически активных веществ»,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183 с., Т.К.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Каленик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Ю.В. Приходько, А.В. Алешкова, Т.А. Сенотрусовой, Е.В. Добрыниной, Е.В. </a:t>
            </a:r>
            <a:r>
              <a:rPr lang="ru-RU" sz="16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Моткиной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Е.В. Медведевой, Г.В. Медведева, Н.Г. Ли, </a:t>
            </a:r>
            <a:r>
              <a:rPr lang="ru-RU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ДВФУ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1527</Words>
  <Application>Microsoft Office PowerPoint</Application>
  <PresentationFormat>Экран (4:3)</PresentationFormat>
  <Paragraphs>244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Специальное оформление</vt:lpstr>
      <vt:lpstr>Воздушный поток</vt:lpstr>
      <vt:lpstr>Презентация PowerPoint</vt:lpstr>
      <vt:lpstr>Структура ФУМО по УГСН 19.00.00 – Промышленные экологии и биотехнология</vt:lpstr>
      <vt:lpstr>СТРУКТУРА ОТДЕЛЕНИЯ ПИЩЕВЫХ ТЕХНОЛОГИЙ И БИОТЕХНОЛОГИИ ПРИ ФУМО «ПРОМЫШЛЕННАЯ ЭКОЛОГИЯ И БИОТЕХНОЛОГИИ»</vt:lpstr>
      <vt:lpstr>Презентация PowerPoint</vt:lpstr>
      <vt:lpstr>Презентация PowerPoint</vt:lpstr>
      <vt:lpstr>Презентация PowerPoint</vt:lpstr>
      <vt:lpstr>Заседание отделения ПТиБ в Калининграде 08 октября 2019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Гужова Виктория</dc:creator>
  <cp:lastModifiedBy>user</cp:lastModifiedBy>
  <cp:revision>209</cp:revision>
  <dcterms:created xsi:type="dcterms:W3CDTF">2009-01-08T12:15:48Z</dcterms:created>
  <dcterms:modified xsi:type="dcterms:W3CDTF">2020-10-04T20:10:44Z</dcterms:modified>
</cp:coreProperties>
</file>