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324" r:id="rId9"/>
    <p:sldId id="316" r:id="rId10"/>
    <p:sldId id="313" r:id="rId11"/>
    <p:sldId id="321" r:id="rId12"/>
    <p:sldId id="323" r:id="rId13"/>
    <p:sldId id="325" r:id="rId14"/>
    <p:sldId id="326" r:id="rId15"/>
    <p:sldId id="327" r:id="rId16"/>
    <p:sldId id="311" r:id="rId17"/>
    <p:sldId id="317" r:id="rId18"/>
    <p:sldId id="318" r:id="rId19"/>
    <p:sldId id="319" r:id="rId20"/>
    <p:sldId id="329" r:id="rId21"/>
    <p:sldId id="328" r:id="rId22"/>
    <p:sldId id="309" r:id="rId23"/>
    <p:sldId id="270" r:id="rId24"/>
    <p:sldId id="281" r:id="rId25"/>
    <p:sldId id="282" r:id="rId26"/>
    <p:sldId id="265" r:id="rId27"/>
    <p:sldId id="263" r:id="rId28"/>
    <p:sldId id="264" r:id="rId29"/>
    <p:sldId id="280" r:id="rId30"/>
    <p:sldId id="308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84" autoAdjust="0"/>
    <p:restoredTop sz="94694" autoAdjust="0"/>
  </p:normalViewPr>
  <p:slideViewPr>
    <p:cSldViewPr>
      <p:cViewPr>
        <p:scale>
          <a:sx n="110" d="100"/>
          <a:sy n="110" d="100"/>
        </p:scale>
        <p:origin x="384" y="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8583B-8AD3-49FA-A3A7-11CE1C8ECD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53CF1-ACFB-4428-B06B-834AEBC0A46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исключены термины «базовая» и «вариативная» части ОП;</a:t>
          </a:r>
          <a:endParaRPr lang="ru-RU" dirty="0">
            <a:solidFill>
              <a:schemeClr val="tx1"/>
            </a:solidFill>
          </a:endParaRPr>
        </a:p>
      </dgm:t>
    </dgm:pt>
    <dgm:pt modelId="{6F1C086B-35E8-424E-8E44-AD433D4F3B80}" type="parTrans" cxnId="{8696A965-0C39-4BE0-A976-6D8EBF2236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2AC232-A129-464E-9FF1-68D5F0268A0E}" type="sibTrans" cxnId="{8696A965-0C39-4BE0-A976-6D8EBF2236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95D9B0-6903-4625-A178-A66FE1DD88F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обязательная часть регламентирована через ОПК и ПК (при наличии);</a:t>
          </a:r>
          <a:endParaRPr lang="ru-RU" dirty="0">
            <a:solidFill>
              <a:schemeClr val="tx1"/>
            </a:solidFill>
          </a:endParaRPr>
        </a:p>
      </dgm:t>
    </dgm:pt>
    <dgm:pt modelId="{115E2277-8F96-4895-B9EE-1B11E1EB486A}" type="parTrans" cxnId="{3C748CD9-B986-4E33-8354-9CD9663492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65E002-F6D1-48B3-9446-92C83AFE6E4D}" type="sibTrans" cxnId="{3C748CD9-B986-4E33-8354-9CD9663492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505F77-D97C-4DD1-A0D2-981B68AAB6D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минимальный объем обязательной части установлен в долях от общего объема ОП;</a:t>
          </a:r>
          <a:endParaRPr lang="ru-RU" dirty="0">
            <a:solidFill>
              <a:schemeClr val="tx1"/>
            </a:solidFill>
          </a:endParaRPr>
        </a:p>
      </dgm:t>
    </dgm:pt>
    <dgm:pt modelId="{A73DEDC1-AB18-423E-85F0-8297DFB64A9C}" type="parTrans" cxnId="{7F869AA0-3EAC-496B-9E2F-DDF3B5DD38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69D396-20B5-429B-B62B-11BF514598B3}" type="sibTrans" cxnId="{7F869AA0-3EAC-496B-9E2F-DDF3B5DD38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762403-6386-4FEE-B8A5-7955F5495C3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результаты освоения ОП прописаны через УК, единые для всех ОПК, сформулированные в каждом ФГОС ВО (3++);</a:t>
          </a:r>
          <a:endParaRPr lang="ru-RU" dirty="0">
            <a:solidFill>
              <a:schemeClr val="tx1"/>
            </a:solidFill>
          </a:endParaRPr>
        </a:p>
      </dgm:t>
    </dgm:pt>
    <dgm:pt modelId="{3350A2D1-ECB1-49DB-937B-098E4460875F}" type="parTrans" cxnId="{A9652DC6-AD6E-464B-95FB-4676ACC39C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C9AD95-F1DD-4482-9E9C-20411EB0C11E}" type="sibTrans" cxnId="{A9652DC6-AD6E-464B-95FB-4676ACC39C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9FA3F5-A5F8-4DA5-B064-CE0A0254F2E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формирование УК осуществляется через содержание образовательной программы;</a:t>
          </a:r>
          <a:endParaRPr lang="ru-RU">
            <a:solidFill>
              <a:schemeClr val="tx1"/>
            </a:solidFill>
          </a:endParaRPr>
        </a:p>
      </dgm:t>
    </dgm:pt>
    <dgm:pt modelId="{21B0CDF3-ECE0-4774-BC25-8390EDA878A0}" type="parTrans" cxnId="{B4D7A815-30CB-402C-9639-DF3D65E492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383642-553E-4D22-B949-716DEA3FCE74}" type="sibTrans" cxnId="{B4D7A815-30CB-402C-9639-DF3D65E492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943698-4D42-4AC6-B437-82D75FBB6E4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установлены нижние границы блоков ОП (не менее): «Дисциплины (модули)», «Практика»;</a:t>
          </a:r>
          <a:endParaRPr lang="ru-RU" dirty="0">
            <a:solidFill>
              <a:schemeClr val="tx1"/>
            </a:solidFill>
          </a:endParaRPr>
        </a:p>
      </dgm:t>
    </dgm:pt>
    <dgm:pt modelId="{C9783957-F15E-4EFF-BFFA-844E5F851921}" type="parTrans" cxnId="{A103D532-89FF-4EF2-BD89-AB00B5FAD3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C951D3-014C-4FAE-9440-7F2D87DAA15D}" type="sibTrans" cxnId="{A103D532-89FF-4EF2-BD89-AB00B5FAD3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AC89A5-6BF4-4B46-B45F-A6D750FE9E7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предусмотрено дифференцирование компетенций по категориям;</a:t>
          </a:r>
          <a:endParaRPr lang="ru-RU">
            <a:solidFill>
              <a:schemeClr val="tx1"/>
            </a:solidFill>
          </a:endParaRPr>
        </a:p>
      </dgm:t>
    </dgm:pt>
    <dgm:pt modelId="{46529A7F-995A-476B-B6D5-1169367EB849}" type="parTrans" cxnId="{D9D9A883-D84A-495A-B356-EE8EE65DFD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436934-0DA9-45EE-B141-5FE680C31682}" type="sibTrans" cxnId="{D9D9A883-D84A-495A-B356-EE8EE65DFD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DC096F-6157-46CB-9659-F780E7B49F33}" type="pres">
      <dgm:prSet presAssocID="{F008583B-8AD3-49FA-A3A7-11CE1C8EC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D559D-06FF-4901-B867-2044C1B3EEF3}" type="pres">
      <dgm:prSet presAssocID="{40A53CF1-ACFB-4428-B06B-834AEBC0A46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21203-6B97-4F4B-8813-A215EB43EF7E}" type="pres">
      <dgm:prSet presAssocID="{702AC232-A129-464E-9FF1-68D5F0268A0E}" presName="spacer" presStyleCnt="0"/>
      <dgm:spPr/>
    </dgm:pt>
    <dgm:pt modelId="{51B98C7C-FF05-4078-9255-2FBC883D3326}" type="pres">
      <dgm:prSet presAssocID="{AC95D9B0-6903-4625-A178-A66FE1DD88F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F9A3-277A-4BEC-BDFB-07C00775034B}" type="pres">
      <dgm:prSet presAssocID="{C265E002-F6D1-48B3-9446-92C83AFE6E4D}" presName="spacer" presStyleCnt="0"/>
      <dgm:spPr/>
    </dgm:pt>
    <dgm:pt modelId="{6B48D300-8AB2-4C67-8CDF-4D1F2550A49F}" type="pres">
      <dgm:prSet presAssocID="{1C505F77-D97C-4DD1-A0D2-981B68AAB6D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EBABD-EE52-488D-814C-ACC74668A7A1}" type="pres">
      <dgm:prSet presAssocID="{7E69D396-20B5-429B-B62B-11BF514598B3}" presName="spacer" presStyleCnt="0"/>
      <dgm:spPr/>
    </dgm:pt>
    <dgm:pt modelId="{D009E77A-1958-4644-8C28-A5B61E0D3477}" type="pres">
      <dgm:prSet presAssocID="{C2762403-6386-4FEE-B8A5-7955F5495C3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404-3745-4C2F-A60E-54AB6F98E6B5}" type="pres">
      <dgm:prSet presAssocID="{40C9AD95-F1DD-4482-9E9C-20411EB0C11E}" presName="spacer" presStyleCnt="0"/>
      <dgm:spPr/>
    </dgm:pt>
    <dgm:pt modelId="{4CEB9C02-02D6-4735-B8A5-B9AA28EB19CB}" type="pres">
      <dgm:prSet presAssocID="{969FA3F5-A5F8-4DA5-B064-CE0A0254F2E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3FBD7-A45E-473A-B867-7E13633DEF68}" type="pres">
      <dgm:prSet presAssocID="{09383642-553E-4D22-B949-716DEA3FCE74}" presName="spacer" presStyleCnt="0"/>
      <dgm:spPr/>
    </dgm:pt>
    <dgm:pt modelId="{7471F2CE-479C-41D1-B413-86C0CD83EB1B}" type="pres">
      <dgm:prSet presAssocID="{75943698-4D42-4AC6-B437-82D75FBB6E4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D7443-754A-4665-BDF8-F2ED1DFC24FE}" type="pres">
      <dgm:prSet presAssocID="{C4C951D3-014C-4FAE-9440-7F2D87DAA15D}" presName="spacer" presStyleCnt="0"/>
      <dgm:spPr/>
    </dgm:pt>
    <dgm:pt modelId="{657406A0-BB27-4ADD-BDD6-68CDBAC27B0E}" type="pres">
      <dgm:prSet presAssocID="{2CAC89A5-6BF4-4B46-B45F-A6D750FE9E7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C7840-1A77-4F98-89BD-F4553A2A2250}" type="presOf" srcId="{1C505F77-D97C-4DD1-A0D2-981B68AAB6D0}" destId="{6B48D300-8AB2-4C67-8CDF-4D1F2550A49F}" srcOrd="0" destOrd="0" presId="urn:microsoft.com/office/officeart/2005/8/layout/vList2"/>
    <dgm:cxn modelId="{9364C6E3-1CB9-40F1-8628-A74C71686152}" type="presOf" srcId="{F008583B-8AD3-49FA-A3A7-11CE1C8ECD0D}" destId="{3EDC096F-6157-46CB-9659-F780E7B49F33}" srcOrd="0" destOrd="0" presId="urn:microsoft.com/office/officeart/2005/8/layout/vList2"/>
    <dgm:cxn modelId="{72760642-F82D-4A35-960C-7835DC72CD3A}" type="presOf" srcId="{2CAC89A5-6BF4-4B46-B45F-A6D750FE9E70}" destId="{657406A0-BB27-4ADD-BDD6-68CDBAC27B0E}" srcOrd="0" destOrd="0" presId="urn:microsoft.com/office/officeart/2005/8/layout/vList2"/>
    <dgm:cxn modelId="{E2932FC5-C175-4F65-8418-FA3F3FB5C096}" type="presOf" srcId="{969FA3F5-A5F8-4DA5-B064-CE0A0254F2E4}" destId="{4CEB9C02-02D6-4735-B8A5-B9AA28EB19CB}" srcOrd="0" destOrd="0" presId="urn:microsoft.com/office/officeart/2005/8/layout/vList2"/>
    <dgm:cxn modelId="{D9D9A883-D84A-495A-B356-EE8EE65DFD41}" srcId="{F008583B-8AD3-49FA-A3A7-11CE1C8ECD0D}" destId="{2CAC89A5-6BF4-4B46-B45F-A6D750FE9E70}" srcOrd="6" destOrd="0" parTransId="{46529A7F-995A-476B-B6D5-1169367EB849}" sibTransId="{6C436934-0DA9-45EE-B141-5FE680C31682}"/>
    <dgm:cxn modelId="{3C748CD9-B986-4E33-8354-9CD96634926A}" srcId="{F008583B-8AD3-49FA-A3A7-11CE1C8ECD0D}" destId="{AC95D9B0-6903-4625-A178-A66FE1DD88F3}" srcOrd="1" destOrd="0" parTransId="{115E2277-8F96-4895-B9EE-1B11E1EB486A}" sibTransId="{C265E002-F6D1-48B3-9446-92C83AFE6E4D}"/>
    <dgm:cxn modelId="{36BC8323-ECC0-4B7D-8D0F-9491673BD7B6}" type="presOf" srcId="{C2762403-6386-4FEE-B8A5-7955F5495C3F}" destId="{D009E77A-1958-4644-8C28-A5B61E0D3477}" srcOrd="0" destOrd="0" presId="urn:microsoft.com/office/officeart/2005/8/layout/vList2"/>
    <dgm:cxn modelId="{B4D7A815-30CB-402C-9639-DF3D65E49246}" srcId="{F008583B-8AD3-49FA-A3A7-11CE1C8ECD0D}" destId="{969FA3F5-A5F8-4DA5-B064-CE0A0254F2E4}" srcOrd="4" destOrd="0" parTransId="{21B0CDF3-ECE0-4774-BC25-8390EDA878A0}" sibTransId="{09383642-553E-4D22-B949-716DEA3FCE74}"/>
    <dgm:cxn modelId="{7F869AA0-3EAC-496B-9E2F-DDF3B5DD3878}" srcId="{F008583B-8AD3-49FA-A3A7-11CE1C8ECD0D}" destId="{1C505F77-D97C-4DD1-A0D2-981B68AAB6D0}" srcOrd="2" destOrd="0" parTransId="{A73DEDC1-AB18-423E-85F0-8297DFB64A9C}" sibTransId="{7E69D396-20B5-429B-B62B-11BF514598B3}"/>
    <dgm:cxn modelId="{A9652DC6-AD6E-464B-95FB-4676ACC39C04}" srcId="{F008583B-8AD3-49FA-A3A7-11CE1C8ECD0D}" destId="{C2762403-6386-4FEE-B8A5-7955F5495C3F}" srcOrd="3" destOrd="0" parTransId="{3350A2D1-ECB1-49DB-937B-098E4460875F}" sibTransId="{40C9AD95-F1DD-4482-9E9C-20411EB0C11E}"/>
    <dgm:cxn modelId="{4E005279-580E-4F4A-BCED-D81E02339633}" type="presOf" srcId="{AC95D9B0-6903-4625-A178-A66FE1DD88F3}" destId="{51B98C7C-FF05-4078-9255-2FBC883D3326}" srcOrd="0" destOrd="0" presId="urn:microsoft.com/office/officeart/2005/8/layout/vList2"/>
    <dgm:cxn modelId="{8696A965-0C39-4BE0-A976-6D8EBF2236A1}" srcId="{F008583B-8AD3-49FA-A3A7-11CE1C8ECD0D}" destId="{40A53CF1-ACFB-4428-B06B-834AEBC0A464}" srcOrd="0" destOrd="0" parTransId="{6F1C086B-35E8-424E-8E44-AD433D4F3B80}" sibTransId="{702AC232-A129-464E-9FF1-68D5F0268A0E}"/>
    <dgm:cxn modelId="{D7453FAD-D0E5-434C-A81C-997149E6F5F4}" type="presOf" srcId="{40A53CF1-ACFB-4428-B06B-834AEBC0A464}" destId="{714D559D-06FF-4901-B867-2044C1B3EEF3}" srcOrd="0" destOrd="0" presId="urn:microsoft.com/office/officeart/2005/8/layout/vList2"/>
    <dgm:cxn modelId="{A103D532-89FF-4EF2-BD89-AB00B5FAD3E8}" srcId="{F008583B-8AD3-49FA-A3A7-11CE1C8ECD0D}" destId="{75943698-4D42-4AC6-B437-82D75FBB6E4A}" srcOrd="5" destOrd="0" parTransId="{C9783957-F15E-4EFF-BFFA-844E5F851921}" sibTransId="{C4C951D3-014C-4FAE-9440-7F2D87DAA15D}"/>
    <dgm:cxn modelId="{A6342B74-1E07-4C3D-ABD6-C71C1FC4831C}" type="presOf" srcId="{75943698-4D42-4AC6-B437-82D75FBB6E4A}" destId="{7471F2CE-479C-41D1-B413-86C0CD83EB1B}" srcOrd="0" destOrd="0" presId="urn:microsoft.com/office/officeart/2005/8/layout/vList2"/>
    <dgm:cxn modelId="{9E62A758-B8E6-4367-9EF0-C75BB900BD96}" type="presParOf" srcId="{3EDC096F-6157-46CB-9659-F780E7B49F33}" destId="{714D559D-06FF-4901-B867-2044C1B3EEF3}" srcOrd="0" destOrd="0" presId="urn:microsoft.com/office/officeart/2005/8/layout/vList2"/>
    <dgm:cxn modelId="{30DE856E-7E11-4DA7-B425-2F671A6FBF11}" type="presParOf" srcId="{3EDC096F-6157-46CB-9659-F780E7B49F33}" destId="{D6421203-6B97-4F4B-8813-A215EB43EF7E}" srcOrd="1" destOrd="0" presId="urn:microsoft.com/office/officeart/2005/8/layout/vList2"/>
    <dgm:cxn modelId="{24C6782A-7159-4F2A-81FB-BBBD19015C2E}" type="presParOf" srcId="{3EDC096F-6157-46CB-9659-F780E7B49F33}" destId="{51B98C7C-FF05-4078-9255-2FBC883D3326}" srcOrd="2" destOrd="0" presId="urn:microsoft.com/office/officeart/2005/8/layout/vList2"/>
    <dgm:cxn modelId="{D86744C7-7AC5-4555-BE80-5EAE9B942F97}" type="presParOf" srcId="{3EDC096F-6157-46CB-9659-F780E7B49F33}" destId="{C5F1F9A3-277A-4BEC-BDFB-07C00775034B}" srcOrd="3" destOrd="0" presId="urn:microsoft.com/office/officeart/2005/8/layout/vList2"/>
    <dgm:cxn modelId="{0DA2940B-42F2-4871-B4F0-39F1157B93D0}" type="presParOf" srcId="{3EDC096F-6157-46CB-9659-F780E7B49F33}" destId="{6B48D300-8AB2-4C67-8CDF-4D1F2550A49F}" srcOrd="4" destOrd="0" presId="urn:microsoft.com/office/officeart/2005/8/layout/vList2"/>
    <dgm:cxn modelId="{59F0C3C6-FE96-4402-96FF-7CB58718C21B}" type="presParOf" srcId="{3EDC096F-6157-46CB-9659-F780E7B49F33}" destId="{8CEEBABD-EE52-488D-814C-ACC74668A7A1}" srcOrd="5" destOrd="0" presId="urn:microsoft.com/office/officeart/2005/8/layout/vList2"/>
    <dgm:cxn modelId="{5889BFB1-C101-4099-BF5D-1BB5C66B68C7}" type="presParOf" srcId="{3EDC096F-6157-46CB-9659-F780E7B49F33}" destId="{D009E77A-1958-4644-8C28-A5B61E0D3477}" srcOrd="6" destOrd="0" presId="urn:microsoft.com/office/officeart/2005/8/layout/vList2"/>
    <dgm:cxn modelId="{45E12AE8-2E0F-41FD-B646-B07366886AFD}" type="presParOf" srcId="{3EDC096F-6157-46CB-9659-F780E7B49F33}" destId="{D5069404-3745-4C2F-A60E-54AB6F98E6B5}" srcOrd="7" destOrd="0" presId="urn:microsoft.com/office/officeart/2005/8/layout/vList2"/>
    <dgm:cxn modelId="{2ED955FC-39AD-4048-8CE0-7F625898E665}" type="presParOf" srcId="{3EDC096F-6157-46CB-9659-F780E7B49F33}" destId="{4CEB9C02-02D6-4735-B8A5-B9AA28EB19CB}" srcOrd="8" destOrd="0" presId="urn:microsoft.com/office/officeart/2005/8/layout/vList2"/>
    <dgm:cxn modelId="{8829E0DE-3FAE-4A65-8CAB-22BB4BE0D834}" type="presParOf" srcId="{3EDC096F-6157-46CB-9659-F780E7B49F33}" destId="{B003FBD7-A45E-473A-B867-7E13633DEF68}" srcOrd="9" destOrd="0" presId="urn:microsoft.com/office/officeart/2005/8/layout/vList2"/>
    <dgm:cxn modelId="{D9F07F7C-CC9C-4715-9427-4F10F0AA461B}" type="presParOf" srcId="{3EDC096F-6157-46CB-9659-F780E7B49F33}" destId="{7471F2CE-479C-41D1-B413-86C0CD83EB1B}" srcOrd="10" destOrd="0" presId="urn:microsoft.com/office/officeart/2005/8/layout/vList2"/>
    <dgm:cxn modelId="{85641404-E51D-4678-9709-60C65686DF15}" type="presParOf" srcId="{3EDC096F-6157-46CB-9659-F780E7B49F33}" destId="{F09D7443-754A-4665-BDF8-F2ED1DFC24FE}" srcOrd="11" destOrd="0" presId="urn:microsoft.com/office/officeart/2005/8/layout/vList2"/>
    <dgm:cxn modelId="{A25BF9D0-9A49-4E40-9C51-43725D5FD3A7}" type="presParOf" srcId="{3EDC096F-6157-46CB-9659-F780E7B49F33}" destId="{657406A0-BB27-4ADD-BDD6-68CDBAC27B0E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559D-06FF-4901-B867-2044C1B3EEF3}">
      <dsp:nvSpPr>
        <dsp:cNvPr id="0" name=""/>
        <dsp:cNvSpPr/>
      </dsp:nvSpPr>
      <dsp:spPr>
        <a:xfrm>
          <a:off x="0" y="4837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исключены термины «базовая» и «вариативная» части ОП;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700" y="78078"/>
        <a:ext cx="8617056" cy="549000"/>
      </dsp:txXfrm>
    </dsp:sp>
    <dsp:sp modelId="{51B98C7C-FF05-4078-9255-2FBC883D3326}">
      <dsp:nvSpPr>
        <dsp:cNvPr id="0" name=""/>
        <dsp:cNvSpPr/>
      </dsp:nvSpPr>
      <dsp:spPr>
        <a:xfrm>
          <a:off x="0" y="70285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обязательная часть регламентирована через ОПК и ПК (при наличии);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700" y="732558"/>
        <a:ext cx="8617056" cy="549000"/>
      </dsp:txXfrm>
    </dsp:sp>
    <dsp:sp modelId="{6B48D300-8AB2-4C67-8CDF-4D1F2550A49F}">
      <dsp:nvSpPr>
        <dsp:cNvPr id="0" name=""/>
        <dsp:cNvSpPr/>
      </dsp:nvSpPr>
      <dsp:spPr>
        <a:xfrm>
          <a:off x="0" y="135733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минимальный объем обязательной части установлен в долях от общего объема ОП;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700" y="1387038"/>
        <a:ext cx="8617056" cy="549000"/>
      </dsp:txXfrm>
    </dsp:sp>
    <dsp:sp modelId="{D009E77A-1958-4644-8C28-A5B61E0D3477}">
      <dsp:nvSpPr>
        <dsp:cNvPr id="0" name=""/>
        <dsp:cNvSpPr/>
      </dsp:nvSpPr>
      <dsp:spPr>
        <a:xfrm>
          <a:off x="0" y="201181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результаты освоения ОП прописаны через УК, единые для всех ОПК, сформулированные в каждом ФГОС ВО (3++);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700" y="2041518"/>
        <a:ext cx="8617056" cy="549000"/>
      </dsp:txXfrm>
    </dsp:sp>
    <dsp:sp modelId="{4CEB9C02-02D6-4735-B8A5-B9AA28EB19CB}">
      <dsp:nvSpPr>
        <dsp:cNvPr id="0" name=""/>
        <dsp:cNvSpPr/>
      </dsp:nvSpPr>
      <dsp:spPr>
        <a:xfrm>
          <a:off x="0" y="266629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формирование УК осуществляется через содержание образовательной программы;</a:t>
          </a:r>
          <a:endParaRPr lang="ru-RU" sz="1600" kern="1200">
            <a:solidFill>
              <a:schemeClr val="tx1"/>
            </a:solidFill>
          </a:endParaRPr>
        </a:p>
      </dsp:txBody>
      <dsp:txXfrm>
        <a:off x="29700" y="2695998"/>
        <a:ext cx="8617056" cy="549000"/>
      </dsp:txXfrm>
    </dsp:sp>
    <dsp:sp modelId="{7471F2CE-479C-41D1-B413-86C0CD83EB1B}">
      <dsp:nvSpPr>
        <dsp:cNvPr id="0" name=""/>
        <dsp:cNvSpPr/>
      </dsp:nvSpPr>
      <dsp:spPr>
        <a:xfrm>
          <a:off x="0" y="332077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установлены нижние границы блоков ОП (не менее): «Дисциплины (модули)», «Практика»;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700" y="3350478"/>
        <a:ext cx="8617056" cy="549000"/>
      </dsp:txXfrm>
    </dsp:sp>
    <dsp:sp modelId="{657406A0-BB27-4ADD-BDD6-68CDBAC27B0E}">
      <dsp:nvSpPr>
        <dsp:cNvPr id="0" name=""/>
        <dsp:cNvSpPr/>
      </dsp:nvSpPr>
      <dsp:spPr>
        <a:xfrm>
          <a:off x="0" y="3975258"/>
          <a:ext cx="8676456" cy="608400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предусмотрено дифференцирование компетенций по категориям;</a:t>
          </a:r>
          <a:endParaRPr lang="ru-RU" sz="1600" kern="1200">
            <a:solidFill>
              <a:schemeClr val="tx1"/>
            </a:solidFill>
          </a:endParaRPr>
        </a:p>
      </dsp:txBody>
      <dsp:txXfrm>
        <a:off x="29700" y="4004958"/>
        <a:ext cx="8617056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0DFF-5B60-44AA-AA53-89D2EF816D67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BDC0-647F-4252-A094-F4B118C3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EBDC0-647F-4252-A094-F4B118C3142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96944" cy="237626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АНАЛИЗ АКТУАЛИЗИРОВАННЫХ ФГОС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3++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 НАПРАВЛЕНИЯМ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ПОДГОТОВКИ ВЫСШЕГО ОБРАЗОВАНИЯ 19.00.00 «ПРОМЫШЛЕННАЯ ЭКОЛОГИЯ И БИОТЕХНОЛОГИИ»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885312"/>
            <a:ext cx="910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О.Я. </a:t>
            </a:r>
            <a:r>
              <a:rPr lang="ru-RU" b="1" dirty="0" err="1">
                <a:solidFill>
                  <a:srgbClr val="0070C0"/>
                </a:solidFill>
              </a:rPr>
              <a:t>Мезенова</a:t>
            </a:r>
            <a:r>
              <a:rPr lang="ru-RU" b="1" dirty="0">
                <a:solidFill>
                  <a:srgbClr val="0070C0"/>
                </a:solidFill>
              </a:rPr>
              <a:t> , председатель отделения пищевых  технологий и биотехнологии ФУМО по УГСН 19.00.00 «Промышленная экология и биотехнологии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26972" cy="84119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/>
                </a:solidFill>
              </a:rPr>
              <a:t>Актуализация ФГОС 3</a:t>
            </a:r>
            <a:r>
              <a:rPr lang="ru-RU" sz="3200" dirty="0" smtClean="0">
                <a:solidFill>
                  <a:schemeClr val="accent1"/>
                </a:solidFill>
              </a:rPr>
              <a:t>++ проявилась в совершенствовании компетенций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9109623" cy="4401205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Универсальные компетенции (УК):</a:t>
            </a:r>
            <a:r>
              <a:rPr lang="ru-RU" dirty="0" smtClean="0">
                <a:solidFill>
                  <a:prstClr val="black"/>
                </a:solidFill>
              </a:rPr>
              <a:t> единый набор, согласованный для всех уровней высшего образования, в том числе по УГСН 19.00.00;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Общепрофессиональные компетенции (ОПК): </a:t>
            </a:r>
            <a:r>
              <a:rPr lang="ru-RU" dirty="0" smtClean="0">
                <a:solidFill>
                  <a:prstClr val="black"/>
                </a:solidFill>
              </a:rPr>
              <a:t>базовые основы профессиональной деятельности с учетом потенциального развития области единые для области образования;</a:t>
            </a:r>
            <a:endParaRPr lang="ru-RU" dirty="0">
              <a:solidFill>
                <a:prstClr val="black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балансированные по категориям;</a:t>
            </a:r>
            <a:endParaRPr lang="ru-RU" dirty="0">
              <a:solidFill>
                <a:prstClr val="black"/>
              </a:solidFill>
            </a:endParaRPr>
          </a:p>
          <a:p>
            <a:pPr lvl="1"/>
            <a:endParaRPr lang="ru-RU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Профессиональные компетенции (ПК): </a:t>
            </a:r>
            <a:r>
              <a:rPr lang="ru-RU" dirty="0" smtClean="0">
                <a:solidFill>
                  <a:prstClr val="black"/>
                </a:solidFill>
              </a:rPr>
              <a:t>отсутствуют во всех ФГОС (должны быть в примерных основных образовательных программах - ПООП), </a:t>
            </a:r>
            <a:r>
              <a:rPr lang="ru-RU" dirty="0" smtClean="0">
                <a:solidFill>
                  <a:srgbClr val="FF0000"/>
                </a:solidFill>
              </a:rPr>
              <a:t>основа при формулировании – выбранные </a:t>
            </a:r>
            <a:r>
              <a:rPr lang="ru-RU" dirty="0" err="1" smtClean="0">
                <a:solidFill>
                  <a:srgbClr val="FF0000"/>
                </a:solidFill>
              </a:rPr>
              <a:t>профстандарты</a:t>
            </a:r>
            <a:r>
              <a:rPr lang="ru-RU" dirty="0" smtClean="0">
                <a:solidFill>
                  <a:srgbClr val="FF0000"/>
                </a:solidFill>
              </a:rPr>
              <a:t> (ПС, при наличии), иные источники (передовой опыт).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ПК делятся на </a:t>
            </a:r>
            <a:endParaRPr lang="ru-RU" b="1" dirty="0">
              <a:solidFill>
                <a:prstClr val="black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обязательные профессиональные компетенции;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рекомендуемые профессиональные компетенции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ÐÐ°ÑÑÐ¸Ð½ÐºÐ¸ Ð¿Ð¾ Ð·Ð°Ð¿ÑÐ¾ÑÑ Ð¾Ð±ÑÐ°Ð·Ð¾Ð²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D1B9">
                    <a:lumMod val="50000"/>
                  </a:srgbClr>
                </a:solidFill>
              </a:rPr>
              <a:t>Внесение изменений во ФГОС ВО 3++ в соответствии с поручениями Президента РФ (июнь 2019)</a:t>
            </a:r>
            <a:endParaRPr lang="ru-RU" sz="2400" b="1" dirty="0">
              <a:solidFill>
                <a:srgbClr val="CCD1B9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29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7706B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включение во ФГОС требований к освоению базовых знаний в области </a:t>
            </a:r>
            <a:r>
              <a:rPr lang="ru-RU" b="1" dirty="0" smtClean="0">
                <a:solidFill>
                  <a:srgbClr val="CCD1B9">
                    <a:lumMod val="50000"/>
                  </a:srgbClr>
                </a:solidFill>
              </a:rPr>
              <a:t>охраны окружающей среды и устойчивого развития;</a:t>
            </a:r>
          </a:p>
          <a:p>
            <a:pPr>
              <a:buClr>
                <a:srgbClr val="87706B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87706B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ключение во ФГОС ОО, СПО  ВО положений, предусматривающих формирование у обучающихся компетенции, позволяющей выработать </a:t>
            </a:r>
            <a:r>
              <a:rPr lang="ru-RU" b="1" dirty="0" smtClean="0">
                <a:solidFill>
                  <a:srgbClr val="FF0000"/>
                </a:solidFill>
              </a:rPr>
              <a:t>нетерпимое отношение к коррупционному поведению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>
              <a:buClr>
                <a:srgbClr val="87706B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87706B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недрение в образовательную практику профессиональных образовательных организаций учебных программ и учебно-методических  материалов образовательных курсов </a:t>
            </a:r>
            <a:r>
              <a:rPr lang="ru-RU" b="1" dirty="0" smtClean="0">
                <a:solidFill>
                  <a:srgbClr val="0070C0"/>
                </a:solidFill>
              </a:rPr>
              <a:t>по основам финансовой грамотности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>
              <a:buClr>
                <a:srgbClr val="87706B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87706B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о</a:t>
            </a:r>
            <a:r>
              <a:rPr lang="ru-RU" dirty="0" smtClean="0">
                <a:solidFill>
                  <a:prstClr val="black"/>
                </a:solidFill>
              </a:rPr>
              <a:t>пределение содержания универсальной компетенции в </a:t>
            </a:r>
            <a:r>
              <a:rPr lang="ru-RU" b="1" dirty="0" smtClean="0">
                <a:solidFill>
                  <a:srgbClr val="94734E">
                    <a:lumMod val="75000"/>
                  </a:srgbClr>
                </a:solidFill>
              </a:rPr>
              <a:t>области </a:t>
            </a:r>
            <a:r>
              <a:rPr lang="ru-RU" b="1" dirty="0" smtClean="0">
                <a:solidFill>
                  <a:srgbClr val="FFC000"/>
                </a:solidFill>
              </a:rPr>
              <a:t>экономической культуры</a:t>
            </a:r>
            <a:r>
              <a:rPr lang="ru-RU" dirty="0" smtClean="0">
                <a:solidFill>
                  <a:prstClr val="black"/>
                </a:solidFill>
              </a:rPr>
              <a:t>, в том числе финансовой грамотности, выпускников программ и </a:t>
            </a:r>
            <a:r>
              <a:rPr lang="ru-RU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dirty="0" smtClean="0">
                <a:solidFill>
                  <a:prstClr val="black"/>
                </a:solidFill>
              </a:rPr>
              <a:t> (</a:t>
            </a:r>
            <a:r>
              <a:rPr lang="ru-RU" dirty="0" err="1" smtClean="0">
                <a:solidFill>
                  <a:prstClr val="black"/>
                </a:solidFill>
              </a:rPr>
              <a:t>специалитета</a:t>
            </a:r>
            <a:r>
              <a:rPr lang="ru-RU" dirty="0" smtClean="0">
                <a:solidFill>
                  <a:prstClr val="black"/>
                </a:solidFill>
              </a:rPr>
              <a:t>) по всем направлениям подготовки и специальностям и внесение соответствующих изменений во ФГОС высшего образования  третьего поколения;</a:t>
            </a:r>
          </a:p>
          <a:p>
            <a:pPr>
              <a:buClr>
                <a:srgbClr val="87706B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87706B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а</a:t>
            </a:r>
            <a:r>
              <a:rPr lang="ru-RU" dirty="0" smtClean="0">
                <a:solidFill>
                  <a:prstClr val="black"/>
                </a:solidFill>
              </a:rPr>
              <a:t>ктуализация существующих и разработка новых учебных программ и учебно-методических материалов образовательных курсов и (или) модулей, обеспечивающих формирование универсальной компетенции в области </a:t>
            </a:r>
            <a:r>
              <a:rPr lang="ru-RU" dirty="0" smtClean="0">
                <a:solidFill>
                  <a:srgbClr val="FF0000"/>
                </a:solidFill>
              </a:rPr>
              <a:t>экономической культуры</a:t>
            </a:r>
            <a:r>
              <a:rPr lang="ru-RU" dirty="0" smtClean="0">
                <a:solidFill>
                  <a:prstClr val="black"/>
                </a:solidFill>
              </a:rPr>
              <a:t>, в том числе финансовой грамотности, выпускников программ </a:t>
            </a:r>
            <a:r>
              <a:rPr lang="ru-RU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Внесение изменений во ФГОС ВО- в соответствии с поручениями президента РФ введены УК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003"/>
            <a:ext cx="91429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4734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обеспечивающие формирование универсальной компетенции в области </a:t>
            </a:r>
            <a:r>
              <a:rPr lang="ru-RU" b="1" dirty="0" smtClean="0">
                <a:solidFill>
                  <a:srgbClr val="FF0000"/>
                </a:solidFill>
              </a:rPr>
              <a:t>экономической культуры</a:t>
            </a:r>
            <a:r>
              <a:rPr lang="ru-RU" dirty="0" smtClean="0">
                <a:solidFill>
                  <a:prstClr val="black"/>
                </a:solidFill>
              </a:rPr>
              <a:t>, в том числе финансовой грамотности, выпускников программ </a:t>
            </a:r>
            <a:r>
              <a:rPr lang="ru-RU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dirty="0" smtClean="0">
                <a:solidFill>
                  <a:prstClr val="black"/>
                </a:solidFill>
              </a:rPr>
              <a:t> (</a:t>
            </a:r>
            <a:r>
              <a:rPr lang="ru-RU" dirty="0" err="1" smtClean="0">
                <a:solidFill>
                  <a:prstClr val="black"/>
                </a:solidFill>
              </a:rPr>
              <a:t>специалитета</a:t>
            </a:r>
            <a:r>
              <a:rPr lang="ru-RU" dirty="0" smtClean="0">
                <a:solidFill>
                  <a:prstClr val="black"/>
                </a:solidFill>
              </a:rPr>
              <a:t>) по всем направлениям подготовки и специальностям;</a:t>
            </a:r>
          </a:p>
          <a:p>
            <a:pPr>
              <a:buClr>
                <a:srgbClr val="94734E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94734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во ФГОС уровня </a:t>
            </a:r>
            <a:r>
              <a:rPr lang="ru-RU" u="sng" dirty="0" smtClean="0">
                <a:solidFill>
                  <a:prstClr val="black"/>
                </a:solidFill>
              </a:rPr>
              <a:t>магистратуры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исключен пункт «4.2.4 Среднегодовое число публикаций научно-педагогических работников Организации за период реализации программы магистратуры в расчете на 100 научно-педагогических работников должно составлять не менее двух в журналах, индексируемых в базах данных </a:t>
            </a:r>
            <a:r>
              <a:rPr lang="en-US" dirty="0" smtClean="0">
                <a:solidFill>
                  <a:srgbClr val="FF0000"/>
                </a:solidFill>
              </a:rPr>
              <a:t>Web of Science </a:t>
            </a:r>
            <a:r>
              <a:rPr lang="ru-RU" dirty="0" smtClean="0">
                <a:solidFill>
                  <a:srgbClr val="FF0000"/>
                </a:solidFill>
              </a:rPr>
              <a:t>или </a:t>
            </a:r>
            <a:r>
              <a:rPr lang="en-US" dirty="0" smtClean="0">
                <a:solidFill>
                  <a:srgbClr val="FF0000"/>
                </a:solidFill>
              </a:rPr>
              <a:t>Scopus</a:t>
            </a:r>
            <a:r>
              <a:rPr lang="ru-RU" dirty="0" smtClean="0">
                <a:solidFill>
                  <a:srgbClr val="FF0000"/>
                </a:solidFill>
              </a:rPr>
              <a:t>, или не менее 20 в журналах, индексируемых в РИНЦ</a:t>
            </a:r>
            <a:r>
              <a:rPr lang="ru-RU" dirty="0" smtClean="0">
                <a:solidFill>
                  <a:prstClr val="black"/>
                </a:solidFill>
              </a:rPr>
              <a:t>»;</a:t>
            </a:r>
          </a:p>
          <a:p>
            <a:pPr>
              <a:buClr>
                <a:srgbClr val="94734E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94734E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/>
                </a:solidFill>
              </a:rPr>
              <a:t>Введена возможность повышения инклюзивной компетентности населения введением в программы профессионального образования общекультурной компетенции «</a:t>
            </a:r>
            <a:r>
              <a:rPr lang="ru-RU" b="1" dirty="0" smtClean="0">
                <a:solidFill>
                  <a:srgbClr val="009900"/>
                </a:solidFill>
              </a:rPr>
              <a:t>способность использовать базовые дефектологические знания в социальной и профессиональной сферах</a:t>
            </a:r>
            <a:r>
              <a:rPr lang="ru-RU" dirty="0" smtClean="0">
                <a:solidFill>
                  <a:prstClr val="black"/>
                </a:solidFill>
              </a:rPr>
              <a:t>» и обеспечивающего ее модуля «Основы </a:t>
            </a:r>
            <a:r>
              <a:rPr lang="ru-RU" dirty="0" err="1" smtClean="0">
                <a:solidFill>
                  <a:prstClr val="black"/>
                </a:solidFill>
              </a:rPr>
              <a:t>дефектологии»;появились</a:t>
            </a:r>
            <a:r>
              <a:rPr lang="ru-RU" dirty="0" smtClean="0">
                <a:solidFill>
                  <a:prstClr val="black"/>
                </a:solidFill>
              </a:rPr>
              <a:t> пункты в </a:t>
            </a:r>
            <a:r>
              <a:rPr lang="ru-RU" dirty="0" err="1" smtClean="0">
                <a:solidFill>
                  <a:prstClr val="black"/>
                </a:solidFill>
              </a:rPr>
              <a:t>бакалавриате</a:t>
            </a:r>
            <a:r>
              <a:rPr lang="ru-RU" dirty="0" smtClean="0">
                <a:solidFill>
                  <a:prstClr val="black"/>
                </a:solidFill>
              </a:rPr>
              <a:t> 2.10 (по приему инвалидов, по их заявлениям), однако, только во ФГОС уровня </a:t>
            </a:r>
            <a:r>
              <a:rPr lang="ru-RU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</a:p>
          <a:p>
            <a:pPr>
              <a:buClr>
                <a:srgbClr val="94734E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Требования по формированию компетенций цифровой экономики во ФГОС ВО 3++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476672"/>
            <a:ext cx="9252520" cy="3474720"/>
          </a:xfrm>
        </p:spPr>
        <p:txBody>
          <a:bodyPr>
            <a:noAutofit/>
          </a:bodyPr>
          <a:lstStyle/>
          <a:p>
            <a:pPr algn="ctr"/>
            <a:endParaRPr lang="ru-RU" sz="1800" dirty="0"/>
          </a:p>
          <a:p>
            <a:pPr marL="45720" indent="0"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в соответствии с нормативными документами</a:t>
            </a:r>
            <a:r>
              <a:rPr lang="ru-RU" sz="1800" b="1" dirty="0"/>
              <a:t>:</a:t>
            </a:r>
          </a:p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Стратегия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развития информационного общества в Российской Федерации на 2017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-2030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годы</a:t>
            </a:r>
          </a:p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Национальная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программа «Цифровая экономика Российской Федерации»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2018-2024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годы</a:t>
            </a:r>
          </a:p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Федеральный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проект «Кадры для цифровой экономики</a:t>
            </a:r>
            <a:r>
              <a:rPr lang="ru-RU" sz="1800" dirty="0" smtClean="0"/>
              <a:t>»</a:t>
            </a:r>
          </a:p>
          <a:p>
            <a:endParaRPr lang="ru-RU" sz="1800" dirty="0"/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Задачи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Освоение </a:t>
            </a:r>
            <a:r>
              <a:rPr lang="ru-RU" sz="1800" i="1" dirty="0">
                <a:solidFill>
                  <a:srgbClr val="002060"/>
                </a:solidFill>
              </a:rPr>
              <a:t>ключевых компетенций цифровой экономики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Показатель </a:t>
            </a:r>
            <a:r>
              <a:rPr lang="ru-RU" sz="1800" i="1" dirty="0">
                <a:solidFill>
                  <a:srgbClr val="002060"/>
                </a:solidFill>
              </a:rPr>
              <a:t>– 800 000 человек в год - количество выпускников системы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профессионального образования, обладающих </a:t>
            </a:r>
            <a:r>
              <a:rPr lang="ru-RU" sz="1800" i="1" dirty="0" smtClean="0">
                <a:solidFill>
                  <a:srgbClr val="002060"/>
                </a:solidFill>
              </a:rPr>
              <a:t>ключевыми компетенциями </a:t>
            </a:r>
            <a:r>
              <a:rPr lang="ru-RU" sz="1800" i="1" dirty="0">
                <a:solidFill>
                  <a:srgbClr val="002060"/>
                </a:solidFill>
              </a:rPr>
              <a:t>цифровой экономики к 2024 году.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Подготовка </a:t>
            </a:r>
            <a:r>
              <a:rPr lang="ru-RU" sz="1800" i="1" dirty="0">
                <a:solidFill>
                  <a:srgbClr val="002060"/>
                </a:solidFill>
              </a:rPr>
              <a:t>кадров для цифровой экономики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Показатель </a:t>
            </a:r>
            <a:r>
              <a:rPr lang="ru-RU" sz="1800" i="1" dirty="0">
                <a:solidFill>
                  <a:srgbClr val="002060"/>
                </a:solidFill>
              </a:rPr>
              <a:t>– 120 000 человек в год - принятых на программы высшего</a:t>
            </a:r>
          </a:p>
          <a:p>
            <a:pPr marL="45720" indent="0">
              <a:buNone/>
            </a:pPr>
            <a:r>
              <a:rPr lang="ru-RU" sz="1800" i="1" dirty="0">
                <a:solidFill>
                  <a:srgbClr val="002060"/>
                </a:solidFill>
              </a:rPr>
              <a:t>образования в сфере ИТ и по математическим специальностям к 2024</a:t>
            </a:r>
          </a:p>
          <a:p>
            <a:pPr marL="45720" indent="0">
              <a:buNone/>
            </a:pPr>
            <a:r>
              <a:rPr lang="ru-RU" sz="1800" i="1" dirty="0">
                <a:solidFill>
                  <a:srgbClr val="002060"/>
                </a:solidFill>
              </a:rPr>
              <a:t>году.</a:t>
            </a:r>
          </a:p>
        </p:txBody>
      </p:sp>
    </p:spTree>
    <p:extLst>
      <p:ext uri="{BB962C8B-B14F-4D97-AF65-F5344CB8AC3E}">
        <p14:creationId xmlns:p14="http://schemas.microsoft.com/office/powerpoint/2010/main" val="355788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Ключевые компетенции цифровой экономики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856984" cy="3474720"/>
          </a:xfrm>
        </p:spPr>
        <p:txBody>
          <a:bodyPr>
            <a:normAutofit fontScale="25000" lnSpcReduction="20000"/>
          </a:bodyPr>
          <a:lstStyle/>
          <a:p>
            <a:endParaRPr lang="ru-RU" sz="1200" dirty="0"/>
          </a:p>
          <a:p>
            <a:r>
              <a:rPr lang="ru-RU" sz="4800" b="1" dirty="0">
                <a:solidFill>
                  <a:srgbClr val="002060"/>
                </a:solidFill>
              </a:rPr>
              <a:t>ПРИКАЗ МИНЭКОНОМРАЗВИТИЯ РОССИИ от 24 января 2020 г. N 41 ОБ УТВЕРЖДЕНИИ МЕТОДИК РАСЧЕТА ПОКАЗАТЕЛЕЙ ФЕДЕРАЛЬНОГО ПРОЕКТА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"КАДРЫ ДЛЯ ЦИФРОВОЙ ЭКОНОМИКИ" НАЦИОНАЛЬНОЙ ПРОГРАММЫ "ЦИФРОВАЯ ЭКОНОМИКА РОССИЙСКОЙ ФЕДЕРАЦИИ</a:t>
            </a:r>
            <a:r>
              <a:rPr lang="ru-RU" sz="4800" dirty="0"/>
              <a:t>"</a:t>
            </a:r>
          </a:p>
          <a:p>
            <a:endParaRPr lang="ru-RU" sz="4800" dirty="0"/>
          </a:p>
          <a:p>
            <a:r>
              <a:rPr lang="ru-RU" sz="4800" dirty="0"/>
              <a:t>1</a:t>
            </a:r>
            <a:r>
              <a:rPr lang="ru-RU" sz="5600" dirty="0"/>
              <a:t>. </a:t>
            </a:r>
            <a:r>
              <a:rPr lang="ru-RU" sz="5600" b="1" dirty="0">
                <a:solidFill>
                  <a:srgbClr val="FF0000"/>
                </a:solidFill>
              </a:rPr>
              <a:t>Коммуникация и кооперация в цифровой среде</a:t>
            </a:r>
            <a:r>
              <a:rPr lang="ru-RU" sz="5600" dirty="0"/>
              <a:t>. Компетенция предполагает способность человека в цифровой среде </a:t>
            </a:r>
            <a:r>
              <a:rPr lang="ru-RU" sz="5600" dirty="0" smtClean="0"/>
              <a:t>использовать различные </a:t>
            </a:r>
            <a:r>
              <a:rPr lang="ru-RU" sz="5600" dirty="0"/>
              <a:t>цифровые средства, позволяющие во взаимодействии с другими людьми достигать поставленных целей.</a:t>
            </a:r>
          </a:p>
          <a:p>
            <a:endParaRPr lang="ru-RU" sz="5600" dirty="0"/>
          </a:p>
          <a:p>
            <a:r>
              <a:rPr lang="ru-RU" sz="5600" dirty="0"/>
              <a:t>2</a:t>
            </a:r>
            <a:r>
              <a:rPr lang="ru-RU" sz="5600" b="1" dirty="0">
                <a:solidFill>
                  <a:srgbClr val="FF0000"/>
                </a:solidFill>
              </a:rPr>
              <a:t>. Саморазвитие в условиях неопределенности</a:t>
            </a:r>
            <a:r>
              <a:rPr lang="ru-RU" sz="5600" dirty="0"/>
              <a:t>. Компетенция предполагает способность человека ставить себе образовательные </a:t>
            </a:r>
            <a:r>
              <a:rPr lang="ru-RU" sz="5600" dirty="0" smtClean="0"/>
              <a:t>цели под </a:t>
            </a:r>
            <a:r>
              <a:rPr lang="ru-RU" sz="5600" dirty="0"/>
              <a:t>возникающие жизненные задачи, подбирать способы решения и средства развития (в том числе с использованием </a:t>
            </a:r>
            <a:r>
              <a:rPr lang="ru-RU" sz="5600" dirty="0" smtClean="0"/>
              <a:t>цифровых средств</a:t>
            </a:r>
            <a:r>
              <a:rPr lang="ru-RU" sz="5600" dirty="0"/>
              <a:t>) других необходимых компетенций.</a:t>
            </a:r>
          </a:p>
          <a:p>
            <a:endParaRPr lang="ru-RU" sz="5600" dirty="0"/>
          </a:p>
          <a:p>
            <a:r>
              <a:rPr lang="ru-RU" sz="5600" dirty="0"/>
              <a:t>3. </a:t>
            </a:r>
            <a:r>
              <a:rPr lang="ru-RU" sz="5600" b="1" dirty="0">
                <a:solidFill>
                  <a:srgbClr val="FF0000"/>
                </a:solidFill>
              </a:rPr>
              <a:t>Креативное мышление</a:t>
            </a:r>
            <a:r>
              <a:rPr lang="ru-RU" sz="5600" dirty="0"/>
              <a:t>. Компетенция предполагает способность человека генерировать новые идеи для решения задач </a:t>
            </a:r>
            <a:r>
              <a:rPr lang="ru-RU" sz="5600" dirty="0" smtClean="0"/>
              <a:t>цифровой экономики</a:t>
            </a:r>
            <a:r>
              <a:rPr lang="ru-RU" sz="5600" dirty="0"/>
              <a:t>, абстрагироваться от стандартных моделей: перестраивать сложившиеся способы решения задач, выдвигать </a:t>
            </a:r>
            <a:r>
              <a:rPr lang="ru-RU" sz="5600" dirty="0" smtClean="0"/>
              <a:t>альтернативные варианты </a:t>
            </a:r>
            <a:r>
              <a:rPr lang="ru-RU" sz="5600" dirty="0"/>
              <a:t>действий с целью выработки новых оптимальных алгоритмов.</a:t>
            </a:r>
          </a:p>
          <a:p>
            <a:endParaRPr lang="ru-RU" sz="5600" dirty="0"/>
          </a:p>
          <a:p>
            <a:r>
              <a:rPr lang="ru-RU" sz="5600" dirty="0"/>
              <a:t>4</a:t>
            </a:r>
            <a:r>
              <a:rPr lang="ru-RU" sz="5600" b="1" dirty="0">
                <a:solidFill>
                  <a:srgbClr val="FF0000"/>
                </a:solidFill>
              </a:rPr>
              <a:t>. Управление информацией и данными</a:t>
            </a:r>
            <a:r>
              <a:rPr lang="ru-RU" sz="5600" dirty="0"/>
              <a:t>. Компетенция предполагает способность человека искать нужные источники информации </a:t>
            </a:r>
            <a:r>
              <a:rPr lang="ru-RU" sz="5600" dirty="0" smtClean="0"/>
              <a:t>и данные</a:t>
            </a:r>
            <a:r>
              <a:rPr lang="ru-RU" sz="5600" dirty="0"/>
              <a:t>, воспринимать, анализировать, запоминать и передавать информацию с использованием цифровых средств, а также с </a:t>
            </a:r>
            <a:r>
              <a:rPr lang="ru-RU" sz="5600" dirty="0" smtClean="0"/>
              <a:t>помощью алгоритмов </a:t>
            </a:r>
            <a:r>
              <a:rPr lang="ru-RU" sz="5600" dirty="0"/>
              <a:t>при работе с полученными из различных источников данными с целью эффективного использования </a:t>
            </a:r>
            <a:r>
              <a:rPr lang="ru-RU" sz="5600" dirty="0" smtClean="0"/>
              <a:t>полученной информации </a:t>
            </a:r>
            <a:r>
              <a:rPr lang="ru-RU" sz="5600" dirty="0"/>
              <a:t>для решения задач.</a:t>
            </a:r>
          </a:p>
          <a:p>
            <a:endParaRPr lang="ru-RU" sz="5600" dirty="0"/>
          </a:p>
          <a:p>
            <a:r>
              <a:rPr lang="ru-RU" sz="5600" dirty="0"/>
              <a:t>5. </a:t>
            </a:r>
            <a:r>
              <a:rPr lang="ru-RU" sz="5600" b="1" dirty="0">
                <a:solidFill>
                  <a:srgbClr val="FF0000"/>
                </a:solidFill>
              </a:rPr>
              <a:t>Критическое мышление в цифровой среде</a:t>
            </a:r>
            <a:r>
              <a:rPr lang="ru-RU" sz="5600" dirty="0"/>
              <a:t>. Компетенция предполагает способность человека проводить оценку информации,</a:t>
            </a:r>
          </a:p>
        </p:txBody>
      </p:sp>
    </p:spTree>
    <p:extLst>
      <p:ext uri="{BB962C8B-B14F-4D97-AF65-F5344CB8AC3E}">
        <p14:creationId xmlns:p14="http://schemas.microsoft.com/office/powerpoint/2010/main" val="391738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Анализ </a:t>
            </a:r>
            <a:r>
              <a:rPr lang="ru-RU" sz="2400" dirty="0" smtClean="0">
                <a:solidFill>
                  <a:srgbClr val="002060"/>
                </a:solidFill>
              </a:rPr>
              <a:t>формулировок ОПК, отражающих  </a:t>
            </a:r>
            <a:r>
              <a:rPr lang="ru-RU" sz="2400" dirty="0" err="1" smtClean="0">
                <a:solidFill>
                  <a:srgbClr val="002060"/>
                </a:solidFill>
              </a:rPr>
              <a:t>цифровизацию</a:t>
            </a:r>
            <a:r>
              <a:rPr lang="ru-RU" sz="2400" dirty="0" smtClean="0">
                <a:solidFill>
                  <a:srgbClr val="002060"/>
                </a:solidFill>
              </a:rPr>
              <a:t> экономики в утвержденных ФГОС </a:t>
            </a:r>
            <a:r>
              <a:rPr lang="ru-RU" sz="2400" dirty="0">
                <a:solidFill>
                  <a:srgbClr val="002060"/>
                </a:solidFill>
              </a:rPr>
              <a:t>ВО 3++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748092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Примеры </a:t>
            </a:r>
            <a:r>
              <a:rPr lang="ru-RU" sz="1600" dirty="0">
                <a:solidFill>
                  <a:srgbClr val="002060"/>
                </a:solidFill>
              </a:rPr>
              <a:t>формулировок ОПК:</a:t>
            </a:r>
          </a:p>
          <a:p>
            <a:endParaRPr lang="ru-RU" sz="1000" dirty="0"/>
          </a:p>
          <a:p>
            <a:r>
              <a:rPr lang="ru-RU" sz="1200" dirty="0"/>
              <a:t>Способен обеспечивать </a:t>
            </a:r>
            <a:r>
              <a:rPr lang="ru-RU" sz="1200" dirty="0" smtClean="0"/>
              <a:t>информационно-технологическую поддержку </a:t>
            </a:r>
            <a:r>
              <a:rPr lang="ru-RU" sz="1200" dirty="0"/>
              <a:t>в области здравоохранения; применять </a:t>
            </a:r>
            <a:r>
              <a:rPr lang="ru-RU" sz="1200" dirty="0" smtClean="0"/>
              <a:t>средства информационно-коммуникационных </a:t>
            </a:r>
            <a:r>
              <a:rPr lang="ru-RU" sz="1200" dirty="0"/>
              <a:t>технологий и </a:t>
            </a:r>
            <a:r>
              <a:rPr lang="ru-RU" sz="1200" dirty="0" smtClean="0"/>
              <a:t>ресурсы </a:t>
            </a:r>
            <a:r>
              <a:rPr lang="ru-RU" sz="1200" dirty="0" err="1" smtClean="0"/>
              <a:t>биоинформатики</a:t>
            </a:r>
            <a:r>
              <a:rPr lang="ru-RU" sz="1200" dirty="0" smtClean="0"/>
              <a:t> </a:t>
            </a:r>
            <a:r>
              <a:rPr lang="ru-RU" sz="1200" dirty="0"/>
              <a:t>в профессиональной </a:t>
            </a:r>
            <a:r>
              <a:rPr lang="ru-RU" sz="1200" dirty="0" smtClean="0"/>
              <a:t>деятельности; выполнять </a:t>
            </a:r>
            <a:r>
              <a:rPr lang="ru-RU" sz="1200" dirty="0"/>
              <a:t>требования информационной безопасности;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решать стандартные задачи </a:t>
            </a:r>
            <a:r>
              <a:rPr lang="ru-RU" sz="1200" dirty="0" smtClean="0"/>
              <a:t>профессиональной деятельности </a:t>
            </a:r>
            <a:r>
              <a:rPr lang="ru-RU" sz="1200" dirty="0"/>
              <a:t>с использованием </a:t>
            </a:r>
            <a:r>
              <a:rPr lang="ru-RU" sz="1200" dirty="0" smtClean="0"/>
              <a:t>информационных, библиографических </a:t>
            </a:r>
            <a:r>
              <a:rPr lang="ru-RU" sz="1200" dirty="0"/>
              <a:t>ресурсов, </a:t>
            </a:r>
            <a:r>
              <a:rPr lang="ru-RU" sz="1200" dirty="0" smtClean="0"/>
              <a:t>медико-биологической терминологии</a:t>
            </a:r>
            <a:r>
              <a:rPr lang="ru-RU" sz="1200" dirty="0"/>
              <a:t>, </a:t>
            </a:r>
            <a:r>
              <a:rPr lang="ru-RU" sz="1200" dirty="0" smtClean="0"/>
              <a:t>информационно-коммуникационных технологий </a:t>
            </a:r>
            <a:r>
              <a:rPr lang="ru-RU" sz="1200" dirty="0"/>
              <a:t>с учетом основных </a:t>
            </a:r>
            <a:r>
              <a:rPr lang="ru-RU" sz="1200" dirty="0" smtClean="0"/>
              <a:t>требований информационной </a:t>
            </a:r>
            <a:r>
              <a:rPr lang="ru-RU" sz="1200" dirty="0"/>
              <a:t>безопасности;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применять информационные технологии </a:t>
            </a:r>
            <a:r>
              <a:rPr lang="ru-RU" sz="1200" dirty="0" smtClean="0"/>
              <a:t>в профессиональной </a:t>
            </a:r>
            <a:r>
              <a:rPr lang="ru-RU" sz="1200" dirty="0"/>
              <a:t>деятельности и </a:t>
            </a:r>
            <a:r>
              <a:rPr lang="ru-RU" sz="1200" dirty="0" smtClean="0"/>
              <a:t>соблюдать правила информационной </a:t>
            </a:r>
            <a:r>
              <a:rPr lang="ru-RU" sz="1200" dirty="0"/>
              <a:t>безопасности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Способен решать задачи профессиональной деятельности </a:t>
            </a:r>
            <a:r>
              <a:rPr lang="ru-RU" sz="1200" dirty="0" smtClean="0"/>
              <a:t>с использованием </a:t>
            </a:r>
            <a:r>
              <a:rPr lang="ru-RU" sz="1200" dirty="0"/>
              <a:t>существующих </a:t>
            </a:r>
            <a:r>
              <a:rPr lang="ru-RU" sz="1200" dirty="0" smtClean="0"/>
              <a:t>информационно-коммуникационных </a:t>
            </a:r>
            <a:r>
              <a:rPr lang="ru-RU" sz="1200" dirty="0"/>
              <a:t>технологий и с учетом </a:t>
            </a:r>
            <a:r>
              <a:rPr lang="ru-RU" sz="1200" dirty="0" smtClean="0"/>
              <a:t>основных требований </a:t>
            </a:r>
            <a:r>
              <a:rPr lang="ru-RU" sz="1200" dirty="0"/>
              <a:t>информационной безопасности;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применять современные </a:t>
            </a:r>
            <a:r>
              <a:rPr lang="ru-RU" sz="1200" dirty="0" smtClean="0"/>
              <a:t>информационные технологии</a:t>
            </a:r>
            <a:r>
              <a:rPr lang="ru-RU" sz="1200" dirty="0"/>
              <a:t>, использовать и создавать </a:t>
            </a:r>
            <a:r>
              <a:rPr lang="ru-RU" sz="1200" dirty="0" smtClean="0"/>
              <a:t>программные средства </a:t>
            </a:r>
            <a:r>
              <a:rPr lang="ru-RU" sz="1200" dirty="0"/>
              <a:t>для решения задач науки и техники;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разрабатывать и использовать </a:t>
            </a:r>
            <a:r>
              <a:rPr lang="ru-RU" sz="1200" dirty="0" smtClean="0"/>
              <a:t>современные методы </a:t>
            </a:r>
            <a:r>
              <a:rPr lang="ru-RU" sz="1200" dirty="0"/>
              <a:t>и программные средства </a:t>
            </a:r>
            <a:r>
              <a:rPr lang="ru-RU" sz="1200" dirty="0" smtClean="0"/>
              <a:t>информационно- коммуникационных </a:t>
            </a:r>
            <a:r>
              <a:rPr lang="ru-RU" sz="1200" dirty="0"/>
              <a:t>технологий;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комбинировать и адаптировать </a:t>
            </a:r>
            <a:r>
              <a:rPr lang="ru-RU" sz="1200" dirty="0" smtClean="0"/>
              <a:t>существующие информационно-коммуникационные </a:t>
            </a:r>
            <a:r>
              <a:rPr lang="ru-RU" sz="1200" dirty="0"/>
              <a:t>технологии </a:t>
            </a:r>
            <a:r>
              <a:rPr lang="ru-RU" sz="1200" dirty="0" smtClean="0"/>
              <a:t>для решения </a:t>
            </a:r>
            <a:r>
              <a:rPr lang="ru-RU" sz="1200" dirty="0"/>
              <a:t>задач в области профессиональной деятельности </a:t>
            </a:r>
            <a:r>
              <a:rPr lang="ru-RU" sz="1200" dirty="0" smtClean="0"/>
              <a:t>с учетом </a:t>
            </a:r>
            <a:r>
              <a:rPr lang="ru-RU" sz="1200" dirty="0"/>
              <a:t>требований информационной безопасности;</a:t>
            </a:r>
          </a:p>
          <a:p>
            <a:r>
              <a:rPr lang="ru-RU" sz="1200" dirty="0" smtClean="0"/>
              <a:t>Способен </a:t>
            </a:r>
            <a:r>
              <a:rPr lang="ru-RU" sz="1200" dirty="0"/>
              <a:t>разрабатывать наукоемкое </a:t>
            </a:r>
            <a:r>
              <a:rPr lang="ru-RU" sz="1200" dirty="0" smtClean="0"/>
              <a:t>программное обеспечение </a:t>
            </a:r>
            <a:r>
              <a:rPr lang="ru-RU" sz="1200" dirty="0"/>
              <a:t>для автоматизации систем и процессов, </a:t>
            </a:r>
            <a:r>
              <a:rPr lang="ru-RU" sz="1200" dirty="0" smtClean="0"/>
              <a:t>а также </a:t>
            </a:r>
            <a:r>
              <a:rPr lang="ru-RU" sz="1200" dirty="0"/>
              <a:t>развивать </a:t>
            </a:r>
            <a:r>
              <a:rPr lang="ru-RU" sz="1200" dirty="0" smtClean="0"/>
              <a:t>информационно-коммуникационные технологии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215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Универсальные компетенции в утвержденных ФГОС ВО 3++ (</a:t>
            </a:r>
            <a:r>
              <a:rPr lang="ru-RU" sz="2000" dirty="0" err="1" smtClean="0"/>
              <a:t>бакалавриат</a:t>
            </a:r>
            <a:r>
              <a:rPr lang="ru-RU" sz="2000" dirty="0" smtClean="0"/>
              <a:t>): 19.03.02; 19.03.03; 19.03.04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0654"/>
              </p:ext>
            </p:extLst>
          </p:nvPr>
        </p:nvGraphicFramePr>
        <p:xfrm>
          <a:off x="0" y="836712"/>
          <a:ext cx="9036496" cy="6125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7164288"/>
              </a:tblGrid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Системное и критическое мышление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УК-1. </a:t>
                      </a:r>
                      <a:r>
                        <a:rPr lang="ru-RU" sz="1300" dirty="0" smtClean="0"/>
                        <a:t>Способен осуществлять поиск,</a:t>
                      </a:r>
                      <a:r>
                        <a:rPr lang="ru-RU" sz="1300" baseline="0" dirty="0" smtClean="0"/>
                        <a:t> критический анализ и синтез информации, применять системный подход для решения поставленных задач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Разработка и реализация</a:t>
                      </a:r>
                      <a:r>
                        <a:rPr lang="ru-RU" sz="1100" b="1" baseline="0" dirty="0" smtClean="0"/>
                        <a:t> проектов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УК-2.</a:t>
                      </a:r>
                      <a:r>
                        <a:rPr lang="ru-RU" sz="1300" dirty="0" smtClean="0"/>
                        <a:t> Способен определять круг задач в рамках поставленной</a:t>
                      </a:r>
                      <a:r>
                        <a:rPr lang="ru-RU" sz="1300" baseline="0" dirty="0" smtClean="0"/>
                        <a:t> цели и выбирать оптимальные способы их решения, исходя из действующих правовых норм, имеющихся ресурсов и ограничений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Командная работа и лидерство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УК-3. </a:t>
                      </a:r>
                      <a:r>
                        <a:rPr lang="ru-RU" sz="1300" dirty="0" smtClean="0"/>
                        <a:t>Способен осуществлять социальное взаимодействие и реализовывать свою роль в команде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Коммуникация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УК-4. </a:t>
                      </a:r>
                      <a:r>
                        <a:rPr lang="ru-RU" sz="1300" dirty="0" smtClean="0"/>
                        <a:t>Способен осуществлять деловую коммуникацию в устной</a:t>
                      </a:r>
                      <a:r>
                        <a:rPr lang="ru-RU" sz="1300" baseline="0" dirty="0" smtClean="0"/>
                        <a:t> и письменной формах на государственном языке Российской Федерации и иностранном(ах) языке(ах)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Межкультурное</a:t>
                      </a:r>
                      <a:r>
                        <a:rPr lang="ru-RU" sz="1100" b="1" baseline="0" dirty="0" smtClean="0"/>
                        <a:t> взаимодействие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УК-5. </a:t>
                      </a:r>
                      <a:r>
                        <a:rPr lang="ru-RU" sz="1300" dirty="0" smtClean="0"/>
                        <a:t>Способен воспринимать</a:t>
                      </a:r>
                      <a:r>
                        <a:rPr lang="ru-RU" sz="1300" baseline="0" dirty="0" smtClean="0"/>
                        <a:t> межкультурное разнообразие общества в социально-историческом, этическом и философском контекстах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Самоорганизация и саморазвитие ( в </a:t>
                      </a:r>
                      <a:r>
                        <a:rPr lang="ru-RU" sz="1100" b="1" dirty="0" err="1" smtClean="0"/>
                        <a:t>т.ч</a:t>
                      </a:r>
                      <a:r>
                        <a:rPr lang="ru-RU" sz="1100" b="1" dirty="0" smtClean="0"/>
                        <a:t>. </a:t>
                      </a:r>
                      <a:r>
                        <a:rPr lang="ru-RU" sz="1100" b="1" dirty="0" err="1" smtClean="0"/>
                        <a:t>здоровьесбережение</a:t>
                      </a:r>
                      <a:r>
                        <a:rPr lang="ru-RU" sz="1100" b="1" dirty="0" smtClean="0"/>
                        <a:t>)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УК-6. </a:t>
                      </a:r>
                      <a:r>
                        <a:rPr lang="ru-RU" sz="1300" dirty="0" smtClean="0"/>
                        <a:t>Способен управлять своим временем,</a:t>
                      </a:r>
                      <a:r>
                        <a:rPr lang="ru-RU" sz="1300" baseline="0" dirty="0" smtClean="0"/>
                        <a:t> выстраивать и реализовывать траекторию саморазвития на основе принципов образования в течение всей жизни </a:t>
                      </a:r>
                    </a:p>
                    <a:p>
                      <a:r>
                        <a:rPr lang="ru-RU" sz="1300" b="1" baseline="0" dirty="0" smtClean="0"/>
                        <a:t>УК-7. </a:t>
                      </a:r>
                      <a:r>
                        <a:rPr lang="ru-RU" sz="1300" baseline="0" dirty="0" smtClean="0"/>
                        <a:t>Способен поддерживать должный уровень физической подготовленности для обеспечения полноценной социальной и профессиональной деятельности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Безопасность </a:t>
                      </a:r>
                      <a:r>
                        <a:rPr lang="ru-RU" sz="1100" b="1" dirty="0" err="1" smtClean="0"/>
                        <a:t>жизнедеятелньности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УК-8. </a:t>
                      </a:r>
                      <a:r>
                        <a:rPr lang="ru-RU" sz="1300" dirty="0" smtClean="0"/>
                        <a:t>Способен создавать и поддерживать в повседневной жизни и в профессиональной деятельности безопасные условия жизнедеятельности для сохранения природной среды, обеспечения устойчивого развития</a:t>
                      </a:r>
                      <a:r>
                        <a:rPr lang="ru-RU" sz="1300" baseline="0" dirty="0" smtClean="0"/>
                        <a:t> общества, в </a:t>
                      </a:r>
                      <a:r>
                        <a:rPr lang="ru-RU" sz="1300" baseline="0" dirty="0" err="1" smtClean="0"/>
                        <a:t>т.ч</a:t>
                      </a:r>
                      <a:r>
                        <a:rPr lang="ru-RU" sz="1300" baseline="0" dirty="0" smtClean="0"/>
                        <a:t>. при угрозе и возникновении чрезвычайных ситуация и военных конфликтов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Инклюзивная компетентность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УК-9</a:t>
                      </a:r>
                      <a:r>
                        <a:rPr lang="ru-RU" sz="1300" dirty="0" smtClean="0"/>
                        <a:t>. Способен использовать базовые дефектологические знания в социальной и профессиональной областях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Экономическая культура,</a:t>
                      </a:r>
                      <a:r>
                        <a:rPr lang="ru-RU" sz="1100" b="1" baseline="0" dirty="0" smtClean="0"/>
                        <a:t> в том числе финансовая грамотность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УК-10</a:t>
                      </a:r>
                      <a:r>
                        <a:rPr lang="ru-RU" sz="1300" dirty="0" smtClean="0"/>
                        <a:t>.</a:t>
                      </a:r>
                      <a:r>
                        <a:rPr lang="ru-RU" sz="1300" baseline="0" dirty="0" smtClean="0"/>
                        <a:t> Способен принимать обоснованные экономические решения в различных областях жизнедеятельности </a:t>
                      </a:r>
                      <a:endParaRPr lang="ru-RU" sz="13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Гражданская позиция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УК-11</a:t>
                      </a:r>
                      <a:r>
                        <a:rPr lang="ru-RU" sz="1300" dirty="0" smtClean="0"/>
                        <a:t>. Способен формировать нетерпимое отношение к коррупционному</a:t>
                      </a:r>
                      <a:r>
                        <a:rPr lang="ru-RU" sz="1300" baseline="0" dirty="0" smtClean="0"/>
                        <a:t> поведению 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4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1143000"/>
          </a:xfrm>
        </p:spPr>
        <p:txBody>
          <a:bodyPr/>
          <a:lstStyle/>
          <a:p>
            <a:pPr algn="ctr"/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Универсальные компетенции в утвержденных ФГОС ВО 3++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(магистратура): 19.04.02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;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19.04.03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;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19.04.04; 19.04.05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86569"/>
              </p:ext>
            </p:extLst>
          </p:nvPr>
        </p:nvGraphicFramePr>
        <p:xfrm>
          <a:off x="-8088" y="1124744"/>
          <a:ext cx="9152087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6156"/>
                <a:gridCol w="7255931"/>
              </a:tblGrid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Системное и критическое мышление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УК-1. </a:t>
                      </a:r>
                      <a:r>
                        <a:rPr lang="ru-RU" sz="1800" dirty="0" smtClean="0"/>
                        <a:t>Способен осуществлять поиск,</a:t>
                      </a:r>
                      <a:r>
                        <a:rPr lang="ru-RU" sz="1800" baseline="0" dirty="0" smtClean="0"/>
                        <a:t> критический анализ проблемных ситуаций на основе системного подхода, вырабатывать стратегию действий</a:t>
                      </a:r>
                      <a:endParaRPr lang="ru-RU" sz="18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Разработка и реализация</a:t>
                      </a:r>
                      <a:r>
                        <a:rPr lang="ru-RU" sz="1200" b="1" baseline="0" dirty="0" smtClean="0"/>
                        <a:t> проектов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УК-2.</a:t>
                      </a:r>
                      <a:r>
                        <a:rPr lang="ru-RU" sz="1800" dirty="0" smtClean="0"/>
                        <a:t> Способен управлять проектом на всех этапах</a:t>
                      </a:r>
                      <a:r>
                        <a:rPr lang="ru-RU" sz="1800" baseline="0" dirty="0" smtClean="0"/>
                        <a:t> его жизненного цикла </a:t>
                      </a:r>
                      <a:endParaRPr lang="ru-RU" sz="18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Командная работа и лидерство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УК-3. </a:t>
                      </a:r>
                      <a:r>
                        <a:rPr lang="ru-RU" sz="1800" dirty="0" smtClean="0"/>
                        <a:t>Способен организовывать и руководить работой команды, вырабатывая командную стратегию для достижения поставленной цели</a:t>
                      </a:r>
                      <a:endParaRPr lang="ru-RU" sz="18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Коммуникация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УК-4. </a:t>
                      </a:r>
                      <a:r>
                        <a:rPr lang="ru-RU" sz="1800" dirty="0" smtClean="0"/>
                        <a:t>Способен применять современные</a:t>
                      </a:r>
                      <a:r>
                        <a:rPr lang="ru-RU" sz="1800" baseline="0" dirty="0" smtClean="0"/>
                        <a:t> коммуникативные технологии, в том числе на иностранном(ах) языке(ах), для академического и профессионального взаимодействия</a:t>
                      </a:r>
                      <a:endParaRPr lang="ru-RU" sz="18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Межкультурное</a:t>
                      </a:r>
                      <a:r>
                        <a:rPr lang="ru-RU" sz="1200" b="1" baseline="0" dirty="0" smtClean="0"/>
                        <a:t> взаимодействие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УК-5. </a:t>
                      </a:r>
                      <a:r>
                        <a:rPr lang="ru-RU" sz="1800" dirty="0" smtClean="0"/>
                        <a:t>Способен анализировать и учитывать разнообразие культур в процессе межкультурного взаимодействия</a:t>
                      </a:r>
                      <a:endParaRPr lang="ru-RU" sz="1800" dirty="0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Самоорганизация и саморазвитие ( в </a:t>
                      </a:r>
                      <a:r>
                        <a:rPr lang="ru-RU" sz="1200" b="1" dirty="0" err="1" smtClean="0"/>
                        <a:t>т.ч</a:t>
                      </a:r>
                      <a:r>
                        <a:rPr lang="ru-RU" sz="1200" b="1" dirty="0" smtClean="0"/>
                        <a:t>. </a:t>
                      </a:r>
                      <a:r>
                        <a:rPr lang="ru-RU" sz="1200" b="1" dirty="0" err="1" smtClean="0"/>
                        <a:t>здоровьесбережение</a:t>
                      </a:r>
                      <a:r>
                        <a:rPr lang="ru-RU" sz="1200" b="1" dirty="0" smtClean="0"/>
                        <a:t>)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УК-6. </a:t>
                      </a:r>
                      <a:r>
                        <a:rPr lang="ru-RU" sz="1800" dirty="0" smtClean="0"/>
                        <a:t>Способен определять и реализовывать приоритеты собственной деятельности и способы ее совершенствования на основе самооценки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4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Общепрофессиональные компетенции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в утвержденных ФГОС ВО 3++ (</a:t>
            </a:r>
            <a:r>
              <a:rPr lang="ru-RU" sz="20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бакалавриат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): 19.03.02; 19.03.03; 19.03.04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81124"/>
              </p:ext>
            </p:extLst>
          </p:nvPr>
        </p:nvGraphicFramePr>
        <p:xfrm>
          <a:off x="179512" y="980728"/>
          <a:ext cx="8784976" cy="561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9"/>
                <a:gridCol w="2592288"/>
                <a:gridCol w="2232248"/>
                <a:gridCol w="244827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19.03.02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19.03.03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19.03.04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Информационно-коммуникационные технологии </a:t>
                      </a:r>
                      <a:endParaRPr lang="ru-RU" sz="12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ОПК-1.</a:t>
                      </a:r>
                      <a:r>
                        <a:rPr lang="ru-RU" sz="1400" dirty="0" smtClean="0"/>
                        <a:t> Способен применять информационную и коммуникационную культуру</a:t>
                      </a:r>
                      <a:r>
                        <a:rPr lang="ru-RU" sz="1400" baseline="0" dirty="0" smtClean="0"/>
                        <a:t> и технологии в области профессиональной деятельности с учетом основных требований информационной безопасности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Естественно-научные принципы и методы </a:t>
                      </a:r>
                      <a:endParaRPr lang="ru-RU" sz="12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ОПК-2.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Способен применять основные законы и методы исследований естественных наук для решения задач профессиональной деятельности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Инженерные процессы </a:t>
                      </a:r>
                      <a:endParaRPr lang="ru-RU" sz="12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ОПК-3. </a:t>
                      </a:r>
                      <a:r>
                        <a:rPr lang="ru-RU" sz="1400" dirty="0" smtClean="0"/>
                        <a:t>Способен использовать знания инженерных процессов при решении профессиональных задач и эксплуатации современного</a:t>
                      </a:r>
                      <a:r>
                        <a:rPr lang="ru-RU" sz="1400" baseline="0" dirty="0" smtClean="0"/>
                        <a:t> технологического оборудования и приборов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Организация производства и контроль качества готовой продукции 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ОПК-4. </a:t>
                      </a:r>
                      <a:r>
                        <a:rPr lang="ru-RU" sz="1400" dirty="0" smtClean="0"/>
                        <a:t>Способен применять принципы организации производства в условиях обеспечения технологического контроля качества готовой продукции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ОПК-4. </a:t>
                      </a:r>
                      <a:r>
                        <a:rPr lang="ru-RU" sz="1400" dirty="0" smtClean="0"/>
                        <a:t>Способен осуществлять технологические процессы производства продуктов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животного происхождения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ОПК-4. </a:t>
                      </a:r>
                      <a:r>
                        <a:rPr lang="ru-RU" sz="1400" dirty="0" smtClean="0"/>
                        <a:t>Способен осуществлять технологические процессы производства продукции питания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Экономические основы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ОПК-5. </a:t>
                      </a:r>
                      <a:r>
                        <a:rPr lang="ru-RU" sz="1400" dirty="0" smtClean="0"/>
                        <a:t>Способен к оценке эффективности результатов профессиональной деятельности в конкурентных</a:t>
                      </a:r>
                      <a:r>
                        <a:rPr lang="ru-RU" sz="1400" baseline="0" dirty="0" smtClean="0"/>
                        <a:t> условиях современной экономики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ОПК-5. </a:t>
                      </a:r>
                      <a:r>
                        <a:rPr lang="ru-RU" sz="1400" dirty="0" smtClean="0"/>
                        <a:t>Способен организовывать и контролировать производство продукции из сырья животного происхождения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ОПК-5. </a:t>
                      </a:r>
                      <a:r>
                        <a:rPr lang="ru-RU" sz="1400" dirty="0" smtClean="0"/>
                        <a:t>Способен организовывать и контролировать производство продукции питания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2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Общепрофессиональные компетенции в утвержденных ФГОС ВО 3++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(магистратура): 19.04.02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;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19.04.03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;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19.04.04; 19.04.05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8275"/>
              </p:ext>
            </p:extLst>
          </p:nvPr>
        </p:nvGraphicFramePr>
        <p:xfrm>
          <a:off x="0" y="836712"/>
          <a:ext cx="9161793" cy="56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1882"/>
                <a:gridCol w="2244094"/>
                <a:gridCol w="2270964"/>
                <a:gridCol w="25348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19.04.04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19.04.05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Планирование развития предприятия </a:t>
                      </a:r>
                    </a:p>
                    <a:p>
                      <a:r>
                        <a:rPr lang="ru-RU" sz="1100" b="1" dirty="0" smtClean="0"/>
                        <a:t>ОПК-1.</a:t>
                      </a:r>
                      <a:r>
                        <a:rPr lang="ru-RU" sz="1100" dirty="0" smtClean="0"/>
                        <a:t> Способен разрабатывать эффективную стратегию,</a:t>
                      </a:r>
                      <a:r>
                        <a:rPr lang="ru-RU" sz="1100" baseline="0" dirty="0" smtClean="0"/>
                        <a:t> инновационную политику и конкурентоспособные концепции предприятия 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071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Совершенствование технологических производств </a:t>
                      </a:r>
                    </a:p>
                    <a:p>
                      <a:r>
                        <a:rPr lang="ru-RU" sz="1100" b="1" dirty="0" smtClean="0"/>
                        <a:t>ОПК-2.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aseline="0" dirty="0" smtClean="0"/>
                        <a:t>Способен разрабатывать мероприятия по совершенствованию технологических процессов производства продукции различного назначения 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Совершенствование технологических производств </a:t>
                      </a:r>
                    </a:p>
                    <a:p>
                      <a:r>
                        <a:rPr lang="ru-RU" sz="1100" b="1" dirty="0" smtClean="0"/>
                        <a:t>ОПК-2.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aseline="0" dirty="0" smtClean="0"/>
                        <a:t>Способен разрабатывать мероприятия по совершенствованию высокотехнологических процессов производства продукции функционального и специализированного назначения </a:t>
                      </a:r>
                      <a:endParaRPr lang="ru-RU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Управление качеством </a:t>
                      </a:r>
                    </a:p>
                    <a:p>
                      <a:r>
                        <a:rPr lang="ru-RU" sz="1100" b="1" dirty="0" smtClean="0"/>
                        <a:t>ОПК-3. </a:t>
                      </a:r>
                      <a:r>
                        <a:rPr lang="ru-RU" sz="1100" dirty="0" smtClean="0"/>
                        <a:t>Способен оценивать риски и управлять качеством путем использования современных методов и разработки новых технологических решений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Управление качеством </a:t>
                      </a:r>
                    </a:p>
                    <a:p>
                      <a:r>
                        <a:rPr lang="ru-RU" sz="1100" b="1" dirty="0" smtClean="0"/>
                        <a:t>ОПК-3. </a:t>
                      </a:r>
                      <a:r>
                        <a:rPr lang="ru-RU" sz="1100" dirty="0" smtClean="0"/>
                        <a:t>Способен оценивать риски и управлять качеством процесса и продукции путем использования и разработки новых высокотехнологических решений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Управление качеством 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ОПК-3. Способен оценивать риски и управлять качеством путем использования современных методов и разработки новых технологических решений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Управление качеством </a:t>
                      </a:r>
                    </a:p>
                    <a:p>
                      <a:r>
                        <a:rPr lang="ru-RU" sz="1100" b="1" dirty="0" smtClean="0"/>
                        <a:t>ОПК-3. </a:t>
                      </a:r>
                      <a:r>
                        <a:rPr lang="ru-RU" sz="1100" dirty="0" smtClean="0"/>
                        <a:t>Способен оценивать риски и управлять качеством процесса и продукции путем использования и разработки новых высокотехнологических решений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Моделирование и верификация</a:t>
                      </a:r>
                    </a:p>
                    <a:p>
                      <a:r>
                        <a:rPr lang="ru-RU" sz="1100" b="1" dirty="0" smtClean="0"/>
                        <a:t>ОПК-4. </a:t>
                      </a:r>
                      <a:r>
                        <a:rPr lang="ru-RU" sz="1100" dirty="0" smtClean="0"/>
                        <a:t>Способен</a:t>
                      </a:r>
                      <a:r>
                        <a:rPr lang="ru-RU" sz="1100" baseline="0" dirty="0" smtClean="0"/>
                        <a:t> использовать методы моделирования продуктов питания из растительного сырья и проектирования технологических процессов производства продукции различного назначения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Моделирование и верификация</a:t>
                      </a:r>
                    </a:p>
                    <a:p>
                      <a:r>
                        <a:rPr lang="ru-RU" sz="1100" b="1" dirty="0" smtClean="0"/>
                        <a:t>ОПК-4. </a:t>
                      </a:r>
                      <a:r>
                        <a:rPr lang="ru-RU" sz="1100" dirty="0" smtClean="0"/>
                        <a:t>Способен использовать методы моделирования продуктов и проектирования технологических процессов производства продукции из сырья животного происхождения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Моделирование и верификация</a:t>
                      </a:r>
                    </a:p>
                    <a:p>
                      <a:r>
                        <a:rPr lang="ru-RU" sz="1100" b="1" dirty="0" smtClean="0"/>
                        <a:t>ОПК-4. </a:t>
                      </a:r>
                      <a:r>
                        <a:rPr lang="ru-RU" sz="1100" dirty="0" smtClean="0"/>
                        <a:t>Способен использовать методы моделирования продуктов и проектирования технологических процессов производства продукции питания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Моделирование и верификация</a:t>
                      </a:r>
                    </a:p>
                    <a:p>
                      <a:r>
                        <a:rPr lang="ru-RU" sz="1100" b="1" dirty="0" smtClean="0"/>
                        <a:t>ОПК-4. </a:t>
                      </a:r>
                      <a:r>
                        <a:rPr lang="ru-RU" sz="1100" b="0" dirty="0" smtClean="0"/>
                        <a:t>Способен использовать методы моделирования функциональных и специализированных продуктов и проектирования высокотехнологических процессов производства пищевой продукции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412775"/>
            <a:ext cx="892899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a typeface="Calibri"/>
                <a:cs typeface="Times New Roman"/>
              </a:rPr>
              <a:t>ФГБОУ ВО «Калининградский государственный технический университет» 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является </a:t>
            </a:r>
            <a:r>
              <a:rPr lang="ru-RU" sz="1600" b="1" u="sng" dirty="0" smtClean="0">
                <a:solidFill>
                  <a:srgbClr val="0070C0"/>
                </a:solidFill>
                <a:ea typeface="Calibri"/>
                <a:cs typeface="Times New Roman"/>
              </a:rPr>
              <a:t>координационным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 вузом </a:t>
            </a:r>
            <a:r>
              <a:rPr lang="ru-RU" sz="1600" b="1" dirty="0">
                <a:solidFill>
                  <a:srgbClr val="0070C0"/>
                </a:solidFill>
                <a:ea typeface="Calibri"/>
                <a:cs typeface="Times New Roman"/>
              </a:rPr>
              <a:t>при Федеральном учебно-методическом объединении в системе ВО по УГСН подготовки 19.00.00 «Промышленная экология и биотехнологии». </a:t>
            </a:r>
            <a:endParaRPr lang="ru-RU" sz="16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КГТУ </a:t>
            </a:r>
            <a:r>
              <a:rPr lang="ru-RU" sz="1600" b="1" dirty="0">
                <a:ea typeface="Calibri"/>
                <a:cs typeface="Times New Roman"/>
              </a:rPr>
              <a:t>возглавляет Отделение пищевых технологий и биотехнологии (</a:t>
            </a:r>
            <a:r>
              <a:rPr lang="ru-RU" sz="1600" b="1" dirty="0" err="1">
                <a:ea typeface="Calibri"/>
                <a:cs typeface="Times New Roman"/>
              </a:rPr>
              <a:t>ОПТиБ</a:t>
            </a:r>
            <a:r>
              <a:rPr lang="ru-RU" sz="1600" b="1" dirty="0">
                <a:ea typeface="Calibri"/>
                <a:cs typeface="Times New Roman"/>
              </a:rPr>
              <a:t>) в данном ФУМО.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ОПТиБ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 объединяет 55 вузов, в которых осуществляют подготовку специалистов по 9 направлениям ВО: 19.03.01 и 19.04.01 «Биотехнология»; 19.03.02 и 19.04.02 «Продукты питания растительного происхождения»; 19.03.03 и 9.04.03  «Продукты питания животного происхождения»; 19.03.04 и 19.04.04 «Технология продуктов и организация общественного питания», а также направления магистратуры 19.04.05 «Высокотехнологичные производства пищевых продуктов функционального и специализированного назначения». </a:t>
            </a:r>
            <a:r>
              <a:rPr lang="ru-RU" sz="1600" dirty="0">
                <a:ea typeface="Calibri"/>
                <a:cs typeface="Times New Roman"/>
              </a:rPr>
              <a:t>Для данной работы в КГТУ создан </a:t>
            </a:r>
            <a:r>
              <a:rPr lang="ru-RU" sz="1600" b="1" dirty="0">
                <a:solidFill>
                  <a:srgbClr val="FF0000"/>
                </a:solidFill>
                <a:ea typeface="Calibri"/>
                <a:cs typeface="Times New Roman"/>
              </a:rPr>
              <a:t>Центр по обеспечению деятельности отделения «Пищевые технологии и биотехнологии» (Центр ОДОПТиБ). На базе КГТУ и Центра образовано 2 научно-методических совета (НМС</a:t>
            </a:r>
            <a:r>
              <a:rPr lang="ru-RU" sz="1600" dirty="0">
                <a:ea typeface="Calibri"/>
                <a:cs typeface="Times New Roman"/>
              </a:rPr>
              <a:t>), имеющих непосредственное отношение к разработке методического обеспечения подготовки кадров для </a:t>
            </a:r>
            <a:r>
              <a:rPr lang="ru-RU" sz="1600" dirty="0" err="1">
                <a:ea typeface="Calibri"/>
                <a:cs typeface="Times New Roman"/>
              </a:rPr>
              <a:t>рыбоперерабатывающей</a:t>
            </a:r>
            <a:r>
              <a:rPr lang="ru-RU" sz="1600" dirty="0">
                <a:ea typeface="Calibri"/>
                <a:cs typeface="Times New Roman"/>
              </a:rPr>
              <a:t> отрасли (НМС по 19.03.01 и 19.04.01 и НМС 19.03.03 и 19.04.03). В эти НМС входят все вузы ФАР, при НМС созданы экспертные группы по соответствующим направлениям.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725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90364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34949">
                        <a:alpha val="65000"/>
                      </a:srgbClr>
                    </a:gs>
                  </a:gsLst>
                  <a:lin ang="5400000" scaled="0"/>
                </a:gradFill>
              </a:rPr>
              <a:t>Общепрофессиональные компетенции в утвержденных ФГОС ВО 3++ (магистратура): 19.04.02; 19.04.03; 19.04.04; 19.04.05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35985"/>
              </p:ext>
            </p:extLst>
          </p:nvPr>
        </p:nvGraphicFramePr>
        <p:xfrm>
          <a:off x="0" y="1196752"/>
          <a:ext cx="9144000" cy="496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8478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19.04.02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19.04.03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19.04.04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19.04.05</a:t>
                      </a:r>
                      <a:endParaRPr lang="ru-RU" sz="1400" b="1" dirty="0"/>
                    </a:p>
                  </a:txBody>
                  <a:tcPr/>
                </a:tc>
              </a:tr>
              <a:tr h="1466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Организация научно-исследовательской работы </a:t>
                      </a:r>
                    </a:p>
                    <a:p>
                      <a:r>
                        <a:rPr lang="ru-RU" sz="1100" b="1" dirty="0" smtClean="0"/>
                        <a:t>ОПК-5. </a:t>
                      </a:r>
                      <a:r>
                        <a:rPr lang="ru-RU" sz="1100" dirty="0" smtClean="0"/>
                        <a:t>Способен проводить научно-исследовательские</a:t>
                      </a:r>
                      <a:r>
                        <a:rPr lang="ru-RU" sz="1100" baseline="0" dirty="0" smtClean="0"/>
                        <a:t> и научно-производственные работы для комплексного решения приоритетных технологических задач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Организация научно-исследовательской работы </a:t>
                      </a:r>
                    </a:p>
                    <a:p>
                      <a:r>
                        <a:rPr lang="ru-RU" sz="1100" b="1" dirty="0" smtClean="0"/>
                        <a:t>ОПК-5. </a:t>
                      </a:r>
                      <a:r>
                        <a:rPr lang="ru-RU" sz="1100" dirty="0" smtClean="0"/>
                        <a:t>Способен организовывать</a:t>
                      </a:r>
                      <a:r>
                        <a:rPr lang="ru-RU" sz="1100" baseline="0" dirty="0" smtClean="0"/>
                        <a:t> научно-исследовательские и научно-производственные работы для комплексного решения профессиональных задач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Организация научно-исследовательской работы</a:t>
                      </a:r>
                    </a:p>
                    <a:p>
                      <a:r>
                        <a:rPr lang="ru-RU" sz="1100" b="1" dirty="0" smtClean="0"/>
                        <a:t>ОПК-5. </a:t>
                      </a:r>
                      <a:r>
                        <a:rPr lang="ru-RU" sz="1100" dirty="0" smtClean="0"/>
                        <a:t>Способен использовать научные знания и навыки исследовательской деятельности для решения организационно-технологических задач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Организация научно-исследовательской работы</a:t>
                      </a:r>
                    </a:p>
                    <a:p>
                      <a:r>
                        <a:rPr lang="ru-RU" sz="1100" b="1" dirty="0" smtClean="0"/>
                        <a:t>ОПК-5. </a:t>
                      </a:r>
                      <a:r>
                        <a:rPr lang="ru-RU" sz="1100" dirty="0" smtClean="0"/>
                        <a:t>Способен организовывать научно-исследовательские</a:t>
                      </a:r>
                      <a:r>
                        <a:rPr lang="ru-RU" sz="1100" baseline="0" dirty="0" smtClean="0"/>
                        <a:t> и научно-производственные работы для комплексного решения профессиональных задач </a:t>
                      </a:r>
                      <a:endParaRPr lang="ru-RU" sz="1100" dirty="0" smtClean="0"/>
                    </a:p>
                  </a:txBody>
                  <a:tcPr/>
                </a:tc>
              </a:tr>
              <a:tr h="182086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Основы педагогической деятельности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r>
                        <a:rPr lang="ru-RU" sz="1100" b="1" baseline="0" dirty="0" smtClean="0"/>
                        <a:t>ОПК-6.</a:t>
                      </a:r>
                      <a:r>
                        <a:rPr lang="ru-RU" sz="1100" baseline="0" dirty="0" smtClean="0"/>
                        <a:t> Способен проектировать образовательные программы в сфере своей профессиональной деятельности, разрабатывать научно-методическое обеспечение для их реализации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Разработка профессиональных программ</a:t>
                      </a:r>
                    </a:p>
                    <a:p>
                      <a:r>
                        <a:rPr lang="ru-RU" sz="1100" b="1" dirty="0" smtClean="0"/>
                        <a:t>ОПК-6. </a:t>
                      </a:r>
                      <a:r>
                        <a:rPr lang="ru-RU" sz="1100" dirty="0" smtClean="0"/>
                        <a:t>Способен разрабатывать образовательные программы,</a:t>
                      </a:r>
                      <a:r>
                        <a:rPr lang="ru-RU" sz="1100" baseline="0" dirty="0" smtClean="0"/>
                        <a:t> научно-методическое обеспечение их реализации </a:t>
                      </a:r>
                      <a:endParaRPr lang="ru-RU" sz="1100" dirty="0"/>
                    </a:p>
                  </a:txBody>
                  <a:tcPr/>
                </a:tc>
              </a:tr>
              <a:tr h="129511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Научные основы педагогической деятельности</a:t>
                      </a:r>
                    </a:p>
                    <a:p>
                      <a:r>
                        <a:rPr lang="ru-RU" sz="1100" b="1" dirty="0" smtClean="0"/>
                        <a:t>ОПК-7</a:t>
                      </a:r>
                      <a:r>
                        <a:rPr lang="ru-RU" sz="1100" baseline="0" dirty="0" smtClean="0"/>
                        <a:t>. Способен проектировать педагогическую деятельность на основе специальных научных знаний и результатов исследований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52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НОВОЕ ВО ФГОС ВО 3++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52177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500" dirty="0">
                <a:solidFill>
                  <a:srgbClr val="FF0000"/>
                </a:solidFill>
              </a:rPr>
              <a:t>В </a:t>
            </a:r>
            <a:r>
              <a:rPr lang="ru-RU" sz="1500" dirty="0" err="1">
                <a:solidFill>
                  <a:srgbClr val="FF0000"/>
                </a:solidFill>
              </a:rPr>
              <a:t>бакалавриате</a:t>
            </a:r>
            <a:r>
              <a:rPr lang="ru-RU" sz="1500" dirty="0">
                <a:solidFill>
                  <a:srgbClr val="FF0000"/>
                </a:solidFill>
              </a:rPr>
              <a:t> во всех ФГОС ВО </a:t>
            </a:r>
            <a:r>
              <a:rPr lang="ru-RU" sz="1500" dirty="0" smtClean="0">
                <a:solidFill>
                  <a:srgbClr val="FF0000"/>
                </a:solidFill>
              </a:rPr>
              <a:t>появился </a:t>
            </a:r>
            <a:r>
              <a:rPr lang="ru-RU" sz="1500" dirty="0">
                <a:solidFill>
                  <a:srgbClr val="FF0000"/>
                </a:solidFill>
              </a:rPr>
              <a:t>пункт </a:t>
            </a:r>
            <a:r>
              <a:rPr lang="ru-RU" sz="1500" dirty="0" smtClean="0">
                <a:solidFill>
                  <a:srgbClr val="FF0000"/>
                </a:solidFill>
              </a:rPr>
              <a:t>2.9: </a:t>
            </a:r>
            <a:r>
              <a:rPr lang="ru-RU" sz="1500" dirty="0" smtClean="0">
                <a:solidFill>
                  <a:schemeClr val="tx1"/>
                </a:solidFill>
              </a:rPr>
              <a:t>Объем обязательной части (без учета объема ГИА) должен составлять не менее 40% всего объема ОП</a:t>
            </a:r>
          </a:p>
          <a:p>
            <a:pPr marL="45720" indent="0"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В </a:t>
            </a:r>
            <a:r>
              <a:rPr lang="ru-RU" sz="1500" dirty="0" err="1" smtClean="0">
                <a:solidFill>
                  <a:srgbClr val="FF0000"/>
                </a:solidFill>
              </a:rPr>
              <a:t>бакалавриате</a:t>
            </a:r>
            <a:r>
              <a:rPr lang="ru-RU" sz="1500" dirty="0" smtClean="0">
                <a:solidFill>
                  <a:srgbClr val="FF0000"/>
                </a:solidFill>
              </a:rPr>
              <a:t> во всех ФГОС ВО появился пункт 2.10: </a:t>
            </a:r>
            <a:r>
              <a:rPr lang="ru-RU" sz="1500" dirty="0" smtClean="0"/>
              <a:t>Организация должна предоставить инвалидам и лицам с ОВЗ (по их заявлениям) возможность обучения по программе </a:t>
            </a:r>
            <a:r>
              <a:rPr lang="ru-RU" sz="1500" dirty="0" err="1" smtClean="0"/>
              <a:t>бакалавриата</a:t>
            </a:r>
            <a:r>
              <a:rPr lang="ru-RU" sz="1500" dirty="0" smtClean="0"/>
              <a:t>, учитывающей особенности их психофизического развития, индивидуальных возможностей и, при необходимости, обеспечивающей коррекцию нарушений развития и социальную адаптацию указанных лиц.</a:t>
            </a:r>
          </a:p>
          <a:p>
            <a:pPr marL="45720" indent="0">
              <a:buNone/>
            </a:pPr>
            <a:endParaRPr lang="ru-RU" sz="1500" dirty="0" smtClean="0"/>
          </a:p>
          <a:p>
            <a:pPr marL="45720" indent="0">
              <a:buNone/>
            </a:pPr>
            <a:r>
              <a:rPr lang="ru-RU" sz="1500" dirty="0">
                <a:solidFill>
                  <a:srgbClr val="FF0000"/>
                </a:solidFill>
              </a:rPr>
              <a:t>В </a:t>
            </a:r>
            <a:r>
              <a:rPr lang="ru-RU" sz="1500" dirty="0" err="1">
                <a:solidFill>
                  <a:srgbClr val="FF0000"/>
                </a:solidFill>
              </a:rPr>
              <a:t>бакалавриате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smtClean="0">
                <a:solidFill>
                  <a:srgbClr val="FF0000"/>
                </a:solidFill>
              </a:rPr>
              <a:t>в </a:t>
            </a:r>
            <a:r>
              <a:rPr lang="ru-RU" sz="1500" dirty="0">
                <a:solidFill>
                  <a:srgbClr val="FF0000"/>
                </a:solidFill>
              </a:rPr>
              <a:t>ФГОС ВО </a:t>
            </a:r>
            <a:r>
              <a:rPr lang="ru-RU" sz="1500" dirty="0" smtClean="0">
                <a:solidFill>
                  <a:srgbClr val="FF0000"/>
                </a:solidFill>
              </a:rPr>
              <a:t>19.03.02, 19.03.03 (</a:t>
            </a:r>
            <a:r>
              <a:rPr lang="ru-RU" sz="1500" dirty="0" smtClean="0">
                <a:solidFill>
                  <a:srgbClr val="002060"/>
                </a:solidFill>
              </a:rPr>
              <a:t>в 19.03.04 – нет</a:t>
            </a:r>
            <a:r>
              <a:rPr lang="ru-RU" sz="1500" dirty="0" smtClean="0">
                <a:solidFill>
                  <a:srgbClr val="FF0000"/>
                </a:solidFill>
              </a:rPr>
              <a:t>) появился </a:t>
            </a:r>
            <a:r>
              <a:rPr lang="ru-RU" sz="1500" dirty="0">
                <a:solidFill>
                  <a:srgbClr val="FF0000"/>
                </a:solidFill>
              </a:rPr>
              <a:t>пункт </a:t>
            </a:r>
            <a:r>
              <a:rPr lang="ru-RU" sz="1500" dirty="0" smtClean="0">
                <a:solidFill>
                  <a:srgbClr val="FF0000"/>
                </a:solidFill>
              </a:rPr>
              <a:t>2.11: </a:t>
            </a:r>
            <a:r>
              <a:rPr lang="ru-RU" sz="1500" dirty="0" smtClean="0">
                <a:solidFill>
                  <a:schemeClr val="tx1"/>
                </a:solidFill>
              </a:rPr>
              <a:t>Объем контактной обучающихся работы с педагогическими работниками Организации должен составлять в очной форме обучения не менее 60% общего объема времени, отводимого на реализацию дисциплин (модулей)</a:t>
            </a:r>
          </a:p>
          <a:p>
            <a:pPr marL="45720" indent="0"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В магистратуре 19.04.02, 19.04.03, 19.04.05 (</a:t>
            </a:r>
            <a:r>
              <a:rPr lang="ru-RU" sz="1500" dirty="0" smtClean="0">
                <a:solidFill>
                  <a:srgbClr val="002060"/>
                </a:solidFill>
              </a:rPr>
              <a:t>в 19.03.04 – нет</a:t>
            </a:r>
            <a:r>
              <a:rPr lang="ru-RU" sz="1500" dirty="0" smtClean="0">
                <a:solidFill>
                  <a:srgbClr val="FF0000"/>
                </a:solidFill>
              </a:rPr>
              <a:t>) </a:t>
            </a:r>
            <a:r>
              <a:rPr lang="ru-RU" sz="1500" dirty="0" smtClean="0">
                <a:solidFill>
                  <a:schemeClr val="tx1"/>
                </a:solidFill>
              </a:rPr>
              <a:t>появился пункт 2.9: </a:t>
            </a:r>
            <a:r>
              <a:rPr lang="ru-RU" sz="1500" dirty="0">
                <a:solidFill>
                  <a:schemeClr val="tx1"/>
                </a:solidFill>
              </a:rPr>
              <a:t>Объем контактной обучающихся работы с педагогическими работниками Организации должен составлять в очной форме обучения не менее 60% общего объема времени, отводимого на реализацию дисциплин (модулей)</a:t>
            </a:r>
          </a:p>
          <a:p>
            <a:pPr marL="45720" indent="0"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9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04" y="-8510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утвержденных актуализированных ФГОС 3++ по УГСН 19.00.00 отсутствуют утвержденные в Минюсте </a:t>
            </a:r>
            <a:r>
              <a:rPr lang="ru-RU" b="1" dirty="0" err="1" smtClean="0">
                <a:solidFill>
                  <a:schemeClr val="accent1"/>
                </a:solidFill>
              </a:rPr>
              <a:t>профстандарты</a:t>
            </a:r>
            <a:r>
              <a:rPr lang="ru-RU" b="1" dirty="0" smtClean="0">
                <a:solidFill>
                  <a:schemeClr val="accent1"/>
                </a:solidFill>
              </a:rPr>
              <a:t> по сферам деятельности </a:t>
            </a:r>
          </a:p>
          <a:p>
            <a:pPr algn="ctr"/>
            <a:r>
              <a:rPr lang="ru-RU" b="1" dirty="0" smtClean="0"/>
              <a:t>На сегодня утверждены Минтруда РФ следующие </a:t>
            </a:r>
            <a:r>
              <a:rPr lang="ru-RU" b="1" dirty="0" err="1" smtClean="0"/>
              <a:t>профстандарты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92" y="545488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87191"/>
              </p:ext>
            </p:extLst>
          </p:nvPr>
        </p:nvGraphicFramePr>
        <p:xfrm>
          <a:off x="251520" y="1484784"/>
          <a:ext cx="8640960" cy="2208945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5544616"/>
                <a:gridCol w="2448272"/>
              </a:tblGrid>
              <a:tr h="40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 тепловых/холодильных установок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16 февраля 2015 г. N 36023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технологии продуктов питания животного происхождения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24 сентября 2019 г. N 56040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технологии продуктов питания из растительного сырья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 01 июня 2020 г. N 58531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в области биотехнологий продуктов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21 октября 2019 г. N 56285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механизации, автоматизации и роботизации технологического оборудования и процессов пищевой и перерабатывающей промышленности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16 сентября 2020 г. N 59918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23359"/>
              </p:ext>
            </p:extLst>
          </p:nvPr>
        </p:nvGraphicFramePr>
        <p:xfrm>
          <a:off x="199941" y="3861048"/>
          <a:ext cx="873620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5679579"/>
                <a:gridCol w="2408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Специалист-технолог в области природоохранных (экологических) биотехнологий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20 января 2016 г. N 40654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Специалист-технолог по производству моющих и чистящих средств биотехнологическим методом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20 января 2016 г. N 40697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Специалист по организации производства в сфере биоэнергетики 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биотоплива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21 января 2016 г. N 40699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Специалист-технолог в области биоэнергетических технологий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21 января 2016 г. N 40684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Специалист по контролю качества биотехнологического производства препаратов для растениеводства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20 января 2016 г. N 40672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Специалист в области биотехнологии биологически активных веществ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Зарегистрировано в Минюсте России 19 августа 2020 г. N 59324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6000" y="908720"/>
            <a:ext cx="83529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Пищевая промышленность, включая производство напитков и табака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 Химическое, химико-технологическое производство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1866" y="5492"/>
            <a:ext cx="9252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Области и сферы </a:t>
            </a:r>
            <a:r>
              <a:rPr lang="ru-RU" sz="2200" b="1" dirty="0">
                <a:solidFill>
                  <a:schemeClr val="accent1"/>
                </a:solidFill>
              </a:rPr>
              <a:t>профессиональной </a:t>
            </a:r>
            <a:r>
              <a:rPr lang="ru-RU" sz="2200" b="1" dirty="0" smtClean="0">
                <a:solidFill>
                  <a:schemeClr val="accent1"/>
                </a:solidFill>
              </a:rPr>
              <a:t>деятельности выпускников в соответствии с проектами ФГОС 3++ по УГСН 19.00.00 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92" y="545488"/>
            <a:ext cx="9108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algn="just"/>
            <a:r>
              <a:rPr lang="ru-RU" sz="1600" b="1" u="sng" dirty="0" smtClean="0"/>
              <a:t>01 </a:t>
            </a:r>
            <a:r>
              <a:rPr lang="ru-RU" sz="1600" b="1" u="sng" dirty="0"/>
              <a:t>Образование и наука </a:t>
            </a:r>
            <a:r>
              <a:rPr lang="ru-RU" sz="1600" dirty="0"/>
              <a:t>(в сфере профессионального обучения, профессионального образования и дополнительного образования, в сфере научных исследований</a:t>
            </a:r>
            <a:r>
              <a:rPr lang="ru-RU" sz="1600" dirty="0" smtClean="0"/>
              <a:t>) – </a:t>
            </a:r>
            <a:r>
              <a:rPr lang="ru-RU" sz="1600" dirty="0" smtClean="0">
                <a:solidFill>
                  <a:srgbClr val="FF0000"/>
                </a:solidFill>
              </a:rPr>
              <a:t>есть во всех ФГОС ВО 3++ -ПС «Педагог дополнительного образования детей и взрослых»</a:t>
            </a:r>
            <a:r>
              <a:rPr lang="ru-RU" sz="1600" dirty="0" smtClean="0"/>
              <a:t>; </a:t>
            </a:r>
          </a:p>
          <a:p>
            <a:endParaRPr lang="ru-RU" sz="1600" dirty="0" smtClean="0"/>
          </a:p>
          <a:p>
            <a:pPr algn="just"/>
            <a:r>
              <a:rPr lang="ru-RU" sz="1600" b="1" u="sng" dirty="0" smtClean="0"/>
              <a:t>02 </a:t>
            </a:r>
            <a:r>
              <a:rPr lang="ru-RU" sz="1600" b="1" u="sng" dirty="0"/>
              <a:t>Здравоохранение </a:t>
            </a:r>
            <a:r>
              <a:rPr lang="ru-RU" sz="1600" dirty="0"/>
              <a:t>(в сфере </a:t>
            </a:r>
            <a:r>
              <a:rPr lang="ru-RU" sz="1600" dirty="0" err="1"/>
              <a:t>биофармацевтики</a:t>
            </a:r>
            <a:r>
              <a:rPr lang="ru-RU" sz="1600" dirty="0"/>
              <a:t>, в том числе в части разработки, исследований и производства лекарственных средств, вакцин нового </a:t>
            </a:r>
            <a:r>
              <a:rPr lang="ru-RU" sz="1600" dirty="0" smtClean="0"/>
              <a:t>поколения; антибиотиков </a:t>
            </a:r>
            <a:r>
              <a:rPr lang="ru-RU" sz="1600" dirty="0"/>
              <a:t>и бактериофагов, ферментов медицинского назначения, средств для биотерапии, в сфере биомедицины, в том числе в части разработки </a:t>
            </a:r>
            <a:r>
              <a:rPr lang="ru-RU" sz="1600" dirty="0" err="1"/>
              <a:t>диагностикумов</a:t>
            </a:r>
            <a:r>
              <a:rPr lang="ru-RU" sz="1600" dirty="0"/>
              <a:t> ин-</a:t>
            </a:r>
            <a:r>
              <a:rPr lang="ru-RU" sz="1600" dirty="0" err="1"/>
              <a:t>витро</a:t>
            </a:r>
            <a:r>
              <a:rPr lang="ru-RU" sz="1600" dirty="0"/>
              <a:t>, молекулярных </a:t>
            </a:r>
            <a:r>
              <a:rPr lang="ru-RU" sz="1600" dirty="0" err="1"/>
              <a:t>диагностикумов</a:t>
            </a:r>
            <a:r>
              <a:rPr lang="ru-RU" sz="1600" dirty="0"/>
              <a:t>, персонализированной медицины, клеточных биомедицинских технологий, биосовместимых материалов, системной медицины и </a:t>
            </a:r>
            <a:r>
              <a:rPr lang="ru-RU" sz="1600" dirty="0" err="1"/>
              <a:t>биоинформатики</a:t>
            </a:r>
            <a:r>
              <a:rPr lang="ru-RU" sz="1600" dirty="0"/>
              <a:t>, развития банков биологических образцов, инфраструктурного обеспечения исследований на животных</a:t>
            </a:r>
            <a:r>
              <a:rPr lang="ru-RU" sz="1600" dirty="0" smtClean="0"/>
              <a:t>) – </a:t>
            </a:r>
            <a:r>
              <a:rPr lang="ru-RU" sz="1600" dirty="0" smtClean="0">
                <a:solidFill>
                  <a:srgbClr val="FF0000"/>
                </a:solidFill>
              </a:rPr>
              <a:t>в 19.03.01 и 19.04.01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FF0000"/>
                </a:solidFill>
              </a:rPr>
              <a:t>нет ПС</a:t>
            </a:r>
            <a:r>
              <a:rPr lang="ru-RU" sz="1600" dirty="0" smtClean="0"/>
              <a:t>; </a:t>
            </a:r>
          </a:p>
          <a:p>
            <a:endParaRPr lang="ru-RU" sz="1600" dirty="0"/>
          </a:p>
          <a:p>
            <a:r>
              <a:rPr lang="ru-RU" sz="1600" b="1" u="sng" dirty="0" smtClean="0"/>
              <a:t>12 </a:t>
            </a:r>
            <a:r>
              <a:rPr lang="ru-RU" sz="1600" b="1" u="sng" dirty="0"/>
              <a:t>Обеспечение безопасности </a:t>
            </a:r>
            <a:r>
              <a:rPr lang="ru-RU" sz="1600" dirty="0"/>
              <a:t>(в сфере экспертизы</a:t>
            </a:r>
            <a:r>
              <a:rPr lang="ru-RU" sz="1600" dirty="0" smtClean="0"/>
              <a:t>)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>
                <a:solidFill>
                  <a:srgbClr val="FF0000"/>
                </a:solidFill>
              </a:rPr>
              <a:t>в 19.03.01 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19.04.01 </a:t>
            </a:r>
            <a:r>
              <a:rPr lang="ru-RU" sz="1600" dirty="0" smtClean="0">
                <a:solidFill>
                  <a:srgbClr val="FF0000"/>
                </a:solidFill>
              </a:rPr>
              <a:t>- нет </a:t>
            </a:r>
            <a:r>
              <a:rPr lang="ru-RU" sz="1600" dirty="0">
                <a:solidFill>
                  <a:srgbClr val="FF0000"/>
                </a:solidFill>
              </a:rPr>
              <a:t>ПС</a:t>
            </a:r>
            <a:r>
              <a:rPr lang="ru-RU" sz="1600" dirty="0" smtClean="0"/>
              <a:t>; </a:t>
            </a:r>
          </a:p>
          <a:p>
            <a:endParaRPr lang="ru-RU" sz="1600" dirty="0"/>
          </a:p>
          <a:p>
            <a:pPr algn="just"/>
            <a:r>
              <a:rPr lang="ru-RU" sz="1600" b="1" u="sng" dirty="0" smtClean="0"/>
              <a:t>13 </a:t>
            </a:r>
            <a:r>
              <a:rPr lang="ru-RU" sz="1600" b="1" u="sng" dirty="0"/>
              <a:t>Сельское хозяйство </a:t>
            </a:r>
            <a:r>
              <a:rPr lang="ru-RU" sz="1600" dirty="0"/>
              <a:t>(в сфере биологической защиты растений, сортов растений, созданных с использованием методов биотехнологии, технологии молекулярной селекции животных и растений, </a:t>
            </a:r>
            <a:r>
              <a:rPr lang="ru-RU" sz="1600" dirty="0" err="1"/>
              <a:t>трансгенных</a:t>
            </a:r>
            <a:r>
              <a:rPr lang="ru-RU" sz="1600" dirty="0"/>
              <a:t> и клонированных животных, в сфере биотехнологии почв и </a:t>
            </a:r>
            <a:r>
              <a:rPr lang="ru-RU" sz="1600" dirty="0" err="1"/>
              <a:t>биоудобрений</a:t>
            </a:r>
            <a:r>
              <a:rPr lang="ru-RU" sz="1600" dirty="0"/>
              <a:t>, биопрепаратов для животноводства, кормового белка, в сфере переработки сельскохозяйственных отходов, биологических компонентов кормов и премиксов, в сфере глубокой переработки зерновых и других сельскохозяйственных культур); </a:t>
            </a:r>
            <a:r>
              <a:rPr lang="ru-RU" sz="1600" dirty="0">
                <a:solidFill>
                  <a:srgbClr val="FF0000"/>
                </a:solidFill>
              </a:rPr>
              <a:t>-в 19.03.01 </a:t>
            </a:r>
            <a:r>
              <a:rPr lang="ru-RU" sz="1600" dirty="0" smtClean="0">
                <a:solidFill>
                  <a:srgbClr val="FF0000"/>
                </a:solidFill>
              </a:rPr>
              <a:t>и 19.04.01-  </a:t>
            </a:r>
            <a:r>
              <a:rPr lang="ru-RU" sz="1600" dirty="0">
                <a:solidFill>
                  <a:srgbClr val="FF0000"/>
                </a:solidFill>
              </a:rPr>
              <a:t>нет ПС</a:t>
            </a:r>
            <a:endParaRPr lang="ru-RU" sz="16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36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1600" b="1" u="sng" dirty="0" smtClean="0"/>
              <a:t>14 </a:t>
            </a:r>
            <a:r>
              <a:rPr lang="ru-RU" sz="1600" b="1" u="sng" dirty="0"/>
              <a:t>Лесное хозяйство, охота </a:t>
            </a:r>
            <a:r>
              <a:rPr lang="ru-RU" sz="1600" dirty="0"/>
              <a:t>(в сфере применения биотехнологий для управления лесонасаждениями, в сфере применения биотехнологий для сохранения и воспроизводства лесных генетических ресурсов, создания биотехнологических форм деревьев с заданными признаками, биологических средств защиты леса, в сфере развития принципов </a:t>
            </a:r>
            <a:r>
              <a:rPr lang="ru-RU" sz="1600" dirty="0" err="1"/>
              <a:t>биорефайнинга</a:t>
            </a:r>
            <a:r>
              <a:rPr lang="ru-RU" sz="1600" dirty="0"/>
              <a:t> на основе производства целлюлозы, в сфере производства </a:t>
            </a:r>
            <a:r>
              <a:rPr lang="ru-RU" sz="1600" dirty="0" err="1"/>
              <a:t>биотоплива</a:t>
            </a:r>
            <a:r>
              <a:rPr lang="ru-RU" sz="1600" dirty="0"/>
              <a:t> на основе древесного сырья);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>
                <a:solidFill>
                  <a:srgbClr val="FF0000"/>
                </a:solidFill>
              </a:rPr>
              <a:t> в 19.03.01 </a:t>
            </a:r>
            <a:r>
              <a:rPr lang="ru-RU" sz="1600" dirty="0" smtClean="0">
                <a:solidFill>
                  <a:srgbClr val="FF0000"/>
                </a:solidFill>
              </a:rPr>
              <a:t>и 19.04.01- нет ПС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u="sng" dirty="0" smtClean="0"/>
              <a:t>15 </a:t>
            </a:r>
            <a:r>
              <a:rPr lang="ru-RU" sz="1600" b="1" u="sng" dirty="0"/>
              <a:t>Рыбоводство и рыболовство</a:t>
            </a:r>
            <a:r>
              <a:rPr lang="ru-RU" sz="1600" dirty="0"/>
              <a:t> (в сфере создания сети </a:t>
            </a:r>
            <a:r>
              <a:rPr lang="ru-RU" sz="1600" dirty="0" err="1"/>
              <a:t>аквабиоцентров</a:t>
            </a:r>
            <a:r>
              <a:rPr lang="ru-RU" sz="1600" dirty="0"/>
              <a:t>, в сфере глубокой переработки промысловых гидробионтов и продукции </a:t>
            </a:r>
            <a:r>
              <a:rPr lang="ru-RU" sz="1600" dirty="0" err="1"/>
              <a:t>аквакультур</a:t>
            </a:r>
            <a:r>
              <a:rPr lang="ru-RU" sz="1600" dirty="0"/>
              <a:t>, специализированных кормов для </a:t>
            </a:r>
            <a:r>
              <a:rPr lang="ru-RU" sz="1600" dirty="0" err="1"/>
              <a:t>аквакультур</a:t>
            </a:r>
            <a:r>
              <a:rPr lang="ru-RU" sz="1600" dirty="0"/>
              <a:t>); 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>
                <a:solidFill>
                  <a:srgbClr val="FF0000"/>
                </a:solidFill>
              </a:rPr>
              <a:t>в </a:t>
            </a:r>
            <a:r>
              <a:rPr lang="ru-RU" sz="1600" dirty="0" smtClean="0">
                <a:solidFill>
                  <a:srgbClr val="FF0000"/>
                </a:solidFill>
              </a:rPr>
              <a:t>19.03.03 и 19.04.03; 19.04.05 - есть 3 ПС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u="sng" dirty="0" smtClean="0"/>
              <a:t>18 </a:t>
            </a:r>
            <a:r>
              <a:rPr lang="ru-RU" sz="1600" b="1" u="sng" dirty="0"/>
              <a:t>Добыча, переработка угля, руд и других полезных ископаемых</a:t>
            </a:r>
            <a:r>
              <a:rPr lang="ru-RU" sz="1600" dirty="0"/>
              <a:t> (в сфере применения </a:t>
            </a:r>
            <a:r>
              <a:rPr lang="ru-RU" sz="1600" dirty="0" err="1"/>
              <a:t>биогеотехнологии</a:t>
            </a:r>
            <a:r>
              <a:rPr lang="ru-RU" sz="1600" dirty="0"/>
              <a:t> в горнодобывающей промышленности); </a:t>
            </a:r>
            <a:r>
              <a:rPr lang="ru-RU" sz="1600" dirty="0">
                <a:solidFill>
                  <a:srgbClr val="FF0000"/>
                </a:solidFill>
              </a:rPr>
              <a:t>- в 19.03.01 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19.04.01 </a:t>
            </a:r>
            <a:r>
              <a:rPr lang="ru-RU" sz="1600" dirty="0" smtClean="0">
                <a:solidFill>
                  <a:srgbClr val="FF0000"/>
                </a:solidFill>
              </a:rPr>
              <a:t>- нет </a:t>
            </a:r>
            <a:r>
              <a:rPr lang="ru-RU" sz="1600" dirty="0">
                <a:solidFill>
                  <a:srgbClr val="FF0000"/>
                </a:solidFill>
              </a:rPr>
              <a:t>ПС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 smtClean="0"/>
              <a:t>19 </a:t>
            </a:r>
            <a:r>
              <a:rPr lang="ru-RU" sz="1600" b="1" u="sng" dirty="0"/>
              <a:t>Добыча, переработка, транспортировка нефти и газа </a:t>
            </a:r>
            <a:r>
              <a:rPr lang="ru-RU" sz="1600" dirty="0"/>
              <a:t>(в сфере переработки и хранения нефти и газа); </a:t>
            </a:r>
            <a:r>
              <a:rPr lang="ru-RU" sz="1600" dirty="0">
                <a:solidFill>
                  <a:srgbClr val="FF0000"/>
                </a:solidFill>
              </a:rPr>
              <a:t>в 19.03.01 т 19.04.01 </a:t>
            </a:r>
            <a:r>
              <a:rPr lang="ru-RU" sz="1600" dirty="0" smtClean="0">
                <a:solidFill>
                  <a:srgbClr val="FF0000"/>
                </a:solidFill>
              </a:rPr>
              <a:t>- нет </a:t>
            </a:r>
            <a:r>
              <a:rPr lang="ru-RU" sz="1600" dirty="0">
                <a:solidFill>
                  <a:srgbClr val="FF0000"/>
                </a:solidFill>
              </a:rPr>
              <a:t>ПС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 smtClean="0"/>
              <a:t>21 </a:t>
            </a:r>
            <a:r>
              <a:rPr lang="ru-RU" sz="1600" b="1" u="sng" dirty="0"/>
              <a:t>Легкая и текстильная промышленность </a:t>
            </a:r>
            <a:r>
              <a:rPr lang="ru-RU" sz="1600" dirty="0"/>
              <a:t>(в сфере производства искусственных материалов и утилизации отходов); </a:t>
            </a:r>
            <a:r>
              <a:rPr lang="ru-RU" sz="1600" dirty="0">
                <a:solidFill>
                  <a:srgbClr val="FF0000"/>
                </a:solidFill>
              </a:rPr>
              <a:t>в 19.03.01 т 19.04.01 </a:t>
            </a:r>
            <a:r>
              <a:rPr lang="ru-RU" sz="1600" dirty="0" smtClean="0">
                <a:solidFill>
                  <a:srgbClr val="FF0000"/>
                </a:solidFill>
              </a:rPr>
              <a:t>- нет </a:t>
            </a:r>
            <a:r>
              <a:rPr lang="ru-RU" sz="1600" dirty="0">
                <a:solidFill>
                  <a:srgbClr val="FF0000"/>
                </a:solidFill>
              </a:rPr>
              <a:t>ПС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17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22 Пищевая промышленность, включая производство напитков и табака </a:t>
            </a:r>
            <a:r>
              <a:rPr lang="ru-RU" sz="1600" dirty="0"/>
              <a:t>(в сфере пищевого белка, ферментных препаратов, </a:t>
            </a:r>
            <a:r>
              <a:rPr lang="ru-RU" sz="1600" dirty="0" err="1"/>
              <a:t>пребиотиков</a:t>
            </a:r>
            <a:r>
              <a:rPr lang="ru-RU" sz="1600" dirty="0"/>
              <a:t>, </a:t>
            </a:r>
            <a:r>
              <a:rPr lang="ru-RU" sz="1600" dirty="0" err="1"/>
              <a:t>пробиотиков</a:t>
            </a:r>
            <a:r>
              <a:rPr lang="ru-RU" sz="1600" dirty="0"/>
              <a:t>, </a:t>
            </a:r>
            <a:r>
              <a:rPr lang="ru-RU" sz="1600" dirty="0" err="1"/>
              <a:t>синбиотиков</a:t>
            </a:r>
            <a:r>
              <a:rPr lang="ru-RU" sz="1600" dirty="0"/>
              <a:t>, функциональных пищевых продуктов, включая лечебные, профилактические и детские, пищевых ингредиентов, в том числе витамины и функциональные смеси, в сфере глубокой переработки пищевого сырья); </a:t>
            </a:r>
            <a:r>
              <a:rPr lang="ru-RU" sz="1600" dirty="0" smtClean="0">
                <a:solidFill>
                  <a:srgbClr val="FF0000"/>
                </a:solidFill>
              </a:rPr>
              <a:t>-во всех ФГОС ВО 3++ - есть 5 ПС</a:t>
            </a:r>
            <a:endParaRPr lang="ru-RU" sz="1600" dirty="0"/>
          </a:p>
          <a:p>
            <a:pPr algn="just"/>
            <a:r>
              <a:rPr lang="ru-RU" sz="1600" b="1" u="sng" dirty="0" smtClean="0"/>
              <a:t>23 </a:t>
            </a:r>
            <a:r>
              <a:rPr lang="ru-RU" sz="1600" b="1" u="sng" dirty="0"/>
              <a:t>Деревообрабатывающая и целлюлозно-бумажная промышленность, мебельное производство </a:t>
            </a:r>
            <a:r>
              <a:rPr lang="ru-RU" sz="1600" dirty="0"/>
              <a:t>(в сфере создания биотехнологических комплексов по глубокой переработке древесной биомассы); </a:t>
            </a:r>
            <a:r>
              <a:rPr lang="ru-RU" sz="1600" dirty="0">
                <a:solidFill>
                  <a:srgbClr val="FF0000"/>
                </a:solidFill>
              </a:rPr>
              <a:t>- в 19.03.01 </a:t>
            </a:r>
            <a:r>
              <a:rPr lang="ru-RU" sz="1600" dirty="0" smtClean="0">
                <a:solidFill>
                  <a:srgbClr val="FF0000"/>
                </a:solidFill>
              </a:rPr>
              <a:t>и  </a:t>
            </a:r>
            <a:r>
              <a:rPr lang="ru-RU" sz="1600" dirty="0">
                <a:solidFill>
                  <a:srgbClr val="FF0000"/>
                </a:solidFill>
              </a:rPr>
              <a:t>19.04.01 </a:t>
            </a:r>
            <a:r>
              <a:rPr lang="ru-RU" sz="1600" dirty="0" smtClean="0">
                <a:solidFill>
                  <a:srgbClr val="FF0000"/>
                </a:solidFill>
              </a:rPr>
              <a:t> - нет </a:t>
            </a:r>
            <a:r>
              <a:rPr lang="ru-RU" sz="1600" dirty="0">
                <a:solidFill>
                  <a:srgbClr val="FF0000"/>
                </a:solidFill>
              </a:rPr>
              <a:t>ПС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 smtClean="0"/>
              <a:t>26 </a:t>
            </a:r>
            <a:r>
              <a:rPr lang="ru-RU" sz="1600" b="1" u="sng" dirty="0"/>
              <a:t>Химическое, химико-технологическое производство</a:t>
            </a:r>
            <a:r>
              <a:rPr lang="ru-RU" sz="1600" dirty="0"/>
              <a:t> (в сфере производства продуктов «зеленой» химии, продуктов ферментативных реакций, микробиологического синтеза и </a:t>
            </a:r>
            <a:r>
              <a:rPr lang="ru-RU" sz="1600" dirty="0" err="1"/>
              <a:t>биотрансформаций</a:t>
            </a:r>
            <a:r>
              <a:rPr lang="ru-RU" sz="1600" dirty="0"/>
              <a:t>, в сфере производства электрической энергии и тепла из биомассы, поглощения (утилизации) эмиссии парниковых газов, образуемых в энергетических производственных циклах, в сфере переработки и обезвреживания промышленных и коммунальных стоков, в сфере предотвращения и ликвидации последствий вредного антропогенного воздействия на окружающую среду техногенной деятельности);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>
                <a:solidFill>
                  <a:srgbClr val="FF0000"/>
                </a:solidFill>
              </a:rPr>
              <a:t> в 19.03.01 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19.04.01</a:t>
            </a:r>
            <a:r>
              <a:rPr lang="ru-RU" sz="1600" dirty="0" smtClean="0">
                <a:solidFill>
                  <a:srgbClr val="FF0000"/>
                </a:solidFill>
              </a:rPr>
              <a:t> - есть 6 ПС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 smtClean="0"/>
              <a:t>33 </a:t>
            </a:r>
            <a:r>
              <a:rPr lang="ru-RU" sz="1600" b="1" u="sng" dirty="0"/>
              <a:t>Сервис, оказание услуг населению </a:t>
            </a:r>
            <a:r>
              <a:rPr lang="ru-RU" sz="1600" dirty="0"/>
              <a:t>(общественное питание и пр</a:t>
            </a:r>
            <a:r>
              <a:rPr lang="ru-RU" sz="1600" dirty="0" smtClean="0"/>
              <a:t>.).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– есть 1 ПС («Руководитель предприятия </a:t>
            </a:r>
            <a:r>
              <a:rPr lang="ru-RU" sz="1600" dirty="0" smtClean="0">
                <a:solidFill>
                  <a:srgbClr val="FF0000"/>
                </a:solidFill>
              </a:rPr>
              <a:t>питания»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 smtClean="0"/>
              <a:t>40 </a:t>
            </a:r>
            <a:r>
              <a:rPr lang="ru-RU" sz="1600" b="1" u="sng" dirty="0"/>
              <a:t>Сквозные виды профессиональной деятельности</a:t>
            </a:r>
            <a:r>
              <a:rPr lang="ru-RU" sz="1600" dirty="0"/>
              <a:t> (в сфере </a:t>
            </a:r>
            <a:r>
              <a:rPr lang="ru-RU" sz="1600" dirty="0" smtClean="0"/>
              <a:t>научно-исследовательских </a:t>
            </a:r>
            <a:r>
              <a:rPr lang="ru-RU" sz="1600" dirty="0"/>
              <a:t>и конструкторских разработок, в сфере стандартизации, сертификации и контроля качества продукции, в сфере хранения и транспортировки биотехнологической продукции). </a:t>
            </a:r>
            <a:r>
              <a:rPr lang="ru-RU" sz="1600" dirty="0" smtClean="0"/>
              <a:t>-</a:t>
            </a:r>
            <a:r>
              <a:rPr lang="ru-RU" sz="1600" dirty="0">
                <a:solidFill>
                  <a:srgbClr val="FF0000"/>
                </a:solidFill>
              </a:rPr>
              <a:t> в 19.03.01 </a:t>
            </a:r>
            <a:r>
              <a:rPr lang="ru-RU" sz="1600" dirty="0" smtClean="0">
                <a:solidFill>
                  <a:srgbClr val="FF0000"/>
                </a:solidFill>
              </a:rPr>
              <a:t>и 19.04.01; 19.03.02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19.04.02 - есть </a:t>
            </a:r>
            <a:r>
              <a:rPr lang="ru-RU" sz="1600" dirty="0">
                <a:solidFill>
                  <a:srgbClr val="FF0000"/>
                </a:solidFill>
              </a:rPr>
              <a:t>3 ПС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79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72816"/>
            <a:ext cx="90364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ПООП представляет </a:t>
            </a:r>
            <a:r>
              <a:rPr lang="ru-RU" sz="2200" dirty="0"/>
              <a:t>собой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совокупность учебно-методической документации </a:t>
            </a:r>
            <a:r>
              <a:rPr lang="ru-RU" sz="2200" dirty="0"/>
              <a:t>– </a:t>
            </a:r>
            <a:r>
              <a:rPr lang="ru-RU" sz="2200" dirty="0">
                <a:solidFill>
                  <a:srgbClr val="FF0000"/>
                </a:solidFill>
              </a:rPr>
              <a:t>примерные учебный план, календарный учебный график, рабочие программы учебных предметов, курсов, дисциплин, модулей </a:t>
            </a:r>
            <a:r>
              <a:rPr lang="ru-RU" sz="2200" dirty="0"/>
              <a:t>и иных компонентов, которая определяет рекомендуемые объем и содержание образования данного образовательного уровня,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программы, и служит </a:t>
            </a:r>
            <a:r>
              <a:rPr lang="ru-RU" sz="2200" b="1" dirty="0">
                <a:solidFill>
                  <a:srgbClr val="7030A0"/>
                </a:solidFill>
              </a:rPr>
              <a:t>основой для разработки организациями, осуществляющими образовательную деятельность, основных профессиональных образовательных программ (ОПОП)</a:t>
            </a:r>
            <a:r>
              <a:rPr lang="ru-RU" sz="2200" dirty="0"/>
              <a:t> по указанному направлению.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67" y="-14139"/>
            <a:ext cx="913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ПРИМЕРНАЯ ОСНОВНАЯ ОБРАЗОВАТЕЛЬНАЯ ПРОГРАММА –следующий важный этап работы ФУМО,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ПООП - существенное дополнение к ФГОС 3++</a:t>
            </a:r>
          </a:p>
        </p:txBody>
      </p:sp>
    </p:spTree>
    <p:extLst>
      <p:ext uri="{BB962C8B-B14F-4D97-AF65-F5344CB8AC3E}">
        <p14:creationId xmlns:p14="http://schemas.microsoft.com/office/powerpoint/2010/main" val="29692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67" y="-14139"/>
            <a:ext cx="913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ПРИМЕРНАЯ ОСНОВНАЯ ОБРАЗОВАТЕЛЬНАЯ ПРОГРАММА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533" y="1124744"/>
            <a:ext cx="47815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Определяет рекомендуемые</a:t>
            </a:r>
            <a:r>
              <a:rPr lang="ru-RU" sz="2200" b="1" dirty="0" smtClean="0"/>
              <a:t>: </a:t>
            </a:r>
            <a:endParaRPr lang="ru-RU" sz="2200" b="1" dirty="0"/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объем</a:t>
            </a:r>
            <a:r>
              <a:rPr lang="ru-RU" sz="2200" dirty="0"/>
              <a:t>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содержание </a:t>
            </a:r>
            <a:r>
              <a:rPr lang="ru-RU" sz="2200" dirty="0"/>
              <a:t>образования определенного </a:t>
            </a:r>
            <a:r>
              <a:rPr lang="ru-RU" sz="2200" dirty="0" smtClean="0"/>
              <a:t>уровня и (или) определенной направленности;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планируемые результаты освоения образовательной программы</a:t>
            </a:r>
            <a:r>
              <a:rPr lang="ru-RU" sz="2200" b="1" dirty="0" smtClean="0"/>
              <a:t> (компетенции)</a:t>
            </a:r>
            <a:r>
              <a:rPr lang="ru-RU" sz="2200" dirty="0" smtClean="0"/>
              <a:t>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200" b="1" dirty="0" smtClean="0"/>
              <a:t>профили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943891"/>
            <a:ext cx="4211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Включает:</a:t>
            </a: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примерный учебный план;</a:t>
            </a:r>
          </a:p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примерный календарный учебный график;</a:t>
            </a:r>
          </a:p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примерные рабочие программы учебных предметов, курсов, дисциплин (модулей), иных компонентов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34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Профили образовательных программ, внесенные в проекты ПООП: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96752"/>
            <a:ext cx="214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19.03.01, 19.04.01</a:t>
            </a:r>
          </a:p>
          <a:p>
            <a:r>
              <a:rPr lang="ru-RU" sz="2000" b="1" dirty="0" smtClean="0"/>
              <a:t>Биотехнология</a:t>
            </a:r>
            <a:endParaRPr lang="ru-RU" sz="2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39752" y="1196752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72778" y="1517274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66279" y="1844824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72778" y="2132856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2704" y="996697"/>
            <a:ext cx="59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Фармакологическая биотехнология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4906" y="1317219"/>
            <a:ext cx="59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Пищевая биотехнология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24906" y="1644769"/>
            <a:ext cx="59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Промышленная биотехнология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32704" y="1932801"/>
            <a:ext cx="59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Аграрная биотехнология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72778" y="2492896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24906" y="2292841"/>
            <a:ext cx="59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Лесная биотехнология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3429000"/>
            <a:ext cx="3571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19.03.03, 19.04.03</a:t>
            </a:r>
          </a:p>
          <a:p>
            <a:r>
              <a:rPr lang="ru-RU" sz="2000" b="1" dirty="0" smtClean="0"/>
              <a:t>Продукты питания </a:t>
            </a:r>
          </a:p>
          <a:p>
            <a:r>
              <a:rPr lang="ru-RU" sz="2000" b="1" dirty="0" smtClean="0"/>
              <a:t>животного происхождения</a:t>
            </a:r>
            <a:endParaRPr lang="ru-RU" sz="20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555776" y="3573016"/>
            <a:ext cx="1152128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6659" y="3372961"/>
            <a:ext cx="541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Продукты питания из сырья мясного происхождения</a:t>
            </a:r>
            <a:endParaRPr lang="ru-RU" sz="20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80048" y="4398672"/>
            <a:ext cx="423664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26659" y="3962986"/>
            <a:ext cx="541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Продукты питания из водных биологических ресурсов</a:t>
            </a:r>
            <a:endParaRPr lang="ru-RU" sz="20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284240" y="4869160"/>
            <a:ext cx="423664" cy="0"/>
          </a:xfrm>
          <a:prstGeom prst="straightConnector1">
            <a:avLst/>
          </a:prstGeom>
          <a:ln w="28575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26658" y="4643424"/>
            <a:ext cx="541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Продукты питания из молочного сырья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91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34439"/>
            <a:ext cx="89289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ТРЕБОВАНИЯ К РАБОТОДАТЕЛЯМ НА ЭТАПЕ ВНЕДРЕНИЯ ФГОС 3++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/>
              <a:t>Подготовка </a:t>
            </a:r>
            <a:r>
              <a:rPr lang="ru-RU" sz="1400" dirty="0"/>
              <a:t>кадров для </a:t>
            </a:r>
            <a:r>
              <a:rPr lang="ru-RU" sz="1400" dirty="0" smtClean="0"/>
              <a:t>обеспечения потребностей современной пищевой и биотехнологической экономики </a:t>
            </a:r>
            <a:r>
              <a:rPr lang="ru-RU" sz="1400" b="1" dirty="0"/>
              <a:t>требует более тесного взаимодействия образования и работодателей, </a:t>
            </a:r>
            <a:r>
              <a:rPr lang="ru-RU" sz="1400" b="1" dirty="0" smtClean="0"/>
              <a:t>реального </a:t>
            </a:r>
            <a:r>
              <a:rPr lang="ru-RU" sz="1400" b="1" dirty="0"/>
              <a:t>вклада в подготовку профессиональных кадров высокого уровня, </a:t>
            </a:r>
            <a:r>
              <a:rPr lang="ru-RU" sz="1400" b="1" dirty="0" smtClean="0"/>
              <a:t>материальную </a:t>
            </a:r>
            <a:r>
              <a:rPr lang="ru-RU" sz="1400" b="1" dirty="0"/>
              <a:t>помощь </a:t>
            </a:r>
            <a:r>
              <a:rPr lang="ru-RU" sz="1400" b="1" dirty="0" smtClean="0"/>
              <a:t>вузам, организацию </a:t>
            </a:r>
            <a:r>
              <a:rPr lang="ru-RU" sz="1400" b="1" dirty="0"/>
              <a:t>систем переподготовки и повышения квалификации, </a:t>
            </a:r>
            <a:r>
              <a:rPr lang="ru-RU" sz="1400" b="1" dirty="0" smtClean="0"/>
              <a:t>организацию </a:t>
            </a:r>
            <a:r>
              <a:rPr lang="ru-RU" sz="1400" b="1" dirty="0"/>
              <a:t>базовых кафедр на предприятиях, внедрение сетевого </a:t>
            </a:r>
            <a:r>
              <a:rPr lang="ru-RU" sz="1400" b="1" dirty="0" smtClean="0"/>
              <a:t>образования с участием работодателей.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chemeClr val="accent2"/>
                </a:solidFill>
              </a:rPr>
              <a:t>В актуализированных ФГОС 3++  участие работодателей прописано  на уровне </a:t>
            </a:r>
            <a:r>
              <a:rPr lang="ru-RU" sz="1400" b="1" dirty="0" smtClean="0">
                <a:solidFill>
                  <a:schemeClr val="accent2"/>
                </a:solidFill>
              </a:rPr>
              <a:t>5% (</a:t>
            </a:r>
            <a:r>
              <a:rPr lang="ru-RU" sz="1400" b="1" dirty="0" err="1" smtClean="0">
                <a:solidFill>
                  <a:schemeClr val="accent2"/>
                </a:solidFill>
              </a:rPr>
              <a:t>бакалавриат</a:t>
            </a:r>
            <a:r>
              <a:rPr lang="ru-RU" sz="1400" b="1" dirty="0" smtClean="0">
                <a:solidFill>
                  <a:schemeClr val="accent2"/>
                </a:solidFill>
              </a:rPr>
              <a:t>) -10</a:t>
            </a:r>
            <a:r>
              <a:rPr lang="ru-RU" sz="1400" b="1" dirty="0">
                <a:solidFill>
                  <a:schemeClr val="accent2"/>
                </a:solidFill>
              </a:rPr>
              <a:t>% </a:t>
            </a:r>
            <a:r>
              <a:rPr lang="ru-RU" sz="1400" b="1" dirty="0" smtClean="0">
                <a:solidFill>
                  <a:schemeClr val="accent2"/>
                </a:solidFill>
              </a:rPr>
              <a:t>(магистратура) от  </a:t>
            </a:r>
            <a:r>
              <a:rPr lang="ru-RU" sz="1400" b="1" dirty="0">
                <a:solidFill>
                  <a:schemeClr val="accent2"/>
                </a:solidFill>
              </a:rPr>
              <a:t>объема всей образовательной программы</a:t>
            </a:r>
            <a:r>
              <a:rPr lang="ru-RU" sz="14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А это значит, что работодатели </a:t>
            </a:r>
            <a:r>
              <a:rPr lang="ru-RU" sz="1400" b="1" dirty="0">
                <a:solidFill>
                  <a:srgbClr val="0070C0"/>
                </a:solidFill>
              </a:rPr>
              <a:t>должны влиться в учебный процесс через организацию и проведение практики, дипломного </a:t>
            </a:r>
            <a:r>
              <a:rPr lang="ru-RU" sz="1400" b="1" dirty="0" smtClean="0">
                <a:solidFill>
                  <a:srgbClr val="0070C0"/>
                </a:solidFill>
              </a:rPr>
              <a:t>проектирования</a:t>
            </a:r>
            <a:r>
              <a:rPr lang="ru-RU" sz="1400" b="1" dirty="0">
                <a:solidFill>
                  <a:srgbClr val="0070C0"/>
                </a:solidFill>
              </a:rPr>
              <a:t>, ГИА, научную работу, аудиторную работу, а на этапе  внедрения ФГОС 3++ - через разработку примерных основных образовательных программ, дополняющих </a:t>
            </a:r>
            <a:r>
              <a:rPr lang="ru-RU" sz="1400" b="1" dirty="0" err="1">
                <a:solidFill>
                  <a:srgbClr val="0070C0"/>
                </a:solidFill>
              </a:rPr>
              <a:t>ФГОСы</a:t>
            </a:r>
            <a:r>
              <a:rPr lang="ru-RU" sz="1400" b="1" dirty="0">
                <a:solidFill>
                  <a:srgbClr val="0070C0"/>
                </a:solidFill>
              </a:rPr>
              <a:t> 3++ .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 Это необходимо </a:t>
            </a:r>
            <a:r>
              <a:rPr lang="ru-RU" sz="1400" b="1" dirty="0" smtClean="0">
                <a:solidFill>
                  <a:srgbClr val="FF0000"/>
                </a:solidFill>
              </a:rPr>
              <a:t>сделать, например, </a:t>
            </a:r>
            <a:r>
              <a:rPr lang="ru-RU" sz="1400" b="1" dirty="0">
                <a:solidFill>
                  <a:srgbClr val="FF0000"/>
                </a:solidFill>
              </a:rPr>
              <a:t>в части  определения профилей ОП и формулировок профессиональных компетенций, сформировать которые выпускник будет должен  через разработку и реализацию усовершенствованного учебного плана.  В противном случае  работодатели не получат отвечающих современным вызовам специалистов!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7304" y="0"/>
            <a:ext cx="9187816" cy="8411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291" y="2780928"/>
            <a:ext cx="8983205" cy="6093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курирует деятельность ФУМО по следующим направлениям ВО: </a:t>
            </a:r>
          </a:p>
          <a:p>
            <a:pPr marL="114300" indent="0">
              <a:buNone/>
            </a:pPr>
            <a:endParaRPr lang="ru-RU" sz="1800" b="1" dirty="0" smtClean="0">
              <a:solidFill>
                <a:schemeClr val="accent1"/>
              </a:solidFill>
              <a:latin typeface="+mj-lt"/>
            </a:endParaRPr>
          </a:p>
          <a:p>
            <a:pPr>
              <a:buSzPct val="150000"/>
            </a:pPr>
            <a:r>
              <a:rPr lang="ru-RU" sz="1800" b="1" dirty="0" smtClean="0">
                <a:latin typeface="+mj-lt"/>
              </a:rPr>
              <a:t>19.03.01</a:t>
            </a:r>
            <a:r>
              <a:rPr lang="ru-RU" sz="1800" dirty="0" smtClean="0">
                <a:latin typeface="+mj-lt"/>
              </a:rPr>
              <a:t> и </a:t>
            </a:r>
            <a:r>
              <a:rPr lang="ru-RU" sz="1800" b="1" dirty="0" smtClean="0">
                <a:latin typeface="+mj-lt"/>
              </a:rPr>
              <a:t>19.04.01</a:t>
            </a:r>
            <a:r>
              <a:rPr lang="ru-RU" sz="1800" dirty="0" smtClean="0">
                <a:latin typeface="+mj-lt"/>
              </a:rPr>
              <a:t> Биотехнология (профиль «Пищевая биотехнология»)</a:t>
            </a:r>
          </a:p>
          <a:p>
            <a:pPr>
              <a:buSzPct val="150000"/>
            </a:pPr>
            <a:r>
              <a:rPr lang="ru-RU" sz="1800" b="1" dirty="0" smtClean="0">
                <a:latin typeface="+mj-lt"/>
              </a:rPr>
              <a:t>19.03.02 </a:t>
            </a:r>
            <a:r>
              <a:rPr lang="ru-RU" sz="1800" dirty="0" smtClean="0">
                <a:latin typeface="+mj-lt"/>
              </a:rPr>
              <a:t>и </a:t>
            </a:r>
            <a:r>
              <a:rPr lang="ru-RU" sz="1800" b="1" dirty="0" smtClean="0">
                <a:latin typeface="+mj-lt"/>
              </a:rPr>
              <a:t>19.04.02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Продукты питания из </a:t>
            </a:r>
            <a:r>
              <a:rPr lang="ru-RU" sz="1800" dirty="0" smtClean="0">
                <a:latin typeface="+mj-lt"/>
              </a:rPr>
              <a:t>растительного сырья</a:t>
            </a:r>
          </a:p>
          <a:p>
            <a:pPr>
              <a:buSzPct val="150000"/>
            </a:pPr>
            <a:r>
              <a:rPr lang="ru-RU" sz="1800" b="1" dirty="0" smtClean="0">
                <a:latin typeface="+mj-lt"/>
              </a:rPr>
              <a:t>19.03.03</a:t>
            </a:r>
            <a:r>
              <a:rPr lang="ru-RU" sz="1800" dirty="0" smtClean="0">
                <a:latin typeface="+mj-lt"/>
              </a:rPr>
              <a:t> и </a:t>
            </a:r>
            <a:r>
              <a:rPr lang="ru-RU" sz="1800" b="1" dirty="0" smtClean="0">
                <a:latin typeface="+mj-lt"/>
              </a:rPr>
              <a:t>19.04.03 </a:t>
            </a:r>
            <a:r>
              <a:rPr lang="ru-RU" sz="1800" b="1" dirty="0" smtClean="0">
                <a:latin typeface="+mj-lt"/>
              </a:rPr>
              <a:t>П</a:t>
            </a:r>
            <a:r>
              <a:rPr lang="ru-RU" sz="1800" dirty="0" smtClean="0">
                <a:latin typeface="+mj-lt"/>
              </a:rPr>
              <a:t>родукты питания </a:t>
            </a:r>
            <a:r>
              <a:rPr lang="ru-RU" sz="1800" dirty="0" smtClean="0">
                <a:latin typeface="+mj-lt"/>
              </a:rPr>
              <a:t>животного происхождения</a:t>
            </a:r>
          </a:p>
          <a:p>
            <a:pPr>
              <a:buSzPct val="150000"/>
            </a:pPr>
            <a:r>
              <a:rPr lang="ru-RU" sz="1800" b="1" dirty="0" smtClean="0">
                <a:latin typeface="+mj-lt"/>
              </a:rPr>
              <a:t>19.03.04</a:t>
            </a:r>
            <a:r>
              <a:rPr lang="ru-RU" sz="1800" dirty="0" smtClean="0">
                <a:latin typeface="+mj-lt"/>
              </a:rPr>
              <a:t> и </a:t>
            </a:r>
            <a:r>
              <a:rPr lang="ru-RU" sz="1800" b="1" dirty="0" smtClean="0">
                <a:latin typeface="+mj-lt"/>
              </a:rPr>
              <a:t>19.04.04</a:t>
            </a:r>
            <a:r>
              <a:rPr lang="ru-RU" sz="1800" dirty="0" smtClean="0">
                <a:latin typeface="+mj-lt"/>
              </a:rPr>
              <a:t> Технология продукции и организация общественного питания</a:t>
            </a:r>
          </a:p>
          <a:p>
            <a:pPr>
              <a:buSzPct val="150000"/>
            </a:pPr>
            <a:r>
              <a:rPr lang="ru-RU" sz="1800" b="1" dirty="0" smtClean="0">
                <a:latin typeface="+mj-lt"/>
              </a:rPr>
              <a:t>19.03.05 и19.04.05</a:t>
            </a:r>
            <a:r>
              <a:rPr lang="ru-RU" sz="1800" dirty="0" smtClean="0">
                <a:latin typeface="+mj-lt"/>
              </a:rPr>
              <a:t> Высокотехнологичные производства пищевых продуктов специализированного и функционального назначения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Ежегодно в Калининграде проводятся заседания ФУМО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  <a:p>
            <a:pPr marL="114300" indent="0">
              <a:buNone/>
            </a:pPr>
            <a:endParaRPr lang="ru-RU" dirty="0" smtClean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" y="8367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74" y="836712"/>
            <a:ext cx="293449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18" y="8367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4535"/>
            <a:ext cx="9144000" cy="697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1"/>
                </a:solidFill>
              </a:rPr>
              <a:t>Отделение пищевых технологий и </a:t>
            </a:r>
            <a:r>
              <a:rPr lang="ru-RU" sz="1700" dirty="0" smtClean="0">
                <a:solidFill>
                  <a:schemeClr val="accent1"/>
                </a:solidFill>
              </a:rPr>
              <a:t>биотехнологии, сформированное в КГТУ при ФУМО </a:t>
            </a:r>
            <a:r>
              <a:rPr lang="ru-RU" sz="1700" dirty="0">
                <a:solidFill>
                  <a:schemeClr val="accent1"/>
                </a:solidFill>
              </a:rPr>
              <a:t>в системе ВО по УГСН 19.00.00 «Промышленная экология и биотехнологии</a:t>
            </a:r>
            <a:r>
              <a:rPr lang="ru-RU" sz="1700" dirty="0" smtClean="0">
                <a:solidFill>
                  <a:schemeClr val="accent1"/>
                </a:solidFill>
              </a:rPr>
              <a:t>»,</a:t>
            </a:r>
            <a:r>
              <a:rPr lang="ru-RU" sz="1700" dirty="0">
                <a:solidFill>
                  <a:schemeClr val="accent1"/>
                </a:solidFill>
              </a:rPr>
              <a:t/>
            </a:r>
            <a:br>
              <a:rPr lang="ru-RU" sz="1700" dirty="0">
                <a:solidFill>
                  <a:schemeClr val="accent1"/>
                </a:solidFill>
              </a:rPr>
            </a:br>
            <a:endParaRPr lang="ru-RU" sz="1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7304" y="0"/>
            <a:ext cx="9187816" cy="8411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132" y="199103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отсутствие </a:t>
            </a:r>
            <a:r>
              <a:rPr lang="ru-RU" sz="2000" dirty="0" smtClean="0"/>
              <a:t>профессиональных </a:t>
            </a:r>
            <a:r>
              <a:rPr lang="ru-RU" sz="2000" dirty="0"/>
              <a:t>стандартов </a:t>
            </a:r>
            <a:r>
              <a:rPr lang="ru-RU" sz="2000" dirty="0" smtClean="0"/>
              <a:t>во ФГОС ВО 3++ </a:t>
            </a:r>
            <a:r>
              <a:rPr lang="ru-RU" sz="2000" b="1" dirty="0" smtClean="0">
                <a:solidFill>
                  <a:srgbClr val="0070C0"/>
                </a:solidFill>
              </a:rPr>
              <a:t>затрудняет </a:t>
            </a:r>
            <a:r>
              <a:rPr lang="ru-RU" sz="2000" b="1" dirty="0">
                <a:solidFill>
                  <a:srgbClr val="0070C0"/>
                </a:solidFill>
              </a:rPr>
              <a:t>разработку унифицированных примерных основных образовательных программ (ПООП) и соответствующих </a:t>
            </a:r>
            <a:r>
              <a:rPr lang="ru-RU" sz="2000" b="1" dirty="0" smtClean="0">
                <a:solidFill>
                  <a:srgbClr val="0070C0"/>
                </a:solidFill>
              </a:rPr>
              <a:t>ОПОП;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 данном случае возрастает роль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профессиональной ориентации</a:t>
            </a:r>
            <a:r>
              <a:rPr lang="ru-RU" sz="2000" dirty="0"/>
              <a:t>, которая должна быть отражена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основной профессиональной образовательной программе (ОПО</a:t>
            </a:r>
            <a:r>
              <a:rPr lang="ru-RU" sz="2000" dirty="0"/>
              <a:t>П), разрабатываемой образовательной </a:t>
            </a:r>
            <a:r>
              <a:rPr lang="ru-RU" sz="2000" dirty="0" smtClean="0"/>
              <a:t>организацией;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во ФГОС ВО 3++ </a:t>
            </a:r>
            <a:r>
              <a:rPr lang="ru-RU" sz="2000" dirty="0"/>
              <a:t>профессиональных компетенций свидетельствует </a:t>
            </a:r>
            <a:r>
              <a:rPr lang="ru-RU" sz="2000" b="1" dirty="0">
                <a:solidFill>
                  <a:srgbClr val="FF0000"/>
                </a:solidFill>
              </a:rPr>
              <a:t>об актуальности непрерывного мониторинга потребностей рынка труда и активного взаимодействия с </a:t>
            </a:r>
            <a:r>
              <a:rPr lang="ru-RU" sz="2000" b="1" dirty="0" smtClean="0">
                <a:solidFill>
                  <a:srgbClr val="FF0000"/>
                </a:solidFill>
              </a:rPr>
              <a:t>работодателями;</a:t>
            </a:r>
            <a:r>
              <a:rPr lang="ru-RU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актуализированные </a:t>
            </a:r>
            <a:r>
              <a:rPr lang="ru-RU" sz="2000" dirty="0"/>
              <a:t>ФГОС </a:t>
            </a:r>
            <a:r>
              <a:rPr lang="ru-RU" sz="2000"/>
              <a:t>3</a:t>
            </a:r>
            <a:r>
              <a:rPr lang="ru-RU" sz="2000" smtClean="0"/>
              <a:t>++ </a:t>
            </a:r>
            <a:r>
              <a:rPr lang="ru-RU" sz="2000" smtClean="0"/>
              <a:t>стимулируют </a:t>
            </a:r>
            <a:r>
              <a:rPr lang="ru-RU" sz="2000" b="1" smtClean="0">
                <a:solidFill>
                  <a:srgbClr val="7030A0"/>
                </a:solidFill>
              </a:rPr>
              <a:t>взаимодействие </a:t>
            </a:r>
            <a:r>
              <a:rPr lang="ru-RU" sz="2000" b="1" dirty="0">
                <a:solidFill>
                  <a:srgbClr val="7030A0"/>
                </a:solidFill>
              </a:rPr>
              <a:t>образовательных учреждений с работодателями – потребителями выпускников вузов.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493" y="188640"/>
            <a:ext cx="9009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Анализ ФГОС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3++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пищевым и биотехнологическим направлениям подготовки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 направлениям ВО УГСН 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19.00.00 «Промышленная экология и биотехнологии»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позволяет сделать </a:t>
            </a:r>
            <a:r>
              <a:rPr lang="ru-RU" sz="2400" b="1" dirty="0" smtClean="0">
                <a:solidFill>
                  <a:srgbClr val="FF0000"/>
                </a:solidFill>
              </a:rPr>
              <a:t>СЛЕДУЮЩИЕ ВЫВОДЫ: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C512FA8-F5D4-4E21-9FBD-6F03663A429E}"/>
              </a:ext>
            </a:extLst>
          </p:cNvPr>
          <p:cNvSpPr txBox="1">
            <a:spLocks/>
          </p:cNvSpPr>
          <p:nvPr/>
        </p:nvSpPr>
        <p:spPr>
          <a:xfrm>
            <a:off x="683568" y="4005064"/>
            <a:ext cx="7848872" cy="544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/>
                </a:solidFill>
              </a:rPr>
              <a:t>Спасибо за внимание!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C512FA8-F5D4-4E21-9FBD-6F03663A429E}"/>
              </a:ext>
            </a:extLst>
          </p:cNvPr>
          <p:cNvSpPr txBox="1">
            <a:spLocks/>
          </p:cNvSpPr>
          <p:nvPr/>
        </p:nvSpPr>
        <p:spPr>
          <a:xfrm>
            <a:off x="817954" y="1878461"/>
            <a:ext cx="7848872" cy="544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4000" i="1" dirty="0" smtClean="0">
              <a:solidFill>
                <a:schemeClr val="accent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C512FA8-F5D4-4E21-9FBD-6F03663A429E}"/>
              </a:ext>
            </a:extLst>
          </p:cNvPr>
          <p:cNvSpPr txBox="1">
            <a:spLocks/>
          </p:cNvSpPr>
          <p:nvPr/>
        </p:nvSpPr>
        <p:spPr>
          <a:xfrm>
            <a:off x="799523" y="5517232"/>
            <a:ext cx="7848872" cy="544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wwwklgtu.ru/</a:t>
            </a:r>
            <a:r>
              <a:rPr lang="en-US" sz="2000" i="1" dirty="0" err="1" smtClean="0">
                <a:solidFill>
                  <a:schemeClr val="accent1"/>
                </a:solidFill>
              </a:rPr>
              <a:t>methodicalwork</a:t>
            </a:r>
            <a:r>
              <a:rPr lang="en-US" sz="2000" i="1" dirty="0" smtClean="0">
                <a:solidFill>
                  <a:schemeClr val="accent1"/>
                </a:solidFill>
              </a:rPr>
              <a:t>/</a:t>
            </a:r>
            <a:r>
              <a:rPr lang="en-US" sz="2000" i="1" dirty="0" err="1" smtClean="0">
                <a:solidFill>
                  <a:schemeClr val="accent1"/>
                </a:solidFill>
              </a:rPr>
              <a:t>ptib</a:t>
            </a:r>
            <a:r>
              <a:rPr lang="en-US" sz="2000" i="1" dirty="0" smtClean="0">
                <a:solidFill>
                  <a:schemeClr val="accent1"/>
                </a:solidFill>
              </a:rPr>
              <a:t>/</a:t>
            </a:r>
          </a:p>
          <a:p>
            <a:pPr marL="0" indent="0" algn="l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mezenova@klgtu.ru</a:t>
            </a:r>
            <a:endParaRPr lang="ru-RU" sz="2000" i="1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940"/>
            <a:ext cx="1368152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3" y="72133"/>
            <a:ext cx="167145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593"/>
            <a:ext cx="270313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484784"/>
            <a:ext cx="748883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7874"/>
            <a:ext cx="7848872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0"/>
            <a:ext cx="8426972" cy="8411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Вузы, реализующие ОП 19.00.00 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317" y="1556792"/>
            <a:ext cx="8458200" cy="30243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748883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404664"/>
            <a:ext cx="8366507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26 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ФГАОУ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Набережночелнинский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государственный торгово-экономический институт»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27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«Новосибирский государственный аграрный университет»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28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«Омский государственный аграрный университет им. П.А. Столыпина»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29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«Оренбургский государственный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30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«Орловский государственный университет им. И.С. Тургенева»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31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«Орловский государственный институт экономики и торговли»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32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«Орловский государственный аграрный университет»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33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«Пензенский государственный технологический университет»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34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«Пермская государственная сельскохозяйственная академия им. академика Д.Н. Прянишникова»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35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«Российский экономический университет им. Г.В. Плеханова»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36 НОУ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«Российская международная академия туризма»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37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«Российский государственный аграрный университет – МСХА им. К.А. Тимирязева»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38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«Рязанский государственный агротехнологический университет им. А.П.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Костычева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39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«Самарский государственный технический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40 ФГАОУ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«Санкт-Петербургский национальный исследовательский университет информационных технологий,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механики и оптики»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41 ФГАОУ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«Санкт-Петербургский политехнический университет Петра Великого»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42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«Саратовский государственный аграрный университет им. Н.И. Вавилова»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43 ФГАОУ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«Северо-Кавказский федеральный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44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«Северо-Кавказский горно-металлургический институт (Государственный технологический университет)»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45 НОУ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Центросоюза РФ  «Сибирский университет потребительской кооперации» 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46 ФГАОУ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«Сибирский федеральный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47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«Тамбовский государственный технический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48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ВПО «Тверской государственный технический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49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«Тольяттинский государственный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50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«Тюменский государственный индустриальный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51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«Уральский государственный экономический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52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«Хабаровская государственная академия экономики и права»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53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«Южно-Уральский государственный университет»</a:t>
            </a:r>
            <a:endParaRPr lang="ru-RU" sz="12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54 ФГБОУ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ВО «Южно-Уральский государственный аграрный университет»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0"/>
            <a:ext cx="8426972" cy="8411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Вузы, реализующие ОП 19.00.00 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317" y="1556792"/>
            <a:ext cx="8458200" cy="30243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оле 2"/>
          <p:cNvSpPr txBox="1">
            <a:spLocks noChangeArrowheads="1"/>
          </p:cNvSpPr>
          <p:nvPr/>
        </p:nvSpPr>
        <p:spPr bwMode="auto">
          <a:xfrm>
            <a:off x="1856594" y="1340768"/>
            <a:ext cx="5143327" cy="425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Председатель- ректор КГТУ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В.А.Волкогон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е 4"/>
          <p:cNvSpPr txBox="1">
            <a:spLocks noChangeArrowheads="1"/>
          </p:cNvSpPr>
          <p:nvPr/>
        </p:nvSpPr>
        <p:spPr bwMode="auto">
          <a:xfrm>
            <a:off x="2799916" y="2708920"/>
            <a:ext cx="3212243" cy="3254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центра - Чернова А.В.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е 6"/>
          <p:cNvSpPr txBox="1">
            <a:spLocks noChangeArrowheads="1"/>
          </p:cNvSpPr>
          <p:nvPr/>
        </p:nvSpPr>
        <p:spPr bwMode="auto">
          <a:xfrm>
            <a:off x="379484" y="4025582"/>
            <a:ext cx="2851151" cy="3460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НМС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е 5"/>
          <p:cNvSpPr txBox="1">
            <a:spLocks noChangeArrowheads="1"/>
          </p:cNvSpPr>
          <p:nvPr/>
        </p:nvSpPr>
        <p:spPr bwMode="auto">
          <a:xfrm>
            <a:off x="4836917" y="4588509"/>
            <a:ext cx="2741613" cy="3508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НМС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62095" y="3397250"/>
            <a:ext cx="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5" name="Поле 13"/>
          <p:cNvSpPr txBox="1">
            <a:spLocks noChangeArrowheads="1"/>
          </p:cNvSpPr>
          <p:nvPr/>
        </p:nvSpPr>
        <p:spPr bwMode="auto">
          <a:xfrm>
            <a:off x="197802" y="4311491"/>
            <a:ext cx="1076325" cy="8810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19.03.01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е 14"/>
          <p:cNvSpPr txBox="1">
            <a:spLocks noChangeArrowheads="1"/>
          </p:cNvSpPr>
          <p:nvPr/>
        </p:nvSpPr>
        <p:spPr bwMode="auto">
          <a:xfrm>
            <a:off x="1386682" y="4321016"/>
            <a:ext cx="1104900" cy="857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19.04.01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ле 15"/>
          <p:cNvSpPr txBox="1">
            <a:spLocks noChangeArrowheads="1"/>
          </p:cNvSpPr>
          <p:nvPr/>
        </p:nvSpPr>
        <p:spPr bwMode="auto">
          <a:xfrm>
            <a:off x="-7304" y="5252815"/>
            <a:ext cx="1762125" cy="11049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Учебно-методический совет по специальности  05.18.07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Биотехнология пищевых продуктов и биологически активных веществ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е 19"/>
          <p:cNvSpPr txBox="1">
            <a:spLocks noChangeArrowheads="1"/>
          </p:cNvSpPr>
          <p:nvPr/>
        </p:nvSpPr>
        <p:spPr bwMode="auto">
          <a:xfrm>
            <a:off x="2661602" y="4321016"/>
            <a:ext cx="1076325" cy="8858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19.03.01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ле 20"/>
          <p:cNvSpPr txBox="1">
            <a:spLocks noChangeArrowheads="1"/>
          </p:cNvSpPr>
          <p:nvPr/>
        </p:nvSpPr>
        <p:spPr bwMode="auto">
          <a:xfrm>
            <a:off x="4572000" y="5174932"/>
            <a:ext cx="1104900" cy="8858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19.04.01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оле 21"/>
          <p:cNvSpPr txBox="1">
            <a:spLocks noChangeArrowheads="1"/>
          </p:cNvSpPr>
          <p:nvPr/>
        </p:nvSpPr>
        <p:spPr bwMode="auto">
          <a:xfrm>
            <a:off x="6149816" y="5128990"/>
            <a:ext cx="1700213" cy="11096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Учебно-методический совет по специальности  05.18.04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мясных, молочных и рыбных продуктов и холодильных производств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5965" y="4198620"/>
            <a:ext cx="3128645" cy="160664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45038" y="3243263"/>
            <a:ext cx="3086735" cy="256200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оле 26"/>
          <p:cNvSpPr txBox="1">
            <a:spLocks noChangeArrowheads="1"/>
          </p:cNvSpPr>
          <p:nvPr/>
        </p:nvSpPr>
        <p:spPr bwMode="auto">
          <a:xfrm>
            <a:off x="404032" y="3138170"/>
            <a:ext cx="2905125" cy="9048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НМС по направлениям 19.03.01, 19.04.01, 19.04.05, 19.06.01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Биотехнология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профилем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Пищевая биотехнология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О.Я. Мезенова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оле 28"/>
          <p:cNvSpPr txBox="1">
            <a:spLocks noChangeArrowheads="1"/>
          </p:cNvSpPr>
          <p:nvPr/>
        </p:nvSpPr>
        <p:spPr bwMode="auto">
          <a:xfrm>
            <a:off x="4909820" y="3394710"/>
            <a:ext cx="289560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НМС по направлениям 19.03.03, 19.04.03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питания животного происхождения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И.М. Титова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оле 3"/>
          <p:cNvSpPr txBox="1">
            <a:spLocks noChangeArrowheads="1"/>
          </p:cNvSpPr>
          <p:nvPr/>
        </p:nvSpPr>
        <p:spPr bwMode="auto">
          <a:xfrm>
            <a:off x="627063" y="2314426"/>
            <a:ext cx="1519238" cy="5572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Ученый секретарь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(Агафонова С.В.)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оле 29"/>
          <p:cNvSpPr txBox="1">
            <a:spLocks noChangeArrowheads="1"/>
          </p:cNvSpPr>
          <p:nvPr/>
        </p:nvSpPr>
        <p:spPr bwMode="auto">
          <a:xfrm>
            <a:off x="2368867" y="2107257"/>
            <a:ext cx="4219357" cy="4143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председателя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Мезенова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О.Я.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2059622" y="3195002"/>
            <a:ext cx="309245" cy="4826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0" name="Поле 36"/>
          <p:cNvSpPr txBox="1">
            <a:spLocks noChangeArrowheads="1"/>
          </p:cNvSpPr>
          <p:nvPr/>
        </p:nvSpPr>
        <p:spPr bwMode="auto">
          <a:xfrm>
            <a:off x="1754821" y="5252815"/>
            <a:ext cx="1038225" cy="8620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19.04.05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оле 37"/>
          <p:cNvSpPr txBox="1">
            <a:spLocks noChangeArrowheads="1"/>
          </p:cNvSpPr>
          <p:nvPr/>
        </p:nvSpPr>
        <p:spPr bwMode="auto">
          <a:xfrm>
            <a:off x="2799917" y="5362352"/>
            <a:ext cx="1038225" cy="8858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 по направлению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19.06.01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-7304" y="0"/>
            <a:ext cx="9187816" cy="8411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Центр обеспечения деятельности Отделения пищевых технологий и биотехнологии при ФУМО 19.00.00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(Центр </a:t>
            </a:r>
            <a:r>
              <a:rPr lang="ru-RU" sz="3200" dirty="0" err="1" smtClean="0">
                <a:solidFill>
                  <a:schemeClr val="accent1"/>
                </a:solidFill>
              </a:rPr>
              <a:t>ОДОПТиБ</a:t>
            </a:r>
            <a:r>
              <a:rPr lang="ru-RU" sz="3200" dirty="0" smtClean="0">
                <a:solidFill>
                  <a:schemeClr val="accent1"/>
                </a:solidFill>
              </a:rPr>
              <a:t>) курирует взаимодействие между вузами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a typeface="Calibri"/>
              </a:rPr>
              <a:t>В состав курируемых Центром 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</a:rPr>
              <a:t>ОДОПТиБ научно-методических советов (5 НМС)</a:t>
            </a:r>
            <a:r>
              <a:rPr lang="ru-RU" sz="1600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ru-RU" sz="1600" dirty="0">
                <a:ea typeface="Calibri"/>
              </a:rPr>
              <a:t>включены ведущие ученые и специалисты страны по соответствующим направлениям </a:t>
            </a:r>
            <a:r>
              <a:rPr lang="ru-RU" sz="1600" dirty="0" err="1">
                <a:ea typeface="Calibri"/>
              </a:rPr>
              <a:t>бакалавриата</a:t>
            </a:r>
            <a:r>
              <a:rPr lang="ru-RU" sz="1600" dirty="0">
                <a:ea typeface="Calibri"/>
              </a:rPr>
              <a:t> и магистратуры. На данные НМС замыкается также </a:t>
            </a:r>
            <a:r>
              <a:rPr lang="ru-RU" sz="1600" b="1" dirty="0">
                <a:ea typeface="Calibri"/>
              </a:rPr>
              <a:t>аспирантура по направлению 19.06.01 по научным специальностям 05.18.04 «Технология мясных, молочных и рыбных продуктов и холодильных производств» и 05.18.07 «Биотехнология пищевых продуктов и биологически активных веществ».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</a:rPr>
              <a:t>Перед Центром в составе ФУМО стоят </a:t>
            </a:r>
            <a:r>
              <a:rPr lang="ru-RU" sz="1600" dirty="0" smtClean="0">
                <a:ea typeface="Calibri"/>
              </a:rPr>
              <a:t>задачи </a:t>
            </a:r>
            <a:r>
              <a:rPr lang="ru-RU" sz="1600" dirty="0">
                <a:ea typeface="Calibri"/>
              </a:rPr>
              <a:t>по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Calibri"/>
              </a:rPr>
              <a:t>актуализации и внедрению ФГОС ВО 3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/>
              </a:rPr>
              <a:t>++ по 10 направлениям, разработке соответствующих Примерных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Calibri"/>
              </a:rPr>
              <a:t>основных образовательных программ (ПООП), методическому сопровождению.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/>
              </a:rPr>
              <a:t>Центр с 2016 года организовал 7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</a:rPr>
              <a:t> заседаний ФУМО по УГСН 19.00.00 (Калининград, Москва)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70785"/>
            <a:ext cx="47525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8" y="3472321"/>
            <a:ext cx="3332865" cy="24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034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66951"/>
                </a:solidFill>
              </a:rPr>
              <a:t>В настоящее время утверждены </a:t>
            </a:r>
          </a:p>
          <a:p>
            <a:r>
              <a:rPr lang="ru-RU" sz="3200" b="1" dirty="0" err="1" smtClean="0">
                <a:solidFill>
                  <a:srgbClr val="C66951"/>
                </a:solidFill>
              </a:rPr>
              <a:t>Минобрнауки</a:t>
            </a:r>
            <a:r>
              <a:rPr lang="ru-RU" sz="3200" b="1" dirty="0" smtClean="0">
                <a:solidFill>
                  <a:srgbClr val="C66951"/>
                </a:solidFill>
              </a:rPr>
              <a:t> </a:t>
            </a:r>
            <a:r>
              <a:rPr lang="ru-RU" sz="3200" b="1" dirty="0" smtClean="0">
                <a:solidFill>
                  <a:srgbClr val="C66951"/>
                </a:solidFill>
              </a:rPr>
              <a:t>РФ ФГОС </a:t>
            </a:r>
            <a:r>
              <a:rPr lang="ru-RU" sz="3200" b="1" dirty="0" smtClean="0">
                <a:solidFill>
                  <a:srgbClr val="C66951"/>
                </a:solidFill>
              </a:rPr>
              <a:t>3++</a:t>
            </a:r>
          </a:p>
          <a:p>
            <a:r>
              <a:rPr lang="ru-RU" sz="3200" b="1" dirty="0" smtClean="0">
                <a:solidFill>
                  <a:srgbClr val="C66951"/>
                </a:solidFill>
              </a:rPr>
              <a:t> </a:t>
            </a:r>
            <a:endParaRPr lang="ru-RU" sz="3200" b="1" dirty="0">
              <a:solidFill>
                <a:srgbClr val="C6695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8673"/>
            <a:ext cx="905678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19.03.01, 19.04.01 Биотехнология – на рассмотрении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19.03.02, 19.04.02 Продукты питания из растительного сырья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19.03.03, 19.04.03 Продукты питания животного происхождения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19.03.04, 19.04.04 Технология продукции и организация общественного питания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19.03.05 – подготовлен, но не рассматривается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19.04.05 Высокотехнологичные производства пищевых продуктов функционального и специализированного назначения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7470520"/>
              </p:ext>
            </p:extLst>
          </p:nvPr>
        </p:nvGraphicFramePr>
        <p:xfrm>
          <a:off x="323528" y="1412776"/>
          <a:ext cx="8676456" cy="463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4119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chemeClr val="accent1"/>
                </a:solidFill>
              </a:rPr>
              <a:t>Актуализация содержания ФГОС ВО проявилась в следующем</a:t>
            </a:r>
            <a:r>
              <a:rPr lang="ru-RU" sz="3200" dirty="0" smtClean="0">
                <a:solidFill>
                  <a:schemeClr val="accent1"/>
                </a:solidFill>
              </a:rPr>
              <a:t>: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2055</TotalTime>
  <Words>4320</Words>
  <Application>Microsoft Office PowerPoint</Application>
  <PresentationFormat>Экран (4:3)</PresentationFormat>
  <Paragraphs>377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АНАЛИЗ АКТУАЛИЗИРОВАННЫХ ФГОС 3++ ПО НАПРАВЛЕНИЯМ ПОДГОТОВКИ ВЫСШЕГО ОБРАЗОВАНИЯ 19.00.00 «ПРОМЫШЛЕННАЯ ЭКОЛОГИЯ И БИОТЕХНОЛОГИИ»</vt:lpstr>
      <vt:lpstr>Презентация PowerPoint</vt:lpstr>
      <vt:lpstr>Отделение пищевых технологий и биотехнологии, сформированное в КГТУ при ФУМО в системе ВО по УГСН 19.00.00 «Промышленная экология и биотехнологии», </vt:lpstr>
      <vt:lpstr>Презентация PowerPoint</vt:lpstr>
      <vt:lpstr>   </vt:lpstr>
      <vt:lpstr>   </vt:lpstr>
      <vt:lpstr>Презентация PowerPoint</vt:lpstr>
      <vt:lpstr>Презентация PowerPoint</vt:lpstr>
      <vt:lpstr>Актуализация содержания ФГОС ВО проявилась в следующем:</vt:lpstr>
      <vt:lpstr>Актуализация ФГОС 3++ проявилась в совершенствовании компетенций  </vt:lpstr>
      <vt:lpstr>Презентация PowerPoint</vt:lpstr>
      <vt:lpstr>Презентация PowerPoint</vt:lpstr>
      <vt:lpstr>Требования по формированию компетенций цифровой экономики во ФГОС ВО 3++</vt:lpstr>
      <vt:lpstr>Ключевые компетенции цифровой экономики </vt:lpstr>
      <vt:lpstr>Анализ формулировок ОПК, отражающих  цифровизацию экономики в утвержденных ФГОС ВО 3++</vt:lpstr>
      <vt:lpstr>Универсальные компетенции в утвержденных ФГОС ВО 3++ (бакалавриат): 19.03.02; 19.03.03; 19.03.04 </vt:lpstr>
      <vt:lpstr>Универсальные компетенции в утвержденных ФГОС ВО 3++ (магистратура): 19.04.02; 19.04.03; 19.04.04; 19.04.05 </vt:lpstr>
      <vt:lpstr>Общепрофессиональные компетенции в утвержденных ФГОС ВО 3++ (бакалавриат): 19.03.02; 19.03.03; 19.03.04 </vt:lpstr>
      <vt:lpstr>Общепрофессиональные компетенции в утвержденных ФГОС ВО 3++ (магистратура): 19.04.02; 19.04.03; 19.04.04; 19.04.05</vt:lpstr>
      <vt:lpstr>Презентация PowerPoint</vt:lpstr>
      <vt:lpstr>НОВОЕ ВО ФГОС ВО 3++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СТРАТЕГИИ ОБРАЗОВАТЕЛЬНЫХ ПРОГРАММ ПОДГОТОВКИ КАДРОВ ПО ПИЩЕВЫМ И БИОТЕХНОЛОГИЧЕСКИМ НАПРАВЛЕНИЯМ В СВЯЗИ С АКТУАЛИЗАЦИЕЙ ФГОС ВО (3++)</dc:title>
  <dc:creator>Агафонова Светлана</dc:creator>
  <cp:lastModifiedBy>user</cp:lastModifiedBy>
  <cp:revision>90</cp:revision>
  <dcterms:created xsi:type="dcterms:W3CDTF">2019-09-06T08:23:05Z</dcterms:created>
  <dcterms:modified xsi:type="dcterms:W3CDTF">2020-10-04T20:09:42Z</dcterms:modified>
</cp:coreProperties>
</file>