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1" r:id="rId6"/>
    <p:sldId id="259" r:id="rId7"/>
    <p:sldId id="264" r:id="rId8"/>
    <p:sldId id="282" r:id="rId9"/>
    <p:sldId id="296" r:id="rId10"/>
    <p:sldId id="283" r:id="rId11"/>
    <p:sldId id="284" r:id="rId12"/>
    <p:sldId id="297" r:id="rId13"/>
    <p:sldId id="285" r:id="rId14"/>
    <p:sldId id="286" r:id="rId15"/>
    <p:sldId id="298" r:id="rId16"/>
    <p:sldId id="287" r:id="rId17"/>
    <p:sldId id="290" r:id="rId18"/>
    <p:sldId id="299" r:id="rId19"/>
    <p:sldId id="291" r:id="rId20"/>
    <p:sldId id="292" r:id="rId21"/>
    <p:sldId id="300" r:id="rId22"/>
    <p:sldId id="293" r:id="rId23"/>
    <p:sldId id="294" r:id="rId24"/>
    <p:sldId id="301" r:id="rId25"/>
    <p:sldId id="295" r:id="rId26"/>
    <p:sldId id="288" r:id="rId27"/>
    <p:sldId id="302" r:id="rId28"/>
    <p:sldId id="289" r:id="rId29"/>
    <p:sldId id="273" r:id="rId30"/>
    <p:sldId id="274" r:id="rId31"/>
    <p:sldId id="275" r:id="rId32"/>
    <p:sldId id="276" r:id="rId33"/>
    <p:sldId id="278" r:id="rId34"/>
    <p:sldId id="279" r:id="rId35"/>
    <p:sldId id="281" r:id="rId36"/>
    <p:sldId id="303" r:id="rId37"/>
    <p:sldId id="27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1ED16-B171-4110-9688-58155AD3358F}" type="datetimeFigureOut">
              <a:rPr lang="ru-RU" smtClean="0"/>
              <a:t>19.02.2017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B44AC-EA39-40F9-9D58-392AFE5B16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41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B44AC-EA39-40F9-9D58-392AFE5B16D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95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19.02.2017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19.02.2017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036496" cy="21156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разработке ФГОС 3++ по образовательным программам ФУМО по УГСН 19.00.00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ПРОМЫШЛЕННАЯ ЭКОЛОГИЯ И БИОТЕХНОЛОГИИ»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области пищевых технологий и биотехнологии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7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ФЕДЕРАЛЬНОЕ ГОСУДАРСТВЕННОЕ БЮДЖЕТНОЕ ОБРАЗОВАТЛЕЬНОЕ УЧРЕЖДЕНИЕ ВЫСШЕГО ОБРАЗОВАНИЯ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«КАЛИНИГРАДСКИЙ ГОСУДАРСТВЕННЫЙ ТЕХНИЧЕСКИЙ УНИВЕРСИТЕТ»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419911"/>
            <a:ext cx="79191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</a:t>
            </a:r>
            <a:r>
              <a:rPr lang="ru-RU" b="1" dirty="0" err="1" smtClean="0"/>
              <a:t>д.т.н</a:t>
            </a:r>
            <a:r>
              <a:rPr lang="ru-RU" b="1" dirty="0" smtClean="0"/>
              <a:t>, профессор, зав. кафедрой пищевой биотехнологии</a:t>
            </a:r>
          </a:p>
          <a:p>
            <a:r>
              <a:rPr lang="ru-RU" b="1" dirty="0" smtClean="0"/>
              <a:t>председатель отделения «Пищевые технологии и биотехнология»</a:t>
            </a:r>
          </a:p>
          <a:p>
            <a:r>
              <a:rPr lang="ru-RU" b="1" dirty="0" err="1" smtClean="0"/>
              <a:t>Мезенова</a:t>
            </a:r>
            <a:r>
              <a:rPr lang="ru-RU" b="1" dirty="0" smtClean="0"/>
              <a:t> Ольга Яковлевна</a:t>
            </a:r>
          </a:p>
          <a:p>
            <a:endParaRPr lang="ru-RU" b="1" dirty="0" smtClean="0"/>
          </a:p>
          <a:p>
            <a:r>
              <a:rPr lang="ru-RU" b="1" dirty="0"/>
              <a:t>-</a:t>
            </a:r>
            <a:r>
              <a:rPr lang="ru-RU" b="1" dirty="0" smtClean="0"/>
              <a:t>к.т.н., доцент, зав. кафедрой технологии продуктов питания</a:t>
            </a:r>
          </a:p>
          <a:p>
            <a:r>
              <a:rPr lang="ru-RU" b="1" dirty="0" smtClean="0"/>
              <a:t>Титова Инна Марковна,</a:t>
            </a:r>
          </a:p>
          <a:p>
            <a:endParaRPr lang="ru-RU" b="1" dirty="0" smtClean="0"/>
          </a:p>
          <a:p>
            <a:r>
              <a:rPr lang="ru-RU" b="1" dirty="0" smtClean="0"/>
              <a:t>-к.т.н., доцент, директор Центра </a:t>
            </a:r>
            <a:r>
              <a:rPr lang="ru-RU" b="1" dirty="0" err="1" smtClean="0"/>
              <a:t>ОДОПТиБ</a:t>
            </a:r>
            <a:endParaRPr lang="ru-RU" b="1" dirty="0" smtClean="0"/>
          </a:p>
          <a:p>
            <a:r>
              <a:rPr lang="ru-RU" b="1" dirty="0" smtClean="0"/>
              <a:t>Чернова Анастасия Валерьевна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8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212206"/>
              </p:ext>
            </p:extLst>
          </p:nvPr>
        </p:nvGraphicFramePr>
        <p:xfrm>
          <a:off x="611560" y="1155537"/>
          <a:ext cx="8280920" cy="49598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2048"/>
                <a:gridCol w="720080"/>
                <a:gridCol w="3672408"/>
                <a:gridCol w="1944216"/>
                <a:gridCol w="1512168"/>
              </a:tblGrid>
              <a:tr h="693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п.п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 ПС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ПС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Реквизиты приказа Министерства труда и социальной защиты Российской Федерации об утверждении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и регистрационный номер Министерства юстиции Российской Федерации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23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 Пищевая промышленность, включая производство напитков и табака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 – на данный момент не разработаны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70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 Сквозные виды профессиональной деятельности в промышленности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организации и управлению научно-исследовательскими и опытно-конструкторскими работами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11.02.2014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21.03.2014             № 31696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техническому контролю качества продукции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04.03.2014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22.04.2014             №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32067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научно-исследовательским и опытно-конструкторским разработкам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04.03.2014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21.03.2014            № 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31692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в области охраны труда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04.08.2014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524н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20.08.2014             № 33671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автоматизированным системам управления производством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13.10.2014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713н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24.11.2014             № 34857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качеству продукции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31.10.2014           № 856н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26.11.2014            № 34920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8682"/>
            <a:ext cx="8661648" cy="566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8166" y="0"/>
            <a:ext cx="81300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ФГОС ВО по направлению подготовки 19.04.02 Продукты питания из растительного сырья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профессиональных стандартов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6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latin typeface="Times New Roman"/>
                <a:ea typeface="Times New Roman"/>
              </a:rPr>
              <a:t>ФЕДЕРАЛЬНЫЙ ГОСУДАРСТВЕННЫЙ ОБРАЗОВАТЕЛЬНЫЙ СТАНДАРТ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УРОВЕНЬ 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БАКАЛАВРИАТ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НАПРАВЛЕНИЕ ПОДГОТОВКИ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2400" cy="352839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19.03.03 </a:t>
            </a:r>
            <a:r>
              <a:rPr lang="ru-RU" sz="7600" b="1" dirty="0">
                <a:latin typeface="Times New Roman"/>
                <a:ea typeface="Times New Roman"/>
              </a:rPr>
              <a:t>ПРОДУКТЫ ПИТАНИЯ </a:t>
            </a:r>
            <a:r>
              <a:rPr lang="ru-RU" sz="7600" b="1" dirty="0" smtClean="0">
                <a:latin typeface="Times New Roman"/>
                <a:ea typeface="Times New Roman"/>
              </a:rPr>
              <a:t>ЖИВОТНОГО ПРОИСХОЖДЕНИЯ</a:t>
            </a:r>
            <a:endParaRPr lang="ru-RU" sz="7600" b="1" dirty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Разработчик:</a:t>
            </a:r>
          </a:p>
          <a:p>
            <a:pPr algn="ctr"/>
            <a:r>
              <a:rPr lang="ru-RU" sz="7600" b="1" dirty="0">
                <a:latin typeface="Times New Roman"/>
                <a:ea typeface="Times New Roman"/>
              </a:rPr>
              <a:t> </a:t>
            </a:r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ФГБОУ ВО «Калининградский государственный технический университет»</a:t>
            </a:r>
            <a:endParaRPr lang="ru-RU" sz="7600" b="1" dirty="0">
              <a:latin typeface="Times New Roman"/>
              <a:ea typeface="Times New Roman"/>
            </a:endParaRPr>
          </a:p>
          <a:p>
            <a:pPr algn="ctr"/>
            <a:endParaRPr lang="ru-RU" sz="7600" b="1" dirty="0">
              <a:latin typeface="Arial"/>
              <a:ea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2239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r>
              <a:rPr lang="ru-RU" sz="1800" dirty="0"/>
              <a:t>1.13. </a:t>
            </a:r>
            <a:r>
              <a:rPr lang="ru-RU" sz="1800" b="1" dirty="0"/>
              <a:t>Области и (или) сферы профессиональной деятельности, в которых выпускники, освоившие программу </a:t>
            </a:r>
            <a:r>
              <a:rPr lang="ru-RU" sz="1800" b="1" dirty="0" err="1"/>
              <a:t>бакалавриата</a:t>
            </a:r>
            <a:r>
              <a:rPr lang="ru-RU" sz="1800" dirty="0"/>
              <a:t>, могут осуществлять профессиональную деятельность: </a:t>
            </a:r>
            <a:r>
              <a:rPr lang="ru-RU" sz="1800" b="1" dirty="0"/>
              <a:t>15 Рыбоводство и рыболовство (в сфере технологий комплексной переработки водных биологических ресурсов</a:t>
            </a:r>
            <a:r>
              <a:rPr lang="ru-RU" sz="1800" dirty="0"/>
              <a:t>), </a:t>
            </a:r>
            <a:r>
              <a:rPr lang="ru-RU" sz="1800" b="1" dirty="0"/>
              <a:t>22 Пищевая промышленность</a:t>
            </a:r>
            <a:r>
              <a:rPr lang="ru-RU" sz="1800" dirty="0"/>
              <a:t>, включая производство напитков и табака (в сфере технологий комплексной переработки мясного и молочного сырья), </a:t>
            </a:r>
            <a:r>
              <a:rPr lang="ru-RU" sz="1800" i="1" dirty="0"/>
              <a:t>а также в сфере научных исследований технологий продуктов животного происхождения различного назначения</a:t>
            </a:r>
            <a:r>
              <a:rPr lang="ru-RU" sz="1800" dirty="0"/>
              <a:t>.</a:t>
            </a:r>
          </a:p>
          <a:p>
            <a:endParaRPr lang="ru-RU" sz="1800" b="1" dirty="0" smtClean="0"/>
          </a:p>
          <a:p>
            <a:r>
              <a:rPr lang="ru-RU" sz="1800" dirty="0" smtClean="0"/>
              <a:t>Выпускники </a:t>
            </a:r>
            <a:r>
              <a:rPr lang="ru-RU" sz="1800" dirty="0"/>
              <a:t>могут решать задачи профессиональной деятельности следующих типов: </a:t>
            </a:r>
            <a:r>
              <a:rPr lang="ru-RU" sz="1800" b="1" dirty="0"/>
              <a:t>научно-исследовательского; технологического; организационно-управленческого; проектного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Области профессиональной </a:t>
            </a:r>
            <a:r>
              <a:rPr lang="ru-RU" sz="2400" dirty="0" smtClean="0"/>
              <a:t>деятельности выпускников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459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052011"/>
              </p:ext>
            </p:extLst>
          </p:nvPr>
        </p:nvGraphicFramePr>
        <p:xfrm>
          <a:off x="611560" y="1155537"/>
          <a:ext cx="8280921" cy="5412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7484"/>
                <a:gridCol w="662474"/>
                <a:gridCol w="4412650"/>
                <a:gridCol w="1368152"/>
                <a:gridCol w="1296144"/>
                <a:gridCol w="144017"/>
              </a:tblGrid>
              <a:tr h="32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п.п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ПС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ПС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Реквизиты приказа Министерства труда и социальной защиты Российской Федерации об утверждении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и регистрационный номер Министерства юстиции Российской Федерации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229" marR="45229" marT="0" marB="0"/>
                </a:tc>
              </a:tr>
              <a:tr h="3236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Рыбоводство и рыболовство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29" marR="45229" marT="0" marB="0"/>
                </a:tc>
              </a:tr>
              <a:tr h="32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15.015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 по переработке рыбы и морепродуктов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№1135н 25.12.2014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№35717	 26.01.2015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229" marR="45229" marT="0" marB="0"/>
                </a:tc>
              </a:tr>
              <a:tr h="32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15.020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Специалист по контролю качества производства продукции из рыбы и морепродуктов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955н 02.12.2015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№40477 31.12.2015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29" marR="45229" marT="0" marB="0"/>
                </a:tc>
              </a:tr>
              <a:tr h="64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15.021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Химик-технолог лаборант по переработке рыбы и морепродуктов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№950н 02.12.2015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№40382	 30.12.2015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/>
                </a:tc>
              </a:tr>
              <a:tr h="64728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Пищевая промышленность, включая производство напитков и табака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/>
                </a:tc>
              </a:tr>
              <a:tr h="3236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Профессиональные стандарты на данный момент не разработаны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8682"/>
            <a:ext cx="8661648" cy="566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0462" y="116632"/>
            <a:ext cx="81300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ФГОС ВО по направлению подготовки 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19.03.03 Продукты питания животного происхождения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профессиональных стандартов</a:t>
            </a:r>
            <a:endParaRPr lang="ru-RU" sz="2000" b="1" dirty="0" smtClean="0">
              <a:solidFill>
                <a:srgbClr val="39639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6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latin typeface="Times New Roman"/>
                <a:ea typeface="Times New Roman"/>
              </a:rPr>
              <a:t>ФЕДЕРАЛЬНЫЙ ГОСУДАРСТВЕННЫЙ ОБРАЗОВАТЕЛЬНЫЙ СТАНДАРТ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УРОВЕНЬ 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БАКАЛАВРИАТ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НАПРАВЛЕНИЕ ПОДГОТОВКИ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2400" cy="352839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19.03.04 Технология </a:t>
            </a:r>
            <a:r>
              <a:rPr lang="ru-RU" sz="7600" b="1" dirty="0">
                <a:latin typeface="Times New Roman"/>
                <a:ea typeface="Times New Roman"/>
              </a:rPr>
              <a:t>продукции и организация общественного питания </a:t>
            </a: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Разработчик:</a:t>
            </a:r>
          </a:p>
          <a:p>
            <a:pPr algn="ctr"/>
            <a:r>
              <a:rPr lang="ru-RU" sz="7600" b="1" dirty="0">
                <a:latin typeface="Times New Roman"/>
                <a:ea typeface="Times New Roman"/>
              </a:rPr>
              <a:t> </a:t>
            </a:r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>
              <a:latin typeface="Times New Roman"/>
              <a:ea typeface="Times New Roman"/>
            </a:endParaRP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МГОУ </a:t>
            </a:r>
            <a:r>
              <a:rPr lang="ru-RU" sz="7600" b="1" dirty="0">
                <a:latin typeface="Times New Roman"/>
                <a:ea typeface="Times New Roman"/>
              </a:rPr>
              <a:t>ВПО «Московский государственный университет технологий и управления им. </a:t>
            </a:r>
            <a:r>
              <a:rPr lang="ru-RU" sz="7600" b="1" dirty="0" err="1">
                <a:latin typeface="Times New Roman"/>
                <a:ea typeface="Times New Roman"/>
              </a:rPr>
              <a:t>П.Разумовского</a:t>
            </a:r>
            <a:r>
              <a:rPr lang="ru-RU" sz="7600" b="1" dirty="0">
                <a:latin typeface="Times New Roman"/>
                <a:ea typeface="Times New Roman"/>
              </a:rPr>
              <a:t>»</a:t>
            </a:r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>
              <a:latin typeface="Arial"/>
              <a:ea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259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b="1" dirty="0"/>
              <a:t>Сферы профессиональной деятельности</a:t>
            </a:r>
            <a:r>
              <a:rPr lang="ru-RU" sz="1800" dirty="0"/>
              <a:t>, в которых выпускники, освоившие программу </a:t>
            </a:r>
            <a:r>
              <a:rPr lang="ru-RU" sz="1800" dirty="0" err="1"/>
              <a:t>бакалавриата</a:t>
            </a:r>
            <a:r>
              <a:rPr lang="ru-RU" sz="1800" dirty="0"/>
              <a:t>, могут осуществлять профессиональную деятельность: </a:t>
            </a:r>
            <a:r>
              <a:rPr lang="ru-RU" sz="1800" b="1" dirty="0"/>
              <a:t>общественное питание и ресторанный бизнес; малый и средний бизнес; торговля; менеджмент (управление); администрирование; производство </a:t>
            </a:r>
            <a:r>
              <a:rPr lang="ru-RU" sz="1800" b="1" dirty="0" smtClean="0"/>
              <a:t>продуктов питания</a:t>
            </a:r>
          </a:p>
          <a:p>
            <a:r>
              <a:rPr lang="ru-RU" sz="1800" dirty="0"/>
              <a:t>Выпускники могут осуществлять профессиональную деятельность и </a:t>
            </a:r>
            <a:r>
              <a:rPr lang="ru-RU" sz="1800" b="1" dirty="0"/>
              <a:t>в других областях и (или) сферах профессиональной деятельности </a:t>
            </a:r>
            <a:r>
              <a:rPr lang="ru-RU" sz="1800" dirty="0"/>
              <a:t>при условии соответствия уровня его образования и полученных компетенций требованиям к квалификации работника.</a:t>
            </a:r>
          </a:p>
          <a:p>
            <a:r>
              <a:rPr lang="ru-RU" sz="1800" dirty="0"/>
              <a:t>Выпускники могут решать задачи профессиональной деятельности </a:t>
            </a:r>
            <a:r>
              <a:rPr lang="ru-RU" sz="1800" b="1" dirty="0"/>
              <a:t>следующих типов</a:t>
            </a:r>
            <a:r>
              <a:rPr lang="ru-RU" sz="1800" dirty="0"/>
              <a:t>: </a:t>
            </a:r>
            <a:r>
              <a:rPr lang="ru-RU" sz="1800" b="1" dirty="0" smtClean="0"/>
              <a:t>производственно-технологические </a:t>
            </a:r>
            <a:r>
              <a:rPr lang="ru-RU" sz="1800" b="1" dirty="0"/>
              <a:t>и </a:t>
            </a:r>
            <a:r>
              <a:rPr lang="ru-RU" sz="1800" b="1" dirty="0" smtClean="0"/>
              <a:t>административно-управленческие</a:t>
            </a:r>
          </a:p>
          <a:p>
            <a:r>
              <a:rPr lang="ru-RU" sz="1800" b="1" dirty="0"/>
              <a:t>О</a:t>
            </a:r>
            <a:r>
              <a:rPr lang="ru-RU" sz="1800" b="1" dirty="0" smtClean="0"/>
              <a:t>рганизация </a:t>
            </a:r>
            <a:r>
              <a:rPr lang="ru-RU" sz="1800" b="1" dirty="0"/>
              <a:t>самостоятельно осуществляет выбор соответствующих профессиональной деятельности выпускников профессиональных стандартов (при наличии)  из реестра профессиональных стандартов</a:t>
            </a:r>
            <a:r>
              <a:rPr lang="ru-RU" sz="1800" dirty="0"/>
              <a:t>, размещённого в программно-аппаратном комплексе «</a:t>
            </a:r>
            <a:r>
              <a:rPr lang="ru-RU" sz="1800" b="1" dirty="0"/>
              <a:t>Профессиональные стандарты» Министерства труда и социальной защиты Российской Федерации</a:t>
            </a:r>
            <a:r>
              <a:rPr lang="ru-RU" sz="1800" dirty="0"/>
              <a:t> </a:t>
            </a:r>
            <a:endParaRPr lang="ru-RU" sz="1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effectLst/>
              </a:rPr>
              <a:t>ХАРАКТЕРИСТИКА ПРОФЕССИОНАЛЬНОЙ ДЕЯТЕЛЬНОСТИ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ВЫПУСКНИКОВ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72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038341"/>
              </p:ext>
            </p:extLst>
          </p:nvPr>
        </p:nvGraphicFramePr>
        <p:xfrm>
          <a:off x="611560" y="1412776"/>
          <a:ext cx="8280920" cy="472684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2048"/>
                <a:gridCol w="720080"/>
                <a:gridCol w="3672408"/>
                <a:gridCol w="1944216"/>
                <a:gridCol w="1512168"/>
              </a:tblGrid>
              <a:tr h="1313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№ </a:t>
                      </a:r>
                      <a:r>
                        <a:rPr lang="ru-RU" sz="1400" dirty="0" err="1">
                          <a:effectLst/>
                          <a:latin typeface="Arial"/>
                          <a:ea typeface="Times New Roman"/>
                        </a:rPr>
                        <a:t>п.п</a:t>
                      </a: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Код ПС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Наименование ПС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Реквизиты приказа Министерства труда и социальной защиты Российской Федерации об утверждении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Дата и регистрационный номер Министерства юстиции Российской Федерации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38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33.008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Управление предприятием питания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Приказ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от 7 мая 2015 г. № 281н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об утверждении профессионального стандарта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"Руководитель предприятия питания"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Зарегистрировано в Минюсте России 2 июня 2015 г. N 37510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13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33.011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Повар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Приказ Минтруда России от 08.09.2015 № 610н "Об утверждении профессионального стандарта "Повар"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Зарегистрировано в Минюсте России 29.09.2015 N 39023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8682"/>
            <a:ext cx="8661648" cy="566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96" y="116632"/>
            <a:ext cx="91085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ФГОС ВО по направлению подготовки 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19.03.04 </a:t>
            </a:r>
            <a:r>
              <a:rPr lang="ru-RU" sz="2000" b="1" dirty="0">
                <a:latin typeface="Times New Roman"/>
                <a:ea typeface="Times New Roman"/>
              </a:rPr>
              <a:t>Технология продукции и организация общественного </a:t>
            </a:r>
            <a:r>
              <a:rPr lang="ru-RU" sz="2000" b="1" dirty="0" smtClean="0">
                <a:latin typeface="Times New Roman"/>
                <a:ea typeface="Times New Roman"/>
              </a:rPr>
              <a:t>пит </a:t>
            </a:r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профессиональных стандартов</a:t>
            </a:r>
            <a:endParaRPr lang="ru-RU" sz="2000" b="1" dirty="0" smtClean="0">
              <a:solidFill>
                <a:srgbClr val="39639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6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latin typeface="Times New Roman"/>
                <a:ea typeface="Times New Roman"/>
              </a:rPr>
              <a:t>ФЕДЕРАЛЬНЫЙ ГОСУДАРСТВЕННЫЙ ОБРАЗОВАТЕЛЬНЫЙ СТАНДАРТ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УРОВЕНЬ 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2500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магистратура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НАПРАВЛЕНИЕ ПОДГОТОВКИ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2400" cy="352839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7600" b="1" dirty="0">
                <a:latin typeface="Times New Roman"/>
                <a:ea typeface="Times New Roman"/>
              </a:rPr>
              <a:t>19.04.02 ПРОДУКТЫ ПИТАНИЯ ИЗ РАСТИТЕЛЬНОГО СЫРЬЯ </a:t>
            </a: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Разработчик:</a:t>
            </a:r>
          </a:p>
          <a:p>
            <a:pPr lvl="0" algn="ctr">
              <a:buClr>
                <a:srgbClr val="2DA2BF"/>
              </a:buClr>
            </a:pPr>
            <a:endParaRPr lang="ru-RU" sz="6300" b="1" dirty="0" smtClean="0">
              <a:solidFill>
                <a:srgbClr val="464646"/>
              </a:solidFill>
              <a:latin typeface="Times New Roman"/>
              <a:ea typeface="Times New Roman"/>
            </a:endParaRPr>
          </a:p>
          <a:p>
            <a:pPr lvl="0" algn="ctr">
              <a:buClr>
                <a:srgbClr val="2DA2BF"/>
              </a:buClr>
            </a:pPr>
            <a:r>
              <a:rPr lang="ru-RU" sz="6300" b="1" dirty="0" smtClean="0">
                <a:solidFill>
                  <a:srgbClr val="464646"/>
                </a:solidFill>
                <a:latin typeface="Times New Roman"/>
                <a:ea typeface="Times New Roman"/>
              </a:rPr>
              <a:t>ФГБОУ </a:t>
            </a:r>
            <a:r>
              <a:rPr lang="ru-RU" sz="6300" b="1" dirty="0">
                <a:solidFill>
                  <a:srgbClr val="464646"/>
                </a:solidFill>
                <a:latin typeface="Times New Roman"/>
                <a:ea typeface="Times New Roman"/>
              </a:rPr>
              <a:t>ВПО «Московский государственный университет пищевых производств»</a:t>
            </a: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 </a:t>
            </a:r>
          </a:p>
          <a:p>
            <a:pPr algn="ctr"/>
            <a:endParaRPr lang="ru-RU" sz="7600" b="1" dirty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>
              <a:latin typeface="Arial"/>
              <a:ea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2618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/>
              <a:t>Профессиональная деятельность </a:t>
            </a:r>
            <a:r>
              <a:rPr lang="ru-RU" sz="1800" dirty="0" smtClean="0"/>
              <a:t>выпускников может </a:t>
            </a:r>
            <a:r>
              <a:rPr lang="ru-RU" sz="1800" dirty="0"/>
              <a:t>быть реализована в области профессиональной деятельности, входящей </a:t>
            </a:r>
            <a:r>
              <a:rPr lang="ru-RU" sz="1800" b="1" dirty="0"/>
              <a:t>в Реестр профессиональных стандартов, утвержденный Министерством труда и социальной защиты Российской Федерации - </a:t>
            </a:r>
            <a:r>
              <a:rPr lang="ru-RU" sz="1800" i="1" dirty="0"/>
              <a:t>(22)  </a:t>
            </a:r>
            <a:r>
              <a:rPr lang="ru-RU" sz="1800" b="1" i="1" dirty="0"/>
              <a:t>Пищевая промышленность, включая производство напитков и табака;  (40)  Сквозные виды профессиональной деятельности;  (01) Образование</a:t>
            </a:r>
            <a:r>
              <a:rPr lang="ru-RU" sz="1800" i="1" dirty="0"/>
              <a:t>, </a:t>
            </a:r>
            <a:r>
              <a:rPr lang="ru-RU" sz="1800" b="1" i="1" dirty="0"/>
              <a:t> </a:t>
            </a:r>
            <a:r>
              <a:rPr lang="ru-RU" sz="1800" i="1" dirty="0"/>
              <a:t>а также в </a:t>
            </a:r>
            <a:r>
              <a:rPr lang="ru-RU" sz="1800" b="1" i="1" dirty="0"/>
              <a:t>сфере научных исследований в пищевой и биотехнологии, промышленной экологии, пищевой инженерии, здорового питания и инновационного развития отрасли</a:t>
            </a:r>
            <a:r>
              <a:rPr lang="ru-RU" sz="1800" i="1" dirty="0"/>
              <a:t>.</a:t>
            </a:r>
            <a:endParaRPr lang="ru-RU" sz="1800" dirty="0"/>
          </a:p>
          <a:p>
            <a:r>
              <a:rPr lang="ru-RU" sz="1800" dirty="0" smtClean="0"/>
              <a:t>Выпускники </a:t>
            </a:r>
            <a:r>
              <a:rPr lang="ru-RU" sz="1800" dirty="0"/>
              <a:t>могут осуществлять профессиональную деятельность и в </a:t>
            </a:r>
            <a:r>
              <a:rPr lang="ru-RU" sz="1800" b="1" dirty="0"/>
              <a:t>других областях и (или) сферах профессиональной деятельности при </a:t>
            </a:r>
            <a:r>
              <a:rPr lang="ru-RU" sz="1800" dirty="0"/>
              <a:t>условии соответствия уровня  образования и полученных компетенций требованиям к квалификации работника.</a:t>
            </a:r>
          </a:p>
          <a:p>
            <a:r>
              <a:rPr lang="ru-RU" sz="1800" dirty="0"/>
              <a:t>Выпускники могут решать </a:t>
            </a:r>
            <a:r>
              <a:rPr lang="ru-RU" sz="1800" b="1" dirty="0"/>
              <a:t>задачи профессиональной деятельности следующих типов:  </a:t>
            </a:r>
            <a:r>
              <a:rPr lang="ru-RU" sz="1800" i="1" dirty="0"/>
              <a:t>производственно-технологические; организационно-управленческие; научно-исследовательские; проектные; педагогические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ХАРАКТЕРИСТИКА ПРОФЕССИОНАЛЬНОЙ </a:t>
            </a:r>
            <a:r>
              <a:rPr lang="ru-RU" sz="2400" dirty="0" smtClean="0">
                <a:effectLst/>
              </a:rPr>
              <a:t>ДЕЯТЕЛЬНОСТИ ВЫПУСКНИКОВ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521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291484"/>
              </p:ext>
            </p:extLst>
          </p:nvPr>
        </p:nvGraphicFramePr>
        <p:xfrm>
          <a:off x="611560" y="1155537"/>
          <a:ext cx="8280920" cy="594723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2048"/>
                <a:gridCol w="720080"/>
                <a:gridCol w="3672408"/>
                <a:gridCol w="1944216"/>
                <a:gridCol w="1512168"/>
              </a:tblGrid>
              <a:tr h="693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№ </a:t>
                      </a:r>
                      <a:r>
                        <a:rPr lang="ru-RU" sz="1050" dirty="0" err="1">
                          <a:effectLst/>
                        </a:rPr>
                        <a:t>п.п</a:t>
                      </a:r>
                      <a:r>
                        <a:rPr lang="ru-RU" sz="1050" dirty="0">
                          <a:effectLst/>
                        </a:rPr>
                        <a:t>.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Код ПС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ПС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Реквизиты приказа Министерства труда и социальной защиты Российской Федерации об утверждении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Дата и регистрационный номер Министерства </a:t>
                      </a:r>
                      <a:r>
                        <a:rPr lang="ru-RU" sz="1050" dirty="0" smtClean="0">
                          <a:effectLst/>
                        </a:rPr>
                        <a:t>юстиции Российской </a:t>
                      </a:r>
                      <a:r>
                        <a:rPr lang="ru-RU" sz="1050" dirty="0">
                          <a:effectLst/>
                        </a:rPr>
                        <a:t>Федерации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 anchor="ctr"/>
                </a:tc>
              </a:tr>
              <a:tr h="16182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 Пищевая промышленность, включая производство напитков и табака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ПС – на данный момент не разработаны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/>
                </a:tc>
              </a:tr>
              <a:tr h="16182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 Сквозные виды профессиональной деятельности в промышленности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организации и управлению научно-исследовательскими и опытно-конструкторскими работами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11.02.2014           № 86н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21.03.2014             № 31696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техническому контролю качества продукции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04.03.2014           №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123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22.04.2014             №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32067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научно-исследовательским и опытно-конструкторским разработкам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04.03.2014           №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12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21.03.2014            № 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31692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в области охраны труда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04.08.2014            № 524н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20.08.2014             № 33671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автоматизированным системам управления производством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13.10.2014           № 713н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24.11.2014             № 34857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качеству продукции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31.10.2014           № 856н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26.11.2014            № 34920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 Образование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 профессионального обучения, профессионального образования и дополнительного образования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08.09.2015           № 608н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24.09.2015             № 38993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8682"/>
            <a:ext cx="8661648" cy="566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0462" y="116632"/>
            <a:ext cx="81300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ФГОС ВО по направлению подготовки 19.04.02 Продукты питания из растительного сырья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профессиональных стандартов</a:t>
            </a:r>
            <a:endParaRPr lang="ru-RU" sz="2000" b="1" dirty="0" smtClean="0">
              <a:solidFill>
                <a:srgbClr val="39639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9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6114" y="1022619"/>
            <a:ext cx="3824384" cy="601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Председатель </a:t>
            </a:r>
          </a:p>
          <a:p>
            <a:pPr algn="ctr"/>
            <a:r>
              <a:rPr lang="ru-RU" sz="2000" b="1" dirty="0" err="1" smtClean="0">
                <a:solidFill>
                  <a:schemeClr val="tx2"/>
                </a:solidFill>
              </a:rPr>
              <a:t>Мезенова</a:t>
            </a:r>
            <a:r>
              <a:rPr lang="ru-RU" sz="2000" b="1" dirty="0" smtClean="0">
                <a:solidFill>
                  <a:schemeClr val="tx2"/>
                </a:solidFill>
              </a:rPr>
              <a:t> О.Я.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9" y="1831692"/>
            <a:ext cx="7704856" cy="3167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Рабочая группа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2437760"/>
            <a:ext cx="1835695" cy="930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НМС по направлению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19.03.01 и 19.04.01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КГТУ, Калининград 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445486"/>
            <a:ext cx="1865537" cy="9514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НМС по направлению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19.03.02 и 19.04.02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МГУПП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1232" y="2445487"/>
            <a:ext cx="1878879" cy="9229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НМС по направлению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19.03.03 и 19.04.03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КГТУ, Калининград  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445487"/>
            <a:ext cx="1800200" cy="9514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НМС по направлению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19.03.04 и 19.04.04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МГУТУ, Москва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80312" y="2445487"/>
            <a:ext cx="1754853" cy="922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НМС по направлению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19.04.05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ДВФУ, Владивосток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368479"/>
            <a:ext cx="1835696" cy="5434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Председатель </a:t>
            </a:r>
            <a:r>
              <a:rPr lang="ru-RU" sz="1600" b="1" dirty="0" err="1" smtClean="0">
                <a:solidFill>
                  <a:schemeClr val="tx2"/>
                </a:solidFill>
              </a:rPr>
              <a:t>Мезенова</a:t>
            </a:r>
            <a:r>
              <a:rPr lang="ru-RU" sz="1600" b="1" dirty="0" smtClean="0">
                <a:solidFill>
                  <a:schemeClr val="tx2"/>
                </a:solidFill>
              </a:rPr>
              <a:t> О.Я</a:t>
            </a:r>
            <a:r>
              <a:rPr lang="ru-RU" sz="1400" b="1" dirty="0" smtClean="0">
                <a:solidFill>
                  <a:schemeClr val="tx2"/>
                </a:solidFill>
              </a:rPr>
              <a:t>.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3368479"/>
            <a:ext cx="1865537" cy="5434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Председатель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Лабутина Н.В.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1233" y="3368479"/>
            <a:ext cx="1878878" cy="5434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Председатель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Титова И.М.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3382641"/>
            <a:ext cx="1805632" cy="532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Председатель Бредихина О.В.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3368479"/>
            <a:ext cx="1754854" cy="543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Председатель </a:t>
            </a:r>
            <a:r>
              <a:rPr lang="ru-RU" sz="1600" b="1" dirty="0" err="1" smtClean="0">
                <a:solidFill>
                  <a:schemeClr val="tx2"/>
                </a:solidFill>
              </a:rPr>
              <a:t>Каленик</a:t>
            </a:r>
            <a:r>
              <a:rPr lang="ru-RU" sz="1600" b="1" dirty="0" smtClean="0">
                <a:solidFill>
                  <a:schemeClr val="tx2"/>
                </a:solidFill>
              </a:rPr>
              <a:t> Т.К.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9" y="4293096"/>
            <a:ext cx="7704856" cy="3167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Экспертные группы по направлениям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9" y="5002244"/>
            <a:ext cx="7704856" cy="3167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Высшие учебные заведения, реализующие направления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49" y="12285"/>
            <a:ext cx="9119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ОТДЕЛЕНИЯ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ПИЩЕВЫХ ТЕХНОЛОГИЙ И БИОТЕХНОЛОГИИ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900419" y="2148415"/>
            <a:ext cx="0" cy="28934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01133" y="2148415"/>
            <a:ext cx="0" cy="28934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67938" y="2145060"/>
            <a:ext cx="0" cy="28934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406232" y="2145060"/>
            <a:ext cx="0" cy="28934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172400" y="2156143"/>
            <a:ext cx="0" cy="28934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900419" y="3923229"/>
            <a:ext cx="0" cy="38114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808277" y="3911949"/>
            <a:ext cx="3572" cy="392425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575536" y="3911950"/>
            <a:ext cx="3572" cy="392425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411746" y="3900671"/>
            <a:ext cx="3572" cy="392425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172852" y="3900671"/>
            <a:ext cx="3572" cy="392425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579108" y="4609819"/>
            <a:ext cx="3572" cy="392425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455935" y="1628800"/>
            <a:ext cx="0" cy="20289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0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latin typeface="Times New Roman"/>
                <a:ea typeface="Times New Roman"/>
              </a:rPr>
              <a:t>ФЕДЕРАЛЬНЫЙ ГОСУДАРСТВЕННЫЙ ОБРАЗОВАТЕЛЬНЫЙ СТАНДАРТ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УРОВЕНЬ 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2500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магистратура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НАПРАВЛЕНИЕ ПОДГОТОВКИ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2400" cy="352839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19.04.03 </a:t>
            </a:r>
            <a:r>
              <a:rPr lang="ru-RU" sz="7600" b="1" dirty="0">
                <a:latin typeface="Times New Roman"/>
                <a:ea typeface="Times New Roman"/>
              </a:rPr>
              <a:t>ПРОДУКТЫ ПИТАНИЯ </a:t>
            </a:r>
            <a:r>
              <a:rPr lang="ru-RU" sz="7600" b="1" dirty="0" smtClean="0">
                <a:latin typeface="Times New Roman"/>
                <a:ea typeface="Times New Roman"/>
              </a:rPr>
              <a:t>ЖИВОТНОГО ПРОИСХОЖДЕНИЯ</a:t>
            </a:r>
            <a:endParaRPr lang="ru-RU" sz="7600" b="1" dirty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Разработчик:</a:t>
            </a:r>
          </a:p>
          <a:p>
            <a:pPr algn="ctr"/>
            <a:r>
              <a:rPr lang="ru-RU" sz="7600" b="1" dirty="0">
                <a:latin typeface="Times New Roman"/>
                <a:ea typeface="Times New Roman"/>
              </a:rPr>
              <a:t> </a:t>
            </a:r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ФГБОУ ВО «Калининградский государственный технический университет»</a:t>
            </a:r>
            <a:endParaRPr lang="ru-RU" sz="7600" b="1" dirty="0">
              <a:latin typeface="Times New Roman"/>
              <a:ea typeface="Times New Roman"/>
            </a:endParaRPr>
          </a:p>
          <a:p>
            <a:pPr algn="ctr"/>
            <a:endParaRPr lang="ru-RU" sz="7600" b="1" dirty="0">
              <a:latin typeface="Arial"/>
              <a:ea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09898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01 </a:t>
            </a:r>
            <a:r>
              <a:rPr lang="ru-RU" b="1" dirty="0"/>
              <a:t>Образование, 15 Рыбоводство и рыболовство </a:t>
            </a:r>
            <a:r>
              <a:rPr lang="ru-RU" dirty="0"/>
              <a:t>(в сфере технологий комплексной переработки водных биологических ресурсов), </a:t>
            </a:r>
            <a:r>
              <a:rPr lang="ru-RU" b="1" dirty="0"/>
              <a:t>22 Пищевая промышленность, включая производство напитков и табака </a:t>
            </a:r>
            <a:r>
              <a:rPr lang="ru-RU" dirty="0"/>
              <a:t>(в сфере технологий комплексной переработки мясного и молочного сырья), а также в </a:t>
            </a:r>
            <a:r>
              <a:rPr lang="ru-RU" i="1" dirty="0"/>
              <a:t>сфере научных исследований технологий продуктов животного происхождения различного назначения</a:t>
            </a:r>
            <a:r>
              <a:rPr lang="ru-RU" dirty="0"/>
              <a:t>.</a:t>
            </a:r>
          </a:p>
          <a:p>
            <a:r>
              <a:rPr lang="ru-RU" dirty="0"/>
              <a:t>Выпускники могут осуществлять профессиональную деятельность и в </a:t>
            </a:r>
            <a:r>
              <a:rPr lang="ru-RU" b="1" dirty="0"/>
              <a:t>других областях и (или) сферах профессиональной деятельности при условии соответствия уровня их образования </a:t>
            </a:r>
            <a:r>
              <a:rPr lang="ru-RU" dirty="0"/>
              <a:t>и полученных компетенций требованиям к квалификации работника </a:t>
            </a:r>
            <a:endParaRPr lang="ru-RU" dirty="0" smtClean="0"/>
          </a:p>
          <a:p>
            <a:r>
              <a:rPr lang="ru-RU" dirty="0" smtClean="0"/>
              <a:t>Области </a:t>
            </a:r>
            <a:r>
              <a:rPr lang="ru-RU" dirty="0"/>
              <a:t>профессиональной деятельности определяются разработчиками </a:t>
            </a:r>
            <a:r>
              <a:rPr lang="ru-RU" b="1" dirty="0"/>
              <a:t>ФГОС ВО в соответствии с Реестром профессиональных стандартов </a:t>
            </a:r>
            <a:r>
              <a:rPr lang="ru-RU" dirty="0"/>
              <a:t>(перечень видов профессиональной деятельности), утвержденным Министерством труда и социальной защиты Российской Федерации. Сферы профессиональной деятельности формулируются для каждой области при необходимости уточнения спектра возможных профессиональных траекторий выпускника программы магистратуры</a:t>
            </a:r>
          </a:p>
          <a:p>
            <a:r>
              <a:rPr lang="ru-RU" dirty="0"/>
              <a:t>Выпускники могут решать </a:t>
            </a:r>
            <a:r>
              <a:rPr lang="ru-RU" b="1" dirty="0"/>
              <a:t>задачи профессиональной деятельности </a:t>
            </a:r>
            <a:r>
              <a:rPr lang="ru-RU" dirty="0"/>
              <a:t>следующих </a:t>
            </a:r>
            <a:r>
              <a:rPr lang="ru-RU" b="1" dirty="0"/>
              <a:t>типов:</a:t>
            </a:r>
            <a:r>
              <a:rPr lang="ru-RU" dirty="0"/>
              <a:t> </a:t>
            </a:r>
            <a:r>
              <a:rPr lang="ru-RU" b="1" i="1" dirty="0"/>
              <a:t>научно-исследовательского; технологического; организационно-управленческого; проектного; педагогического.</a:t>
            </a:r>
          </a:p>
          <a:p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Области и (или) сферы профессиональной </a:t>
            </a:r>
            <a:r>
              <a:rPr lang="ru-RU" sz="2800" dirty="0" err="1" smtClean="0"/>
              <a:t>деятельностивыпускников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2033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819518"/>
              </p:ext>
            </p:extLst>
          </p:nvPr>
        </p:nvGraphicFramePr>
        <p:xfrm>
          <a:off x="611560" y="1155537"/>
          <a:ext cx="8280921" cy="539447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7484"/>
                <a:gridCol w="662474"/>
                <a:gridCol w="4412650"/>
                <a:gridCol w="1368152"/>
                <a:gridCol w="1296144"/>
                <a:gridCol w="144017"/>
              </a:tblGrid>
              <a:tr h="32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п.п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ПС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ПС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Реквизиты приказа Министерства труда и социальной защиты Российской Федерации об утверждении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и регистрационный номер Министерства юстиции Российской Федерации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229" marR="45229" marT="0" marB="0"/>
                </a:tc>
              </a:tr>
              <a:tr h="3236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Рыбоводство и рыболовство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29" marR="45229" marT="0" marB="0"/>
                </a:tc>
              </a:tr>
              <a:tr h="32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15.015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 по переработке рыбы и морепродуктов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№1135н 25.12.2014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№35717	 26.01.2015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229" marR="45229" marT="0" marB="0"/>
                </a:tc>
              </a:tr>
              <a:tr h="32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15.020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Специалист по контролю качества производства продукции из рыбы и морепродуктов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955н 02.12.2015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№40477 31.12.2015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29" marR="45229" marT="0" marB="0"/>
                </a:tc>
              </a:tr>
              <a:tr h="64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15.021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Химик-технолог лаборант по переработке рыбы и морепродуктов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№950н 02.12.2015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№40382	 30.12.2015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/>
                </a:tc>
              </a:tr>
              <a:tr h="64728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Пищевая промышленность, включая производство напитков и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табака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 на данный момент не разработаны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/>
                </a:tc>
              </a:tr>
              <a:tr h="3236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 Образование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/>
                </a:tc>
              </a:tr>
              <a:tr h="32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01.004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 профессионального обучения, профессионального образования и дополнительного профессионального образования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608н 08.09.2015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38993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24.09.2015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29" marR="45229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8682"/>
            <a:ext cx="8661648" cy="566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0462" y="116632"/>
            <a:ext cx="81300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ФГОС ВО по направлению подготовки 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19.04.03 Продукты питания животного происхождения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профессиональных стандартов</a:t>
            </a:r>
            <a:endParaRPr lang="ru-RU" sz="2000" b="1" dirty="0" smtClean="0">
              <a:solidFill>
                <a:srgbClr val="39639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21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Times New Roman"/>
                <a:ea typeface="Times New Roman"/>
              </a:rPr>
              <a:t>ФЕДЕРАЛЬНЫЙ ГОСУДАРСТВЕННЫЙ ОБРАЗОВАТЕЛЬНЫЙ СТАНДАРТ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УРОВЕНЬ 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МАГИСТРАТУРА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НАПРАВЛЕНИЕ ПОДГОТОВКИ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2400" cy="352839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19.04.04 Технология </a:t>
            </a:r>
            <a:r>
              <a:rPr lang="ru-RU" sz="7600" b="1" dirty="0">
                <a:latin typeface="Times New Roman"/>
                <a:ea typeface="Times New Roman"/>
              </a:rPr>
              <a:t>продукции и организация общественного питания </a:t>
            </a: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Разработчик:</a:t>
            </a:r>
          </a:p>
          <a:p>
            <a:pPr algn="ctr"/>
            <a:r>
              <a:rPr lang="ru-RU" sz="7600" b="1" dirty="0">
                <a:latin typeface="Times New Roman"/>
                <a:ea typeface="Times New Roman"/>
              </a:rPr>
              <a:t> </a:t>
            </a:r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>
              <a:latin typeface="Times New Roman"/>
              <a:ea typeface="Times New Roman"/>
            </a:endParaRP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МГОУ </a:t>
            </a:r>
            <a:r>
              <a:rPr lang="ru-RU" sz="7600" b="1" dirty="0">
                <a:latin typeface="Times New Roman"/>
                <a:ea typeface="Times New Roman"/>
              </a:rPr>
              <a:t>ВПО «Московский государственный университет технологий и управления им. </a:t>
            </a:r>
            <a:r>
              <a:rPr lang="ru-RU" sz="7600" b="1" dirty="0" err="1">
                <a:latin typeface="Times New Roman"/>
                <a:ea typeface="Times New Roman"/>
              </a:rPr>
              <a:t>П.Разумовского</a:t>
            </a:r>
            <a:r>
              <a:rPr lang="ru-RU" sz="7600" b="1" dirty="0">
                <a:latin typeface="Times New Roman"/>
                <a:ea typeface="Times New Roman"/>
              </a:rPr>
              <a:t>»</a:t>
            </a:r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>
              <a:latin typeface="Arial"/>
              <a:ea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43125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Сферы профессиональной деятельности</a:t>
            </a:r>
            <a:r>
              <a:rPr lang="ru-RU" sz="1800" dirty="0"/>
              <a:t>, в которых выпускники, освоившие программу магистратуры, могут осуществлять профессиональную деятельность: </a:t>
            </a:r>
            <a:r>
              <a:rPr lang="ru-RU" sz="1800" b="1" dirty="0"/>
              <a:t>общественное питание и ресторанный бизнес; малый и средний бизнес; торговля; менеджмент (управление); администрирование; производство продуктов питания; образование; наука</a:t>
            </a:r>
            <a:r>
              <a:rPr lang="ru-RU" sz="1800" dirty="0"/>
              <a:t>.</a:t>
            </a:r>
          </a:p>
          <a:p>
            <a:r>
              <a:rPr lang="ru-RU" sz="1800" dirty="0"/>
              <a:t>Выпускники могут осуществлять профессиональную деятельность и </a:t>
            </a:r>
            <a:r>
              <a:rPr lang="ru-RU" sz="1800" b="1" dirty="0"/>
              <a:t>в других областях и (или) сферах профессиональной деятельности </a:t>
            </a:r>
            <a:r>
              <a:rPr lang="ru-RU" sz="1800" dirty="0"/>
              <a:t>при условии соответствия уровня его образования и полученных компетенций требованиям к квалификации </a:t>
            </a:r>
            <a:r>
              <a:rPr lang="ru-RU" sz="1800" dirty="0" smtClean="0"/>
              <a:t>работника</a:t>
            </a:r>
          </a:p>
          <a:p>
            <a:r>
              <a:rPr lang="ru-RU" sz="1800" dirty="0"/>
              <a:t>Выпускники могут решать </a:t>
            </a:r>
            <a:r>
              <a:rPr lang="ru-RU" sz="1800" b="1" dirty="0"/>
              <a:t>задачи профессиональной деятельности следующих типов</a:t>
            </a:r>
            <a:r>
              <a:rPr lang="ru-RU" sz="1800" dirty="0"/>
              <a:t>: </a:t>
            </a:r>
            <a:r>
              <a:rPr lang="ru-RU" sz="1800" i="1" dirty="0"/>
              <a:t>производственно-организационные, административно-управленческие, педагогические, научно-исследовательские. </a:t>
            </a:r>
          </a:p>
          <a:p>
            <a:endParaRPr lang="ru-RU" sz="1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effectLst/>
              </a:rPr>
              <a:t>IV. ХАРАКТЕРИСТИКА ПРОФЕССИОНАЛЬНОЙ </a:t>
            </a:r>
            <a:r>
              <a:rPr lang="ru-RU" sz="2800" dirty="0" smtClean="0">
                <a:effectLst/>
              </a:rPr>
              <a:t>ДЕЯТЕЛЬНОСТИ ВЫПУСКНИКОВ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634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91414"/>
              </p:ext>
            </p:extLst>
          </p:nvPr>
        </p:nvGraphicFramePr>
        <p:xfrm>
          <a:off x="611560" y="1412776"/>
          <a:ext cx="8280920" cy="44644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2048"/>
                <a:gridCol w="720080"/>
                <a:gridCol w="3024336"/>
                <a:gridCol w="2592288"/>
                <a:gridCol w="1512168"/>
              </a:tblGrid>
              <a:tr h="131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п.п</a:t>
                      </a:r>
                      <a:r>
                        <a:rPr lang="ru-RU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Код ПС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Наименование ПС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Реквизиты приказа Министерства труда и социальной защиты Российской Федерации об утверждении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Дата и регистрационный номер Министерства юстиции Российской Федерации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8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33.008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Управление предприятием питания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Приказ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от 7 мая 2015 г. № 281н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об утверждении профессионального стандарта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"Руководитель предприятия питания"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Зарегистрировано в Минюсте России 2 июня 2015 г. N 37510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01.004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Педагог профессионального обучения, профессионального образования и дополнительного профессионального образования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Приказ  от 8 сентября 2015 г. N 608н Об утверждении профессионального стандарта "Педагог профессионального обучения, профессионального образования и дополнительного профессионального образования"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Зарегистрировано в Минюсте РФ 24 сентября 2015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г.N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38993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8682"/>
            <a:ext cx="8661648" cy="566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96" y="116632"/>
            <a:ext cx="91085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ФГОС ВО по направлению подготовки 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19.04.04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Технология продукции и организация общественного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пит </a:t>
            </a:r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профессиональных стандартов</a:t>
            </a:r>
            <a:endParaRPr lang="ru-RU" sz="2000" b="1" dirty="0" smtClean="0">
              <a:solidFill>
                <a:srgbClr val="39639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6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latin typeface="Times New Roman"/>
                <a:ea typeface="Times New Roman"/>
              </a:rPr>
              <a:t>ФЕДЕРАЛЬНЫЙ ГОСУДАРСТВЕННЫЙ ОБРАЗОВАТЕЛЬНЫЙ СТАНДАРТ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УРОВЕНЬ 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магистратура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НАПРАВЛЕНИЕ ПОДГОТОВКИ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2400" cy="352839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7600" b="1" dirty="0">
                <a:latin typeface="Times New Roman"/>
                <a:ea typeface="Times New Roman"/>
              </a:rPr>
              <a:t>19.04.05 Высокотехнологичные производства пищевых продуктов</a:t>
            </a:r>
          </a:p>
          <a:p>
            <a:pPr algn="ctr"/>
            <a:r>
              <a:rPr lang="ru-RU" sz="7600" b="1" dirty="0">
                <a:latin typeface="Times New Roman"/>
                <a:ea typeface="Times New Roman"/>
              </a:rPr>
              <a:t>функционального и специализированного назначения</a:t>
            </a: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Разработчик:</a:t>
            </a:r>
          </a:p>
          <a:p>
            <a:pPr algn="ctr"/>
            <a:r>
              <a:rPr lang="ru-RU" sz="7600" b="1" dirty="0">
                <a:latin typeface="Times New Roman"/>
                <a:ea typeface="Times New Roman"/>
              </a:rPr>
              <a:t>ФГАОУ ВО «Дальневосточный федеральный университет»</a:t>
            </a: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 </a:t>
            </a:r>
          </a:p>
          <a:p>
            <a:pPr algn="ctr"/>
            <a:endParaRPr lang="ru-RU" sz="7600" b="1" dirty="0">
              <a:latin typeface="Times New Roman"/>
              <a:ea typeface="Times New Roman"/>
            </a:endParaRPr>
          </a:p>
          <a:p>
            <a:pPr algn="ctr"/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endParaRPr lang="ru-RU" sz="7600" b="1" dirty="0">
              <a:latin typeface="Arial"/>
              <a:ea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68922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1" dirty="0"/>
              <a:t>Области профессиональной деятельности, входящие в Реестр профессиональных </a:t>
            </a:r>
            <a:r>
              <a:rPr lang="ru-RU" sz="2000" b="1" dirty="0" smtClean="0"/>
              <a:t>стандартов</a:t>
            </a:r>
            <a:r>
              <a:rPr lang="ru-RU" sz="2000" dirty="0" smtClean="0"/>
              <a:t>, </a:t>
            </a:r>
            <a:r>
              <a:rPr lang="ru-RU" sz="2000" dirty="0"/>
              <a:t>в которых выпускники, освоившие программу магистратуры, могут осуществлять профессиональную деятельность:</a:t>
            </a:r>
          </a:p>
          <a:p>
            <a:r>
              <a:rPr lang="ru-RU" sz="2000" dirty="0" smtClean="0"/>
              <a:t>01</a:t>
            </a:r>
            <a:r>
              <a:rPr lang="ru-RU" sz="2000" dirty="0"/>
              <a:t>	</a:t>
            </a:r>
            <a:r>
              <a:rPr lang="ru-RU" sz="2000" b="1" dirty="0" smtClean="0"/>
              <a:t>Образование,15 Рыбоводство </a:t>
            </a:r>
            <a:r>
              <a:rPr lang="ru-RU" sz="2000" b="1" dirty="0"/>
              <a:t>и </a:t>
            </a:r>
            <a:r>
              <a:rPr lang="ru-RU" sz="2000" b="1" dirty="0" smtClean="0"/>
              <a:t>рыболовство,</a:t>
            </a:r>
          </a:p>
          <a:p>
            <a:r>
              <a:rPr lang="ru-RU" sz="2000" b="1" dirty="0" smtClean="0"/>
              <a:t>26</a:t>
            </a:r>
            <a:r>
              <a:rPr lang="ru-RU" sz="2000" b="1" dirty="0"/>
              <a:t>	Химическое, химико-технологическое производство</a:t>
            </a:r>
          </a:p>
          <a:p>
            <a:r>
              <a:rPr lang="ru-RU" sz="2000" dirty="0"/>
              <a:t>Выпускники могут </a:t>
            </a:r>
            <a:r>
              <a:rPr lang="ru-RU" sz="2000" b="1" dirty="0"/>
              <a:t>осуществлять профессиональную деятельность и в других областях и (или) сферах профессиональной деятельности </a:t>
            </a:r>
            <a:r>
              <a:rPr lang="ru-RU" sz="2000" dirty="0"/>
              <a:t>при условии соответствия уровня его образования и полученных компетенций </a:t>
            </a:r>
            <a:r>
              <a:rPr lang="ru-RU" sz="2000" dirty="0" smtClean="0"/>
              <a:t>требованиям </a:t>
            </a:r>
            <a:r>
              <a:rPr lang="ru-RU" sz="2000" dirty="0"/>
              <a:t>к квалификации </a:t>
            </a:r>
            <a:r>
              <a:rPr lang="ru-RU" sz="2000" dirty="0" smtClean="0"/>
              <a:t>работника</a:t>
            </a:r>
          </a:p>
          <a:p>
            <a:r>
              <a:rPr lang="ru-RU" sz="2000" dirty="0"/>
              <a:t>Выпускники могут решать </a:t>
            </a:r>
            <a:r>
              <a:rPr lang="ru-RU" sz="2000" b="1" dirty="0"/>
              <a:t>следующие типы задач профессиональной деятельности</a:t>
            </a:r>
            <a:r>
              <a:rPr lang="ru-RU" sz="2000" dirty="0"/>
              <a:t>: </a:t>
            </a:r>
            <a:r>
              <a:rPr lang="ru-RU" sz="2000" i="1" dirty="0"/>
              <a:t>научно-исследовательские;</a:t>
            </a:r>
            <a:r>
              <a:rPr lang="ru-RU" sz="2000" dirty="0"/>
              <a:t> </a:t>
            </a:r>
            <a:r>
              <a:rPr lang="ru-RU" sz="2000" i="1" dirty="0"/>
              <a:t>педагогические;</a:t>
            </a:r>
            <a:r>
              <a:rPr lang="ru-RU" sz="2000" dirty="0"/>
              <a:t> </a:t>
            </a:r>
            <a:r>
              <a:rPr lang="ru-RU" sz="2000" i="1" dirty="0"/>
              <a:t>организационно-управленческие;</a:t>
            </a:r>
            <a:r>
              <a:rPr lang="ru-RU" sz="2000" dirty="0"/>
              <a:t> </a:t>
            </a:r>
            <a:r>
              <a:rPr lang="ru-RU" sz="2000" i="1" dirty="0"/>
              <a:t>проектно-технологические, производственно-технологические.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</a:rPr>
              <a:t>IV. ХАРАКТЕРИСТИКА ПРОФЕССИОНАЛЬНОЙ </a:t>
            </a:r>
            <a:r>
              <a:rPr lang="ru-RU" sz="2800" dirty="0" smtClean="0">
                <a:effectLst/>
              </a:rPr>
              <a:t>ДЕЯТЕЛЬНОСТИ ВЫПУСКНИКОВ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6617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8682"/>
            <a:ext cx="8661648" cy="566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332656"/>
            <a:ext cx="81300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ФГОС ВО по направлению подготовки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19.04.05 Высокотехнологичные производства пищевых продуктов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функционального и специализированного назначения</a:t>
            </a:r>
          </a:p>
          <a:p>
            <a:pPr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профессиональных стандартов</a:t>
            </a:r>
            <a:endParaRPr lang="ru-RU" sz="2000" b="1" dirty="0" smtClean="0">
              <a:solidFill>
                <a:srgbClr val="39639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8229600" cy="341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63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Отделение </a:t>
            </a:r>
            <a:r>
              <a:rPr lang="ru-RU" sz="3200" dirty="0" err="1" smtClean="0"/>
              <a:t>ПТиБ</a:t>
            </a:r>
            <a:r>
              <a:rPr lang="ru-RU" sz="3200" dirty="0" smtClean="0"/>
              <a:t> ФУМО на сайте КГТУ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35095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26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единительная линия 49"/>
          <p:cNvCxnSpPr/>
          <p:nvPr/>
        </p:nvCxnSpPr>
        <p:spPr>
          <a:xfrm>
            <a:off x="5378765" y="842116"/>
            <a:ext cx="1065443" cy="2231656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151817" y="830568"/>
            <a:ext cx="1660543" cy="2147474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499992" y="836712"/>
            <a:ext cx="239209" cy="3888432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475656" y="836712"/>
            <a:ext cx="2160240" cy="3420380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8" idx="0"/>
          </p:cNvCxnSpPr>
          <p:nvPr/>
        </p:nvCxnSpPr>
        <p:spPr>
          <a:xfrm flipH="1">
            <a:off x="3771597" y="842116"/>
            <a:ext cx="567750" cy="2338430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827584" y="848539"/>
            <a:ext cx="2013439" cy="2275364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72008" y="-635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ФУНКЦИИ ОТДЕЛЕНИЯ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ПИЩЕВЫХ ТЕХНОЛОГИЙ И БИОТЕХНОЛОГИИ ФУМО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66" y="1124743"/>
            <a:ext cx="1672814" cy="601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Участие в разработке проектов ФГОС ВО</a:t>
            </a:r>
            <a:endParaRPr lang="ru-RU" sz="1200" b="1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898639" y="829371"/>
            <a:ext cx="517818" cy="291058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40633" y="1994566"/>
            <a:ext cx="1672814" cy="799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Разработка и экспертиза проектов примерных образовательных программ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1124742"/>
            <a:ext cx="1672814" cy="601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Методическое сопровождение реализации ФГОС ВО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08117" y="1847200"/>
            <a:ext cx="1728192" cy="7897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Подготовка предложений по оптимизации перечня направлений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3073772"/>
            <a:ext cx="1800200" cy="8422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Организация работы по актуализации ФГОС с учетом </a:t>
            </a:r>
            <a:r>
              <a:rPr lang="ru-RU" sz="1200" b="1" dirty="0" err="1" smtClean="0">
                <a:solidFill>
                  <a:schemeClr val="tx2"/>
                </a:solidFill>
              </a:rPr>
              <a:t>профстандартов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64" y="4257092"/>
            <a:ext cx="2288662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Проведение экспертизы качества учебной литературы с выдачей заключения о рекомендации опубликования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3180546"/>
            <a:ext cx="2287626" cy="12070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Проведение мониторинга реализации ФГОС ВО по результатам гос. аккредитации, госконтроля (надзора) в сфере образования 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1484205"/>
            <a:ext cx="2202416" cy="13101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Участие в независимой оценке качества образования, общественной и профессионально-общественной аккредитации 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66162" y="1681291"/>
            <a:ext cx="1870334" cy="1113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Участие в разработке программ повышения квалификации и профессиональной переподготовки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58608" y="3073772"/>
            <a:ext cx="2186417" cy="1313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Экспертиза содержания и ФОС открытых онлайн курсов и формировании рекомендаций по их использованию при реализации программ ВО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67842" y="2978042"/>
            <a:ext cx="1672814" cy="601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Участие в разработке профессиональных стандартов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69114" y="4725144"/>
            <a:ext cx="2492591" cy="9618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Разработка фонда оценочных средств  для промежуточной аттестации обучающегося  и итоговой (гос. итоговой) аттестации  </a:t>
            </a:r>
            <a:endParaRPr lang="ru-RU" sz="1200" b="1" dirty="0">
              <a:solidFill>
                <a:schemeClr val="tx2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8866" y="836712"/>
            <a:ext cx="9161646" cy="0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20" idx="0"/>
          </p:cNvCxnSpPr>
          <p:nvPr/>
        </p:nvCxnSpPr>
        <p:spPr>
          <a:xfrm>
            <a:off x="7308304" y="836712"/>
            <a:ext cx="793025" cy="844579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464646"/>
                </a:solidFill>
              </a:rPr>
              <a:t>Отделение </a:t>
            </a:r>
            <a:r>
              <a:rPr lang="ru-RU" sz="3200" dirty="0" err="1">
                <a:solidFill>
                  <a:srgbClr val="464646"/>
                </a:solidFill>
              </a:rPr>
              <a:t>ПТиБ</a:t>
            </a:r>
            <a:r>
              <a:rPr lang="ru-RU" sz="3200" dirty="0">
                <a:solidFill>
                  <a:srgbClr val="464646"/>
                </a:solidFill>
              </a:rPr>
              <a:t> ФУМО на сайте КГТУ</a:t>
            </a:r>
            <a:endParaRPr lang="ru-RU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40269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44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25133"/>
              </p:ext>
            </p:extLst>
          </p:nvPr>
        </p:nvGraphicFramePr>
        <p:xfrm>
          <a:off x="457200" y="1412776"/>
          <a:ext cx="8229600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1322435"/>
                <a:gridCol w="6907165"/>
              </a:tblGrid>
              <a:tr h="3908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Совет Отделения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ПТиБ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ФУМО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совета отделения пищевых технологий и биотехнологии при ФУМО  по УГСН  19.00.00 «Промышленная экология и биотехнологии»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Волкогон Владимир Алексеевич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председатель НМС по направлениям подготовки 19.03.01, 19.034.01, 19.03.03, 19.04.03, ректор ФГБОУ ВО «КГТУ», к.э.н., доцент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Мезенова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Ольга Яковлевна –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председатель Отделения пищевых технологий и биотехнологии, зам. председателя НМС по направлениям подготовки 19.03.01, 19.04.01, зав. кафедрой пищевой биотехнологии КГТУ, д.т.н., профессор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Титова Инна Марковна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зам. председателя НМС по направлениям подготовки 19.03.03, 19.04.03, зав. кафедрой технологии продуктов питания КГТУ, к.т.н., доцент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Лабутина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Наталья Васильевна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зам. председателя НМС по направлениям подготовки 19.03.02, 19.04.02, зав. кафедрой пищевой биотехнологии продуктов из растительного сырья ИТМО, д.т.н., профессор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Бредихина Ольга Валентиновна 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зам. председателя НМС по направлениям подготовки 19.03.04, 19.04.04, зав. кафедрой технологии продуктов питания МГУТУ им. К.Г. Разумовского, д.т.н., профессор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Каленик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Татьяна Кузьминична 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зам. председателя НМС по направлению подготовки 19.04.05, зав. кафедрой биотехнологии и функционального питания ДФУ, д.б.н., профессор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Чернова Анастасия Валерьевна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директор Центра по обеспечению деятельности отделения пищевых технологий и биотехнологии при ФУМО, доцент кафедры технологии продуктов питания КГТУ, к.т.н.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64646"/>
                </a:solidFill>
              </a:rPr>
              <a:t>Отделение </a:t>
            </a:r>
            <a:r>
              <a:rPr lang="ru-RU" sz="3200" dirty="0" err="1">
                <a:solidFill>
                  <a:srgbClr val="464646"/>
                </a:solidFill>
              </a:rPr>
              <a:t>ПТиБ</a:t>
            </a:r>
            <a:r>
              <a:rPr lang="ru-RU" sz="3200" dirty="0">
                <a:solidFill>
                  <a:srgbClr val="464646"/>
                </a:solidFill>
              </a:rPr>
              <a:t> ФУМО на сайте КГТУ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11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088698"/>
              </p:ext>
            </p:extLst>
          </p:nvPr>
        </p:nvGraphicFramePr>
        <p:xfrm>
          <a:off x="395536" y="1628800"/>
          <a:ext cx="8229600" cy="4416552"/>
        </p:xfrm>
        <a:graphic>
          <a:graphicData uri="http://schemas.openxmlformats.org/drawingml/2006/table">
            <a:tbl>
              <a:tblPr firstRow="1" firstCol="1" bandRow="1"/>
              <a:tblGrid>
                <a:gridCol w="1322435"/>
                <a:gridCol w="6907165"/>
              </a:tblGrid>
              <a:tr h="304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Научно-методические советы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Сформировано пять научно-методических советов отделения пищевых технологий и биотехнологии при ФУМО  по УГСН  19.00.00 «Промышленная экология и биотехнологии»: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Научно-методический совет по направлениям подготовки бакалавров 19.03.01 «Биотехнология»; магистров 19.04.01 «Биотехнология» и  кадров высшей научной квалификации по укрупненной группе направлений подготовки 19.06.01 «Промышленная экология и биотехнологии» по специальности научных работников 05.18.07 «Биотехнология пищевых продуктов и биологических активных веществ»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Научно-методический совет по направлениям подготовки бакалавров 19.03.02 «Продукты питания из растительного сырья»  и магистров 19.04.02 «Продукты питания из растительного сырья»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Научно-методический совет по направлениям подготовки бакалавров 19.03.03 «Продукты питания животного происхождения»; магистров 19.04.03 «Продукты питания животного происхождения» и  кадров высшей научной квалификации по укрупненной группе направлений подготовки 19.06.01 «Промышленная экология и биотехнологии» по специальности научных работников 05.18.04 «Технология мясных, молочных, рыбных продуктов и холодильных производств»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Научно-методический совет по направлениям подготовки бакалавров 19.03.04 «Технология продукции и организация общественного питания» и магистров 19.04.04 «Технология продукции и организация общественного питания»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Научно-методический совет по направлениям подготовки магистров 19.04.05 «Высокотехнологичные производства пищевых продуктов функционального и специализированного назначения»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64646"/>
                </a:solidFill>
              </a:rPr>
              <a:t>Отделение </a:t>
            </a:r>
            <a:r>
              <a:rPr lang="ru-RU" sz="3200" dirty="0" err="1">
                <a:solidFill>
                  <a:srgbClr val="464646"/>
                </a:solidFill>
              </a:rPr>
              <a:t>ПТиБ</a:t>
            </a:r>
            <a:r>
              <a:rPr lang="ru-RU" sz="3200" dirty="0">
                <a:solidFill>
                  <a:srgbClr val="464646"/>
                </a:solidFill>
              </a:rPr>
              <a:t> ФУМО на сайте КГТУ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108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031267"/>
              </p:ext>
            </p:extLst>
          </p:nvPr>
        </p:nvGraphicFramePr>
        <p:xfrm>
          <a:off x="457200" y="1556792"/>
          <a:ext cx="8229600" cy="4925638"/>
        </p:xfrm>
        <a:graphic>
          <a:graphicData uri="http://schemas.openxmlformats.org/drawingml/2006/table">
            <a:tbl>
              <a:tblPr firstRow="1" firstCol="1" bandRow="1"/>
              <a:tblGrid>
                <a:gridCol w="1322435"/>
                <a:gridCol w="6907165"/>
              </a:tblGrid>
              <a:tr h="492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Центр ОДО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ПТиБ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Центр по обеспечению деятельности отделения пищевых технологий и биотехнологии при ФУМО по УГСН 19.00.00 «Промышленная экология и биотехнологии»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базе ФГБОУ ВО «Калининградский государственный технический университет» сформирован  Центр по обеспечению деятельности отделения пищевых технологий и биотехнологии при Федеральном учебно-методическом объединении в системе высшего образования по укрупненной группе специальностей и направлений подготовки 19.00.00 «Промышленная экология и биотехнологии» (</a:t>
                      </a:r>
                      <a:r>
                        <a:rPr lang="ru-RU" sz="1200" dirty="0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Центр ОДО </a:t>
                      </a:r>
                      <a:r>
                        <a:rPr lang="ru-RU" sz="1200" dirty="0" err="1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ПТиБ</a:t>
                      </a:r>
                      <a:r>
                        <a:rPr lang="ru-RU" sz="1200" dirty="0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{в виде ссылки: http://www.klgtu.ru/about/cod_optb/ }).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Центр создан с целью осуществления основных функций отделения пищевых технологий и биотехнологии при ФУМО «Промышленная экология и биотехнологии». В своей деятельности Центр взаимодействует с Председателем ФУМО «Промышленная экология и биотехнологии», председателем отделения пищевых технологий и биотехнологии при ФУМО «Промышленная экология и биотехнологии», председателями и заместителями председателей научно-методических советов, созданных при отделении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ПТиБ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и представителями вузов, входящих в ФУМО «Промышленная экология и биотехнологии».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Директор Центра: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Чернова Анастасия Валерьевна,  к.т.н.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Почтовый адрес: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236022, г. Калининград, Советский проспект, 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Электронный адрес: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fumobioteh@klgtu.ru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64646"/>
                </a:solidFill>
              </a:rPr>
              <a:t>Отделение </a:t>
            </a:r>
            <a:r>
              <a:rPr lang="ru-RU" sz="3200" dirty="0" err="1">
                <a:solidFill>
                  <a:srgbClr val="464646"/>
                </a:solidFill>
              </a:rPr>
              <a:t>ПТиБ</a:t>
            </a:r>
            <a:r>
              <a:rPr lang="ru-RU" sz="3200" dirty="0">
                <a:solidFill>
                  <a:srgbClr val="464646"/>
                </a:solidFill>
              </a:rPr>
              <a:t> ФУМО на сайте КГТУ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22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027681"/>
              </p:ext>
            </p:extLst>
          </p:nvPr>
        </p:nvGraphicFramePr>
        <p:xfrm>
          <a:off x="467544" y="1844824"/>
          <a:ext cx="8229600" cy="3680460"/>
        </p:xfrm>
        <a:graphic>
          <a:graphicData uri="http://schemas.openxmlformats.org/drawingml/2006/table">
            <a:tbl>
              <a:tblPr firstRow="1" firstCol="1" bandRow="1"/>
              <a:tblGrid>
                <a:gridCol w="1322435"/>
                <a:gridCol w="6907165"/>
              </a:tblGrid>
              <a:tr h="1858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ВУЗы, входящие в Отделение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ПТиБ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ФУМО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Список высших учебных заведений, осуществляющих подготовку по направлениям, относящимся к деятельности отделения пищевых технологий и биотехнологии при ФУМО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«Биотехнология» (профиль: «Пищевая биотехнология»)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{в виде ссылки на файл «список ВУЗов _Биотехнология.docx »}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«Продукты питания из растительного сырья»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{в виде ссылки на файл «список ВУЗов _Продукты питания из растительного сырья.docx »}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«Продукты питания животного происхождения»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{в виде ссылки на файл «список ВУЗов _Продукты питания животного происхождения.docx »}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«Технология продукции и организация общественного питания»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{в виде ссылки на файл «список ВУЗов _Технология продукции и организация общественного питания.docx »}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64646"/>
                </a:solidFill>
              </a:rPr>
              <a:t>Отделение </a:t>
            </a:r>
            <a:r>
              <a:rPr lang="ru-RU" sz="3200" dirty="0" err="1">
                <a:solidFill>
                  <a:srgbClr val="464646"/>
                </a:solidFill>
              </a:rPr>
              <a:t>ПТиБ</a:t>
            </a:r>
            <a:r>
              <a:rPr lang="ru-RU" sz="3200" dirty="0">
                <a:solidFill>
                  <a:srgbClr val="464646"/>
                </a:solidFill>
              </a:rPr>
              <a:t> ФУМО на сайте КГТУ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859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64646"/>
                </a:solidFill>
              </a:rPr>
              <a:t>Отделение </a:t>
            </a:r>
            <a:r>
              <a:rPr lang="ru-RU" sz="3200" dirty="0" err="1">
                <a:solidFill>
                  <a:srgbClr val="464646"/>
                </a:solidFill>
              </a:rPr>
              <a:t>ПТиБ</a:t>
            </a:r>
            <a:r>
              <a:rPr lang="ru-RU" sz="3200" dirty="0">
                <a:solidFill>
                  <a:srgbClr val="464646"/>
                </a:solidFill>
              </a:rPr>
              <a:t> ФУМО на сайте КГТУ</a:t>
            </a:r>
            <a:endParaRPr lang="ru-RU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19282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020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695344"/>
              </p:ext>
            </p:extLst>
          </p:nvPr>
        </p:nvGraphicFramePr>
        <p:xfrm>
          <a:off x="179512" y="30953"/>
          <a:ext cx="8424936" cy="1709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7723"/>
                <a:gridCol w="645721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Федеральное учебно-методическое объединение (ФУМО)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системе ВО по укрупненной группе специальностей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 направлений подготовки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19.00.00 «Промышленная экология и биотехнологии»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объявляет </a:t>
                      </a:r>
                      <a:r>
                        <a:rPr lang="ru-RU" sz="1400" dirty="0">
                          <a:effectLst/>
                        </a:rPr>
                        <a:t>об организации очередного заседания ФУМО с повышением квалификации по теме: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2382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700808"/>
            <a:ext cx="86559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Методическое обеспечение и научное сопровождение образовательного процесса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рамках ФГОС 3++ по пищевым и биотехнологическим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направлениям подготовки высшего образования»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564904"/>
            <a:ext cx="862762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Место проведения: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. Калининград, Калининградский государственный технический университет (ФГБОУ ВО «КГТУ»),  Советский проспект, 1, главный учебный корпус, ауд. 255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Дата проведения: </a:t>
            </a:r>
            <a:r>
              <a:rPr lang="ru-RU" sz="1200" b="1" dirty="0"/>
              <a:t>22-24 мая 2017 </a:t>
            </a:r>
            <a:r>
              <a:rPr lang="ru-RU" sz="1200" b="1" dirty="0" smtClean="0"/>
              <a:t>года</a:t>
            </a:r>
          </a:p>
          <a:p>
            <a:pPr algn="ctr"/>
            <a:r>
              <a:rPr lang="ru-RU" sz="1600" b="1" dirty="0"/>
              <a:t>Программа курсов:</a:t>
            </a:r>
            <a:endParaRPr lang="ru-RU" sz="1600" dirty="0"/>
          </a:p>
          <a:p>
            <a:r>
              <a:rPr lang="ru-RU" sz="1600" b="1" dirty="0"/>
              <a:t> </a:t>
            </a:r>
            <a:r>
              <a:rPr lang="ru-RU" sz="1600" b="1" dirty="0" smtClean="0"/>
              <a:t>22 </a:t>
            </a:r>
            <a:r>
              <a:rPr lang="ru-RU" sz="1600" b="1" dirty="0"/>
              <a:t>мая 2017 г.</a:t>
            </a:r>
            <a:r>
              <a:rPr lang="ru-RU" sz="1600" dirty="0"/>
              <a:t> -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VI Международная научно-практическая конференция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«Пищевая и морская биотехнология» </a:t>
            </a:r>
            <a:r>
              <a:rPr lang="ru-RU" sz="1600" dirty="0"/>
              <a:t>в рамках V Международного «Балтийского морского форума» </a:t>
            </a:r>
            <a:endParaRPr lang="ru-RU" sz="1600" dirty="0" smtClean="0"/>
          </a:p>
          <a:p>
            <a:r>
              <a:rPr lang="ru-RU" sz="1600" b="1" dirty="0" smtClean="0"/>
              <a:t>23 </a:t>
            </a:r>
            <a:r>
              <a:rPr lang="ru-RU" sz="1600" b="1" dirty="0"/>
              <a:t>мая 2017 г. </a:t>
            </a:r>
            <a:r>
              <a:rPr lang="ru-RU" sz="1600" dirty="0">
                <a:solidFill>
                  <a:srgbClr val="C00000"/>
                </a:solidFill>
              </a:rPr>
              <a:t>- </a:t>
            </a:r>
            <a:r>
              <a:rPr lang="ru-RU" sz="1600" b="1" dirty="0">
                <a:solidFill>
                  <a:srgbClr val="C00000"/>
                </a:solidFill>
              </a:rPr>
              <a:t>Заседание ФУМО в системе ВО по УГСН 19.00.00 «Промышленная экология и биотехнологии</a:t>
            </a:r>
            <a:r>
              <a:rPr lang="ru-RU" sz="16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1600" b="1" dirty="0" smtClean="0"/>
              <a:t>24 </a:t>
            </a:r>
            <a:r>
              <a:rPr lang="ru-RU" sz="1600" b="1" dirty="0"/>
              <a:t>мая 2017 г.</a:t>
            </a:r>
            <a:r>
              <a:rPr lang="ru-RU" sz="1600" dirty="0"/>
              <a:t> - </a:t>
            </a:r>
            <a:r>
              <a:rPr lang="ru-RU" sz="1600" dirty="0">
                <a:solidFill>
                  <a:srgbClr val="00B050"/>
                </a:solidFill>
              </a:rPr>
              <a:t>IV Международная научная конференция </a:t>
            </a:r>
            <a:r>
              <a:rPr lang="ru-RU" sz="1600" b="1" dirty="0">
                <a:solidFill>
                  <a:srgbClr val="00B050"/>
                </a:solidFill>
              </a:rPr>
              <a:t>«Инновации в технологии продуктов здорового питания</a:t>
            </a:r>
            <a:r>
              <a:rPr lang="ru-RU" sz="1600" dirty="0">
                <a:solidFill>
                  <a:srgbClr val="00B050"/>
                </a:solidFill>
              </a:rPr>
              <a:t>» </a:t>
            </a:r>
            <a:r>
              <a:rPr lang="ru-RU" sz="1600" dirty="0"/>
              <a:t>V Международного «Балтийского морского форума</a:t>
            </a:r>
            <a:r>
              <a:rPr lang="ru-RU" sz="1600" dirty="0" smtClean="0"/>
              <a:t>»</a:t>
            </a:r>
            <a:endParaRPr lang="ru-RU" sz="1600" dirty="0"/>
          </a:p>
          <a:p>
            <a:r>
              <a:rPr lang="ru-RU" sz="1600" i="1" dirty="0" smtClean="0"/>
              <a:t>После </a:t>
            </a:r>
            <a:r>
              <a:rPr lang="ru-RU" sz="1600" i="1" dirty="0"/>
              <a:t>окончания всех мероприятий состоится </a:t>
            </a:r>
            <a:r>
              <a:rPr lang="ru-RU" sz="1600" b="1" i="1" dirty="0">
                <a:solidFill>
                  <a:schemeClr val="accent6"/>
                </a:solidFill>
              </a:rPr>
              <a:t>выдача удостоверений о </a:t>
            </a:r>
            <a:r>
              <a:rPr lang="ru-RU" sz="1600" b="1" i="1" dirty="0" smtClean="0">
                <a:solidFill>
                  <a:schemeClr val="accent6"/>
                </a:solidFill>
              </a:rPr>
              <a:t>                   повышении </a:t>
            </a:r>
            <a:r>
              <a:rPr lang="ru-RU" sz="1600" b="1" i="1" dirty="0">
                <a:solidFill>
                  <a:schemeClr val="accent6"/>
                </a:solidFill>
              </a:rPr>
              <a:t>квалификации</a:t>
            </a:r>
            <a:r>
              <a:rPr lang="ru-RU" sz="1600" b="1" dirty="0">
                <a:solidFill>
                  <a:schemeClr val="accent6"/>
                </a:solidFill>
              </a:rPr>
              <a:t>.</a:t>
            </a:r>
            <a:endParaRPr lang="ru-RU" sz="1600" dirty="0">
              <a:solidFill>
                <a:schemeClr val="accent6"/>
              </a:solidFill>
            </a:endParaRPr>
          </a:p>
          <a:p>
            <a:r>
              <a:rPr lang="ru-RU" sz="1600" dirty="0" smtClean="0"/>
              <a:t>Программа заседания формируется. Принимаются предложения </a:t>
            </a:r>
            <a:r>
              <a:rPr lang="ru-RU" sz="1600" smtClean="0"/>
              <a:t>от членов ФУМО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07740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488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5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ПЕРЕЧЕНЬ ВУЗОВ, РЕАЛИЗУЮЩИХ НАПРАВЛЕНИЯ ПОДГОТОВКИ ПО ОТДЕЛЕНИЮ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ПИЩЕВЫХ ТЕХНОЛОГИЙ И БИОТЕХНОЛОГИИ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68" y="105273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Алтайский государственный технический университет им. И.П. Ползунова</a:t>
            </a:r>
            <a:r>
              <a:rPr lang="ru-RU" sz="1200" dirty="0" smtClean="0"/>
              <a:t>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/>
              <a:t>ФГБОУ </a:t>
            </a:r>
            <a:r>
              <a:rPr lang="ru-RU" sz="1200" dirty="0" smtClean="0"/>
              <a:t>ВПО «Астраханский </a:t>
            </a:r>
            <a:r>
              <a:rPr lang="ru-RU" sz="1200" dirty="0"/>
              <a:t>государственный технический университет</a:t>
            </a:r>
            <a:r>
              <a:rPr lang="ru-RU" sz="1200" dirty="0" smtClean="0"/>
              <a:t>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/>
              <a:t>ФГБОУ ВО </a:t>
            </a:r>
            <a:r>
              <a:rPr lang="ru-RU" sz="1200" dirty="0" smtClean="0"/>
              <a:t>«</a:t>
            </a:r>
            <a:r>
              <a:rPr lang="ru-RU" sz="1200" dirty="0"/>
              <a:t>Башкирский государственный аграрный университет» 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ФГАОУ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Белгородский государственный национальный исследовательский университет</a:t>
            </a:r>
            <a:r>
              <a:rPr lang="ru-RU" sz="1200" dirty="0" smtClean="0"/>
              <a:t>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/>
              <a:t>ФГБОУ ВО </a:t>
            </a:r>
            <a:r>
              <a:rPr lang="ru-RU" sz="1200" dirty="0" smtClean="0"/>
              <a:t>«</a:t>
            </a:r>
            <a:r>
              <a:rPr lang="ru-RU" sz="1200" dirty="0"/>
              <a:t>Волгоградский государственный технический университет» 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Воронежский государственный технический университет</a:t>
            </a:r>
            <a:r>
              <a:rPr lang="ru-RU" sz="1200" dirty="0" smtClean="0"/>
              <a:t>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</a:t>
            </a:r>
            <a:r>
              <a:rPr lang="ru-RU" sz="1200" dirty="0"/>
              <a:t>ВПО «Восточно-Сибирский государственный университет технологий и управления»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</a:t>
            </a:r>
            <a:r>
              <a:rPr lang="ru-RU" sz="1200" dirty="0"/>
              <a:t>ВПО «Дагестанский государственный технический университет»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/>
              <a:t>ФГБОУ ВПО «Дальневосточный государственный аграрный университет»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</a:t>
            </a:r>
            <a:r>
              <a:rPr lang="ru-RU" sz="1200" dirty="0"/>
              <a:t>ВПО «Дальневосточный государственный технический </a:t>
            </a:r>
            <a:r>
              <a:rPr lang="ru-RU" sz="1200" dirty="0" err="1"/>
              <a:t>рыбохозяйственный</a:t>
            </a:r>
            <a:r>
              <a:rPr lang="ru-RU" sz="1200" dirty="0"/>
              <a:t> университет»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ФГАОУ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Дальневосточный федеральный университет</a:t>
            </a:r>
            <a:r>
              <a:rPr lang="ru-RU" sz="1200" dirty="0" smtClean="0"/>
              <a:t>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/>
              <a:t>ФГБОУ ВО </a:t>
            </a:r>
            <a:r>
              <a:rPr lang="ru-RU" sz="1200" dirty="0" smtClean="0"/>
              <a:t>«</a:t>
            </a:r>
            <a:r>
              <a:rPr lang="ru-RU" sz="1200" dirty="0"/>
              <a:t>Донской государственный аграрный университет» </a:t>
            </a:r>
            <a:endParaRPr lang="ru-RU" sz="1200" dirty="0" smtClean="0"/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/>
              <a:t>ФГБОУ ВО </a:t>
            </a:r>
            <a:r>
              <a:rPr lang="ru-RU" sz="1200" dirty="0" smtClean="0"/>
              <a:t>«</a:t>
            </a:r>
            <a:r>
              <a:rPr lang="ru-RU" sz="1200" dirty="0"/>
              <a:t>Иркутский национальный исследовательский технический университет» 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Казанский национальный исследовательский технологический университет</a:t>
            </a:r>
            <a:r>
              <a:rPr lang="ru-RU" sz="1200" dirty="0" smtClean="0"/>
              <a:t>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ВО «Калининградский государственный технический университет»</a:t>
            </a:r>
            <a:endParaRPr lang="ru-RU" sz="1200" dirty="0"/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Кемеровский технологический институт пищевой промышленности (университет</a:t>
            </a:r>
            <a:r>
              <a:rPr lang="ru-RU" sz="1200" dirty="0" smtClean="0"/>
              <a:t>)»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Керченский государственный морской технологический </a:t>
            </a:r>
            <a:r>
              <a:rPr lang="ru-RU" sz="1200" dirty="0" smtClean="0"/>
              <a:t>университет»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/>
              <a:t>ФГАОУ </a:t>
            </a:r>
            <a:r>
              <a:rPr lang="ru-RU" sz="1200" dirty="0" smtClean="0"/>
              <a:t>ВО «</a:t>
            </a:r>
            <a:r>
              <a:rPr lang="ru-RU" sz="1200" dirty="0"/>
              <a:t>Крымский федеральный университет им. В.И. Вернадского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</a:t>
            </a:r>
            <a:r>
              <a:rPr lang="ru-RU" sz="1200" dirty="0"/>
              <a:t>ВПО «Кубанский государственный технологический университет» 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Майкопский государственный технологический университет»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Мичуринский государственный аграрный университет»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/>
              <a:t>ФГБОУ ВО </a:t>
            </a:r>
            <a:r>
              <a:rPr lang="ru-RU" sz="1200" dirty="0" smtClean="0"/>
              <a:t>«</a:t>
            </a:r>
            <a:r>
              <a:rPr lang="ru-RU" sz="1200" dirty="0"/>
              <a:t>Московская государственная академия ветеринарной медицины и биотехнологии им. К.И. Скрябина»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ВПО «Московский государственный университет пищевых производств»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МГОУ ВПО «Московский государственный университет технологий и управления им. </a:t>
            </a:r>
            <a:r>
              <a:rPr lang="ru-RU" sz="1200" dirty="0" err="1" smtClean="0"/>
              <a:t>П.Разумовского</a:t>
            </a:r>
            <a:r>
              <a:rPr lang="ru-RU" sz="1200" dirty="0" smtClean="0"/>
              <a:t>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/>
              <a:t>ФГБОУ ВПО «Мурманский государственный технический университет»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ФГАОУ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 err="1"/>
              <a:t>Набережночелнинский</a:t>
            </a:r>
            <a:r>
              <a:rPr lang="ru-RU" sz="1200" dirty="0"/>
              <a:t> государственный торгово-экономический институт</a:t>
            </a:r>
            <a:r>
              <a:rPr lang="ru-RU" sz="1200" dirty="0" smtClean="0"/>
              <a:t>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/>
              <a:t>ФГБОУ ВО </a:t>
            </a:r>
            <a:r>
              <a:rPr lang="ru-RU" sz="1200" dirty="0" smtClean="0"/>
              <a:t>«</a:t>
            </a:r>
            <a:r>
              <a:rPr lang="ru-RU" sz="1200" dirty="0"/>
              <a:t>Новосибирский государственный аграрный университет» 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 smtClean="0"/>
              <a:t>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Омский государственный аграрный университет им. П.А. Столыпина»</a:t>
            </a:r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200" dirty="0"/>
              <a:t>ФГБОУ ВПО «Оренбургский государственный университет» </a:t>
            </a:r>
          </a:p>
        </p:txBody>
      </p:sp>
    </p:spTree>
    <p:extLst>
      <p:ext uri="{BB962C8B-B14F-4D97-AF65-F5344CB8AC3E}">
        <p14:creationId xmlns:p14="http://schemas.microsoft.com/office/powerpoint/2010/main" val="38538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49" y="-6807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ПЕРЕЧЕНЬ ВУЗОВ, РЕАЛИЗУЮЩИХ НАПРАВЛЕНИЯ ПОДГОТОВКИ ПО ОТДЕЛЕНИЮ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ПИЩЕВЫХ ТЕХНОЛОГИЙ И БИОТЕХНОЛОГИИ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4" y="1129960"/>
            <a:ext cx="9116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endParaRPr lang="ru-RU" sz="1200" dirty="0" smtClean="0"/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endParaRPr lang="ru-RU" sz="1200" dirty="0" smtClean="0"/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endParaRPr lang="ru-RU" sz="1200" dirty="0" smtClean="0"/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endParaRPr lang="ru-RU" sz="1200" dirty="0" smtClean="0"/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endParaRPr lang="ru-RU" sz="1200" dirty="0" smtClean="0"/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endParaRPr lang="ru-RU" sz="1200" dirty="0" smtClean="0"/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-31314" y="980728"/>
            <a:ext cx="944200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200" dirty="0" smtClean="0"/>
              <a:t>30.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Орловский государственный университет им. И.С. Тургенева»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31.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Орловский государственный институт экономики и торговли» 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32.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Орловский государственный аграрный университет» 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33.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Пензенский государственный технологический университет» 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34. ФГБОУ </a:t>
            </a:r>
            <a:r>
              <a:rPr lang="ru-RU" sz="1200" dirty="0"/>
              <a:t>ВПО «Пермская государственная сельскохозяйственная академия им. академика Д.Н. Прянишникова»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35.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Российский экономический университет им. Г.В. Плеханова»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36. НОУ </a:t>
            </a:r>
            <a:r>
              <a:rPr lang="ru-RU" sz="1200" dirty="0"/>
              <a:t>ВПО </a:t>
            </a:r>
            <a:r>
              <a:rPr lang="ru-RU" sz="1200" dirty="0" smtClean="0"/>
              <a:t>«</a:t>
            </a:r>
            <a:r>
              <a:rPr lang="ru-RU" sz="1200" dirty="0"/>
              <a:t>Российская международная академия туризма»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37.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Российский государственный аграрный университет – МСХА им. К.А. Тимирязева»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38.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Рязанский государственный агротехнологический университет им. А.П. </a:t>
            </a:r>
            <a:r>
              <a:rPr lang="ru-RU" sz="1200" dirty="0" err="1"/>
              <a:t>Костычева</a:t>
            </a:r>
            <a:r>
              <a:rPr lang="ru-RU" sz="1200" dirty="0"/>
              <a:t>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39.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Самарский государственный технический университет»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40. ФГАОУ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Санкт-Петербургский национальный исследовательский университет информационных технологий, </a:t>
            </a:r>
            <a:endParaRPr lang="ru-RU" sz="1200" dirty="0" smtClean="0"/>
          </a:p>
          <a:p>
            <a:pPr>
              <a:buClr>
                <a:schemeClr val="accent1"/>
              </a:buClr>
            </a:pPr>
            <a:r>
              <a:rPr lang="ru-RU" sz="1200" dirty="0" smtClean="0"/>
              <a:t>механики </a:t>
            </a:r>
            <a:r>
              <a:rPr lang="ru-RU" sz="1200" dirty="0"/>
              <a:t>и оптики»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41. ФГАОУ ВО «</a:t>
            </a:r>
            <a:r>
              <a:rPr lang="ru-RU" sz="1200" dirty="0"/>
              <a:t>Санкт-Петербургский политехнический университет Петра Великого»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42.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Саратовский государственный аграрный университет им. Н.И. Вавилова»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43. ФГАОУ </a:t>
            </a:r>
            <a:r>
              <a:rPr lang="ru-RU" sz="1200" dirty="0"/>
              <a:t>ВПО «Северо-Кавказский федеральный университет»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44.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Северо-Кавказский горно-металлургический институт (Государственный технологический университет)»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45. НОУ </a:t>
            </a:r>
            <a:r>
              <a:rPr lang="ru-RU" sz="1200" dirty="0"/>
              <a:t>ВПО Центросоюза РФ </a:t>
            </a:r>
            <a:r>
              <a:rPr lang="ru-RU" sz="1200" dirty="0" smtClean="0"/>
              <a:t> «</a:t>
            </a:r>
            <a:r>
              <a:rPr lang="ru-RU" sz="1200" dirty="0"/>
              <a:t>Сибирский университет потребительской кооперации» 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46. ФГАОУ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Сибирский федеральный университет»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47.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Тамбовский государственный технический университет»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48. ФГБОУ </a:t>
            </a:r>
            <a:r>
              <a:rPr lang="ru-RU" sz="1200" dirty="0"/>
              <a:t>ВПО «Тверской государственный технический университет»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49.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Тольяттинский государственный университет»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50. ФГБОУ ВО «</a:t>
            </a:r>
            <a:r>
              <a:rPr lang="ru-RU" sz="1200" dirty="0"/>
              <a:t>Тюменский государственный индустриальный университет</a:t>
            </a:r>
            <a:r>
              <a:rPr lang="ru-RU" sz="1200" dirty="0" smtClean="0"/>
              <a:t>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51.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Уральский государственный экономический университет»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52.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Хабаровская государственная академия экономики и права»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53.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Южно-Уральский государственный университет»</a:t>
            </a:r>
          </a:p>
          <a:p>
            <a:pPr>
              <a:buClr>
                <a:schemeClr val="accent1"/>
              </a:buClr>
            </a:pPr>
            <a:r>
              <a:rPr lang="ru-RU" sz="1200" dirty="0" smtClean="0"/>
              <a:t>54. ФГБОУ </a:t>
            </a:r>
            <a:r>
              <a:rPr lang="ru-RU" sz="1200" dirty="0"/>
              <a:t>ВО </a:t>
            </a:r>
            <a:r>
              <a:rPr lang="ru-RU" sz="1200" dirty="0" smtClean="0"/>
              <a:t>«</a:t>
            </a:r>
            <a:r>
              <a:rPr lang="ru-RU" sz="1200" dirty="0"/>
              <a:t>Южно-Уральский государственный аграрный университет»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5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Прямая соединительная линия 86"/>
          <p:cNvCxnSpPr/>
          <p:nvPr/>
        </p:nvCxnSpPr>
        <p:spPr>
          <a:xfrm>
            <a:off x="3779912" y="3212976"/>
            <a:ext cx="576064" cy="1116124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4716016" y="3211463"/>
            <a:ext cx="708857" cy="1081633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228184" y="2043259"/>
            <a:ext cx="622658" cy="1919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230118" y="2043259"/>
            <a:ext cx="757706" cy="0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860032" y="2276872"/>
            <a:ext cx="4176464" cy="41044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1886" y="2276872"/>
            <a:ext cx="4176464" cy="41044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-635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ЦЕНТРА ПО ОБЕСПЕЧЕНИЮ ДЕЯТЕЛЬНОСТИ ОТДЕЛЕНИЯ ПИЩЕВЫХ ТЕХНОЛОГИЙ И БИОТЕХОЛОГИИ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 ФГБОУ ВО «КГТУ»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8971" y="1193972"/>
            <a:ext cx="3930542" cy="2188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Председатель – </a:t>
            </a:r>
            <a:r>
              <a:rPr lang="ru-RU" sz="1200" b="1" dirty="0">
                <a:solidFill>
                  <a:schemeClr val="tx2"/>
                </a:solidFill>
              </a:rPr>
              <a:t>р</a:t>
            </a:r>
            <a:r>
              <a:rPr lang="ru-RU" sz="1200" b="1" dirty="0" smtClean="0">
                <a:solidFill>
                  <a:schemeClr val="tx2"/>
                </a:solidFill>
              </a:rPr>
              <a:t>ектор КГТУВ.А. Волкогон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4965" y="1550915"/>
            <a:ext cx="4060689" cy="2880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Заместитель председателя – </a:t>
            </a:r>
            <a:r>
              <a:rPr lang="ru-RU" sz="1200" b="1" dirty="0" err="1" smtClean="0">
                <a:solidFill>
                  <a:schemeClr val="tx2"/>
                </a:solidFill>
              </a:rPr>
              <a:t>предс</a:t>
            </a:r>
            <a:r>
              <a:rPr lang="ru-RU" sz="1200" b="1" dirty="0" smtClean="0">
                <a:solidFill>
                  <a:schemeClr val="tx2"/>
                </a:solidFill>
              </a:rPr>
              <a:t>. отделения </a:t>
            </a:r>
            <a:r>
              <a:rPr lang="ru-RU" sz="1200" b="1" dirty="0" err="1">
                <a:solidFill>
                  <a:schemeClr val="tx2"/>
                </a:solidFill>
              </a:rPr>
              <a:t>П</a:t>
            </a:r>
            <a:r>
              <a:rPr lang="ru-RU" sz="1200" b="1" dirty="0" err="1" smtClean="0">
                <a:solidFill>
                  <a:schemeClr val="tx2"/>
                </a:solidFill>
              </a:rPr>
              <a:t>ТиБ</a:t>
            </a:r>
            <a:r>
              <a:rPr lang="ru-RU" sz="1200" b="1" dirty="0" smtClean="0">
                <a:solidFill>
                  <a:schemeClr val="tx2"/>
                </a:solidFill>
              </a:rPr>
              <a:t> О.Я. </a:t>
            </a:r>
            <a:r>
              <a:rPr lang="ru-RU" sz="1200" b="1" dirty="0" err="1" smtClean="0">
                <a:solidFill>
                  <a:schemeClr val="tx2"/>
                </a:solidFill>
              </a:rPr>
              <a:t>Мезенова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1982012"/>
            <a:ext cx="3456384" cy="2098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Директор центра – А.В. Чернова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910" y="2348880"/>
            <a:ext cx="3816424" cy="8640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НМС по направлениям 19.03.01,19.04.01, 19.06.01 «Биотехнология» с профилем «Пищевая биотехнология»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Председатель – О.Я. </a:t>
            </a:r>
            <a:r>
              <a:rPr lang="ru-RU" sz="1200" b="1" dirty="0" err="1" smtClean="0">
                <a:solidFill>
                  <a:schemeClr val="tx2"/>
                </a:solidFill>
              </a:rPr>
              <a:t>Мезенова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2904" y="2348880"/>
            <a:ext cx="3816424" cy="8640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НМС по направлениям 19.03.03, 19.04.03, «Продукты питания животного  происхождения»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Председатель – И.М. Титова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9978" y="3356992"/>
            <a:ext cx="2592288" cy="2160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Экспертная группа НМС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34972" y="3370283"/>
            <a:ext cx="2592288" cy="2160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Экспертная группа НМС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910" y="3753708"/>
            <a:ext cx="1738064" cy="900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Экспертная группа по направлению 19.03.01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36270" y="3729346"/>
            <a:ext cx="1738064" cy="923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Экспертная группа по направлению 19.04.01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8978" y="4869160"/>
            <a:ext cx="1944216" cy="13681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Учебно-методический совет по специальности 05.18.07 «Биотехнология пищевых продуктов и биологических активных веществ»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0842" y="1605604"/>
            <a:ext cx="1738064" cy="5880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Специалисты по учебно-методической работе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01264" y="3753036"/>
            <a:ext cx="1738064" cy="828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Экспертная группа по направлению 19.04.03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4778096"/>
            <a:ext cx="1944216" cy="13681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Учебно-методический совет по специальности 05.18.04 «Технология мясных ,молочных и рыбных продуктов и холодильных производств»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2054" y="1605605"/>
            <a:ext cx="1738064" cy="5880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Ученый секретарь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22904" y="3729346"/>
            <a:ext cx="1738064" cy="8517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Экспертная группа по направлению 19.03.03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02968" y="4293096"/>
            <a:ext cx="1738064" cy="8979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Экспертная группа по направлению 19.06.01</a:t>
            </a:r>
            <a:endParaRPr lang="ru-RU" sz="1200" b="1" dirty="0">
              <a:solidFill>
                <a:schemeClr val="tx2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328680" y="4005064"/>
            <a:ext cx="531352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7" idx="2"/>
            <a:endCxn id="8" idx="0"/>
          </p:cNvCxnSpPr>
          <p:nvPr/>
        </p:nvCxnSpPr>
        <p:spPr>
          <a:xfrm>
            <a:off x="4574242" y="1412775"/>
            <a:ext cx="11068" cy="138140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8" idx="2"/>
            <a:endCxn id="9" idx="0"/>
          </p:cNvCxnSpPr>
          <p:nvPr/>
        </p:nvCxnSpPr>
        <p:spPr>
          <a:xfrm flipH="1">
            <a:off x="4572000" y="1838947"/>
            <a:ext cx="13310" cy="143065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10" idx="0"/>
          </p:cNvCxnSpPr>
          <p:nvPr/>
        </p:nvCxnSpPr>
        <p:spPr>
          <a:xfrm flipH="1">
            <a:off x="2266122" y="1838947"/>
            <a:ext cx="433670" cy="509933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2" idx="0"/>
          </p:cNvCxnSpPr>
          <p:nvPr/>
        </p:nvCxnSpPr>
        <p:spPr>
          <a:xfrm>
            <a:off x="6444208" y="1838947"/>
            <a:ext cx="486908" cy="509933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0" idx="2"/>
            <a:endCxn id="13" idx="0"/>
          </p:cNvCxnSpPr>
          <p:nvPr/>
        </p:nvCxnSpPr>
        <p:spPr>
          <a:xfrm>
            <a:off x="2266122" y="3212976"/>
            <a:ext cx="0" cy="144016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2" idx="2"/>
            <a:endCxn id="14" idx="0"/>
          </p:cNvCxnSpPr>
          <p:nvPr/>
        </p:nvCxnSpPr>
        <p:spPr>
          <a:xfrm>
            <a:off x="6931116" y="3212976"/>
            <a:ext cx="0" cy="157307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15" idx="0"/>
          </p:cNvCxnSpPr>
          <p:nvPr/>
        </p:nvCxnSpPr>
        <p:spPr>
          <a:xfrm flipH="1">
            <a:off x="1226942" y="3573016"/>
            <a:ext cx="209541" cy="180692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16" idx="0"/>
          </p:cNvCxnSpPr>
          <p:nvPr/>
        </p:nvCxnSpPr>
        <p:spPr>
          <a:xfrm>
            <a:off x="3126789" y="3573016"/>
            <a:ext cx="178513" cy="156330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195736" y="3586307"/>
            <a:ext cx="0" cy="1285343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2333194" y="4742092"/>
            <a:ext cx="1369774" cy="275532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441032" y="4742092"/>
            <a:ext cx="1490084" cy="275532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020272" y="3595346"/>
            <a:ext cx="0" cy="1182750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24" idx="0"/>
          </p:cNvCxnSpPr>
          <p:nvPr/>
        </p:nvCxnSpPr>
        <p:spPr>
          <a:xfrm flipH="1">
            <a:off x="5891936" y="3586307"/>
            <a:ext cx="192232" cy="143039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endCxn id="20" idx="0"/>
          </p:cNvCxnSpPr>
          <p:nvPr/>
        </p:nvCxnSpPr>
        <p:spPr>
          <a:xfrm>
            <a:off x="7826122" y="3595346"/>
            <a:ext cx="144174" cy="157690"/>
          </a:xfrm>
          <a:prstGeom prst="line">
            <a:avLst/>
          </a:prstGeom>
          <a:ln w="22225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5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92529"/>
              </p:ext>
            </p:extLst>
          </p:nvPr>
        </p:nvGraphicFramePr>
        <p:xfrm>
          <a:off x="-45690" y="1268760"/>
          <a:ext cx="9144000" cy="141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693"/>
                <a:gridCol w="1368152"/>
                <a:gridCol w="3803155"/>
              </a:tblGrid>
              <a:tr h="69515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16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9533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 работы Отделения Пищевых технологии и биотехнологии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предложений в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России по проектам ФГОС  ВО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89650"/>
              </p:ext>
            </p:extLst>
          </p:nvPr>
        </p:nvGraphicFramePr>
        <p:xfrm>
          <a:off x="-31868" y="1716759"/>
          <a:ext cx="9144000" cy="117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693"/>
                <a:gridCol w="1368152"/>
                <a:gridCol w="380315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Сроки проведения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Ответственные исполнители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16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Организация разработки проектов ФГОС ВО по закрепленным направлениям подготовки в соответствии с поручением </a:t>
                      </a:r>
                      <a:r>
                        <a:rPr lang="ru-RU" sz="1100" dirty="0" err="1">
                          <a:effectLst/>
                          <a:latin typeface="+mn-lt"/>
                          <a:ea typeface="Times New Roman"/>
                        </a:rPr>
                        <a:t>Минобрнауки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 России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В течение года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Председатель ФУМО Мирошников А.И.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Председатель отделения </a:t>
                      </a:r>
                      <a:r>
                        <a:rPr lang="ru-RU" sz="1100" dirty="0" err="1">
                          <a:effectLst/>
                          <a:latin typeface="+mn-lt"/>
                          <a:ea typeface="Times New Roman"/>
                        </a:rPr>
                        <a:t>ПТиБ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Председатели НМС отделения </a:t>
                      </a:r>
                      <a:r>
                        <a:rPr lang="ru-RU" sz="1100" dirty="0" err="1">
                          <a:effectLst/>
                          <a:latin typeface="+mn-lt"/>
                          <a:ea typeface="Times New Roman"/>
                        </a:rPr>
                        <a:t>ПТиБ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Директор Центра ОДО </a:t>
                      </a:r>
                      <a:r>
                        <a:rPr lang="ru-RU" sz="1100" dirty="0" err="1">
                          <a:effectLst/>
                          <a:latin typeface="+mn-lt"/>
                          <a:ea typeface="Times New Roman"/>
                        </a:rPr>
                        <a:t>ПТиБ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8282" y="1412776"/>
            <a:ext cx="91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разработке проектов ФГОС  ВО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9937" y="2890458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по актуализации ФГОС ВО  с учетом положений соответствующих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профессиональный стандартов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02224"/>
              </p:ext>
            </p:extLst>
          </p:nvPr>
        </p:nvGraphicFramePr>
        <p:xfrm>
          <a:off x="0" y="3506972"/>
          <a:ext cx="9144000" cy="3351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05"/>
                <a:gridCol w="1440160"/>
                <a:gridCol w="2195735"/>
              </a:tblGrid>
              <a:tr h="4742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Сроки проведения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Ответственные исполнители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87682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работы по актуализации ФГОС ВО (формирование рабочих групп, составление перечня утвержденных ФГОС ВО и профессиональных стандартов, проведение сравнительного анализа обеспечения выполнения трудовых функций, предусмотренных профессиональными стандартами, компетенциями, предусмотренными ФГОС ВО, подготовка предложений в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Минобрнауки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 по внесению изменений во ФГОС ВО) по: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направлениям 19.03.01 и 19.04.01 «Биотехнология»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направлениям 19.03.02 и 19.04.02 «Продукты питания из растительного сырья»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направлениям 19.03.03 и 9.04.03  «Продукты питания животного происхождения»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направлениям 19.03.04 и 19.04.04 «Технология продукции и организация общественного питания»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направлению 19.04.05 «Высокотехнологичные производства пищевых продуктов функционального и специализированного назначения»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направлению аспирантуры19.06.00 «Промышленная экология 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В течение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2016 года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Председатель ФУМО Мирошников А.И.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Председатель отделения </a:t>
                      </a:r>
                      <a:r>
                        <a:rPr lang="ru-RU" sz="1100" dirty="0" err="1">
                          <a:effectLst/>
                          <a:latin typeface="+mn-lt"/>
                          <a:ea typeface="Times New Roman"/>
                        </a:rPr>
                        <a:t>ПТиБ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Председатели НМС отделения </a:t>
                      </a:r>
                      <a:r>
                        <a:rPr lang="ru-RU" sz="1100" dirty="0" err="1">
                          <a:effectLst/>
                          <a:latin typeface="+mn-lt"/>
                          <a:ea typeface="Times New Roman"/>
                        </a:rPr>
                        <a:t>ПТиБ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Директор Центра ОДО </a:t>
                      </a:r>
                      <a:r>
                        <a:rPr lang="ru-RU" sz="1100" dirty="0" err="1">
                          <a:effectLst/>
                          <a:latin typeface="+mn-lt"/>
                          <a:ea typeface="Times New Roman"/>
                        </a:rPr>
                        <a:t>ПТиБ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5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latin typeface="Times New Roman"/>
                <a:ea typeface="Times New Roman"/>
              </a:rPr>
              <a:t>ФЕДЕРАЛЬНЫЙ ГОСУДАРСТВЕННЫЙ ОБРАЗОВАТЕЛЬНЫЙ СТАНДАРТ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УРОВЕНЬ ВЫСШЕГО ОБРАЗОВАНИЯ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БАКАЛАВРИАТ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НАПРАВЛЕНИЕ ПОДГОТОВКИ</a:t>
            </a:r>
            <a:r>
              <a:rPr lang="ru-RU" sz="1400" dirty="0">
                <a:latin typeface="Arial"/>
                <a:ea typeface="Times New Roman"/>
              </a:rPr>
              <a:t/>
            </a:r>
            <a:br>
              <a:rPr lang="ru-RU" sz="1400" dirty="0">
                <a:latin typeface="Arial"/>
                <a:ea typeface="Times New Roman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324639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19.03.02 </a:t>
            </a:r>
            <a:r>
              <a:rPr lang="ru-RU" sz="7600" b="1" dirty="0">
                <a:latin typeface="Times New Roman"/>
                <a:ea typeface="Times New Roman"/>
              </a:rPr>
              <a:t>ПРОДУКТЫ ПИТАНИЯ ИЗ РАСТИТЕЛЬНОГО </a:t>
            </a:r>
            <a:r>
              <a:rPr lang="ru-RU" sz="7600" b="1" dirty="0" smtClean="0">
                <a:latin typeface="Times New Roman"/>
                <a:ea typeface="Times New Roman"/>
              </a:rPr>
              <a:t>СЫРЬЯ</a:t>
            </a:r>
          </a:p>
          <a:p>
            <a:pPr algn="ctr"/>
            <a:endParaRPr lang="ru-RU" sz="7600" b="1" dirty="0">
              <a:latin typeface="Times New Roman"/>
              <a:ea typeface="Times New Roman"/>
            </a:endParaRP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Разработчик:</a:t>
            </a:r>
          </a:p>
          <a:p>
            <a:pPr algn="ctr"/>
            <a:r>
              <a:rPr lang="ru-RU" sz="7600" b="1" dirty="0">
                <a:latin typeface="Times New Roman"/>
                <a:ea typeface="Times New Roman"/>
              </a:rPr>
              <a:t> </a:t>
            </a:r>
            <a:endParaRPr lang="ru-RU" sz="76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7600" b="1" dirty="0" smtClean="0">
                <a:latin typeface="Times New Roman"/>
                <a:ea typeface="Times New Roman"/>
              </a:rPr>
              <a:t>ФГБОУ </a:t>
            </a:r>
            <a:r>
              <a:rPr lang="ru-RU" sz="7600" b="1" dirty="0">
                <a:latin typeface="Times New Roman"/>
                <a:ea typeface="Times New Roman"/>
              </a:rPr>
              <a:t>ВПО «Московский государственный университет пищевых производств»</a:t>
            </a:r>
          </a:p>
          <a:p>
            <a:pPr algn="ctr"/>
            <a:endParaRPr lang="ru-RU" sz="7600" b="1" dirty="0">
              <a:latin typeface="Arial"/>
              <a:ea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6206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/>
              <a:t> </a:t>
            </a:r>
          </a:p>
          <a:p>
            <a:r>
              <a:rPr lang="ru-RU" sz="1400" dirty="0"/>
              <a:t>  4.1. Профессиональная деятельность выпускников, освоивших программу </a:t>
            </a:r>
            <a:r>
              <a:rPr lang="ru-RU" sz="1400" dirty="0" err="1"/>
              <a:t>бакалавриата</a:t>
            </a:r>
            <a:r>
              <a:rPr lang="ru-RU" sz="1400" dirty="0"/>
              <a:t>, может быть реализована </a:t>
            </a:r>
            <a:r>
              <a:rPr lang="ru-RU" sz="1400" b="1" dirty="0"/>
              <a:t>в области профессиональной деятельности, входящей в Реестр профессиональных стандартов </a:t>
            </a:r>
            <a:r>
              <a:rPr lang="ru-RU" sz="1400" dirty="0"/>
              <a:t>(</a:t>
            </a:r>
            <a:r>
              <a:rPr lang="ru-RU" sz="1400" dirty="0">
                <a:solidFill>
                  <a:schemeClr val="accent2"/>
                </a:solidFill>
              </a:rPr>
              <a:t>перечень видов профессиональной деятельности), утвержденный Министерством труда и социальной защиты Российской Федерации </a:t>
            </a:r>
            <a:r>
              <a:rPr lang="ru-RU" sz="1400" dirty="0"/>
              <a:t>– </a:t>
            </a:r>
            <a:r>
              <a:rPr lang="ru-RU" sz="1400" b="1" dirty="0"/>
              <a:t>22 Пищевая промышленность</a:t>
            </a:r>
            <a:r>
              <a:rPr lang="ru-RU" sz="1400" dirty="0"/>
              <a:t>, включая производство напитков и табака, </a:t>
            </a:r>
            <a:r>
              <a:rPr lang="ru-RU" sz="1400" b="1" dirty="0"/>
              <a:t>40 Сквозные виды профессиональной деятельности</a:t>
            </a:r>
            <a:r>
              <a:rPr lang="ru-RU" sz="1400" dirty="0"/>
              <a:t>, а также </a:t>
            </a:r>
            <a:r>
              <a:rPr lang="ru-RU" sz="1400" i="1" dirty="0"/>
              <a:t>в сфере научных исследований в пищевой биотехнологии,  промышленной экологии и пищевой инженерии</a:t>
            </a:r>
            <a:r>
              <a:rPr lang="ru-RU" sz="1400" dirty="0"/>
              <a:t>. </a:t>
            </a:r>
          </a:p>
          <a:p>
            <a:endParaRPr lang="ru-RU" sz="1400" dirty="0" smtClean="0"/>
          </a:p>
          <a:p>
            <a:r>
              <a:rPr lang="ru-RU" sz="1400" dirty="0" smtClean="0"/>
              <a:t>Выпускники</a:t>
            </a:r>
            <a:r>
              <a:rPr lang="ru-RU" sz="1400" dirty="0"/>
              <a:t>, освоившие программу</a:t>
            </a:r>
            <a:r>
              <a:rPr lang="ru-RU" sz="1400" b="1" dirty="0"/>
              <a:t> </a:t>
            </a:r>
            <a:r>
              <a:rPr lang="ru-RU" sz="1400" dirty="0" err="1"/>
              <a:t>бакалавриата</a:t>
            </a:r>
            <a:r>
              <a:rPr lang="ru-RU" sz="1400" dirty="0"/>
              <a:t> по направлению </a:t>
            </a:r>
            <a:r>
              <a:rPr lang="ru-RU" sz="1400" dirty="0" smtClean="0"/>
              <a:t>подготовки </a:t>
            </a:r>
            <a:r>
              <a:rPr lang="ru-RU" sz="1400" dirty="0"/>
              <a:t>19.03.02 Продукты питания из растительного сырья могут осуществлять профессиональную деятельность </a:t>
            </a:r>
            <a:r>
              <a:rPr lang="ru-RU" sz="1400" b="1" dirty="0"/>
              <a:t>в сферах</a:t>
            </a:r>
            <a:r>
              <a:rPr lang="ru-RU" sz="1400" dirty="0"/>
              <a:t>: </a:t>
            </a:r>
            <a:endParaRPr lang="ru-RU" sz="1400" b="1" dirty="0"/>
          </a:p>
          <a:p>
            <a:r>
              <a:rPr lang="ru-RU" sz="1400" b="1" dirty="0"/>
              <a:t>организации производства по обеспечения выпуска высококачественных пищевых продуктов: муки, крупы, крупяных продуктов; хлеба, кондитерских и макаронных изделий;  продукции бродильных производств и виноделия; сахара, сахаристых веществ и </a:t>
            </a:r>
            <a:r>
              <a:rPr lang="ru-RU" sz="1400" b="1" dirty="0" err="1"/>
              <a:t>крахмало</a:t>
            </a:r>
            <a:r>
              <a:rPr lang="ru-RU" sz="1400" b="1" dirty="0"/>
              <a:t>-паточных продуктов; жировых продуктов, эфирных масел и парфюмерно-косметической продукции; субтропических и пищевкусовых продуктов; продуктов массового питания; продуктов детского и функционального питания;   консервов и </a:t>
            </a:r>
            <a:r>
              <a:rPr lang="ru-RU" sz="1400" b="1" dirty="0" err="1"/>
              <a:t>пищеконцентратов</a:t>
            </a:r>
            <a:r>
              <a:rPr lang="ru-RU" sz="1400" b="1" dirty="0"/>
              <a:t>; научных исследований комплексной переработки растительного сырья для  производства лечебно-профилактических пищевых продуктов и продуктов специального назначения;  контроля качества исходного сырья, полуфабрикатов и готовой продукции</a:t>
            </a:r>
            <a:r>
              <a:rPr lang="ru-RU" sz="1400" dirty="0"/>
              <a:t>. 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Выпускники </a:t>
            </a:r>
            <a:r>
              <a:rPr lang="ru-RU" sz="1400" dirty="0"/>
              <a:t>могут решать задачи профессиональной деятельности следующих типов: </a:t>
            </a:r>
            <a:r>
              <a:rPr lang="ru-RU" sz="1400" b="1" dirty="0"/>
              <a:t>научно-исследовательского; технологического; организационно-управленческого; проектного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ПРОФЕССИОНАЛЬНАЯ ДЕЯТЕЛЬНОСТЬ ВЫПУСКНИКОВ</a:t>
            </a:r>
            <a:r>
              <a:rPr lang="ru-RU" sz="2200" dirty="0"/>
              <a:t>, ОСВОИВШИХ ПРОГРАММУ БАКАЛАВРИАТА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7930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2500</TotalTime>
  <Words>2962</Words>
  <Application>Microsoft Office PowerPoint</Application>
  <PresentationFormat>Экран (4:3)</PresentationFormat>
  <Paragraphs>529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Открытая</vt:lpstr>
      <vt:lpstr> О разработке ФГОС 3++ по образовательным программам ФУМО по УГСН 19.00.00 «ПРОМЫШЛЕННАЯ ЭКОЛОГИЯ И БИОТЕХНОЛОГИИ» в области пищевых технологий и биотехнологии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ГОСУДАРСТВЕННЫЙ ОБРАЗОВАТЕЛЬНЫЙ СТАНДАРТ ВЫСШЕГО ОБРАЗОВАНИЯ   УРОВЕНЬ ВЫСШЕГО ОБРАЗОВАНИЯ БАКАЛАВРИАТ   НАПРАВЛЕНИЕ ПОДГОТОВКИ </vt:lpstr>
      <vt:lpstr>ПРОФЕССИОНАЛЬНАЯ ДЕЯТЕЛЬНОСТЬ ВЫПУСКНИКОВ, ОСВОИВШИХ ПРОГРАММУ БАКАЛАВРИАТА </vt:lpstr>
      <vt:lpstr>Презентация PowerPoint</vt:lpstr>
      <vt:lpstr>ФЕДЕРАЛЬНЫЙ ГОСУДАРСТВЕННЫЙ ОБРАЗОВАТЕЛЬНЫЙ СТАНДАРТ ВЫСШЕГО ОБРАЗОВАНИЯ   УРОВЕНЬ ВЫСШЕГО ОБРАЗОВАНИЯ БАКАЛАВРИАТ   НАПРАВЛЕНИЕ ПОДГОТОВКИ </vt:lpstr>
      <vt:lpstr>Области профессиональной деятельности выпускников</vt:lpstr>
      <vt:lpstr>Презентация PowerPoint</vt:lpstr>
      <vt:lpstr>ФЕДЕРАЛЬНЫЙ ГОСУДАРСТВЕННЫЙ ОБРАЗОВАТЕЛЬНЫЙ СТАНДАРТ ВЫСШЕГО ОБРАЗОВАНИЯ   УРОВЕНЬ ВЫСШЕГО ОБРАЗОВАНИЯ БАКАЛАВРИАТ   НАПРАВЛЕНИЕ ПОДГОТОВКИ </vt:lpstr>
      <vt:lpstr>ХАРАКТЕРИСТИКА ПРОФЕССИОНАЛЬНОЙ ДЕЯТЕЛЬНОСТИ ВЫПУСКНИКОВ</vt:lpstr>
      <vt:lpstr>Презентация PowerPoint</vt:lpstr>
      <vt:lpstr>ФЕДЕРАЛЬНЫЙ ГОСУДАРСТВЕННЫЙ ОБРАЗОВАТЕЛЬНЫЙ СТАНДАРТ ВЫСШЕГО ОБРАЗОВАНИЯ   УРОВЕНЬ ВЫСШЕГО ОБРАЗОВАНИЯ магистратура   НАПРАВЛЕНИЕ ПОДГОТОВКИ </vt:lpstr>
      <vt:lpstr>ХАРАКТЕРИСТИКА ПРОФЕССИОНАЛЬНОЙ ДЕЯТЕЛЬНОСТИ ВЫПУСКНИКОВ</vt:lpstr>
      <vt:lpstr>Презентация PowerPoint</vt:lpstr>
      <vt:lpstr>ФЕДЕРАЛЬНЫЙ ГОСУДАРСТВЕННЫЙ ОБРАЗОВАТЕЛЬНЫЙ СТАНДАРТ ВЫСШЕГО ОБРАЗОВАНИЯ   УРОВЕНЬ ВЫСШЕГО ОБРАЗОВАНИЯ магистратура   НАПРАВЛЕНИЕ ПОДГОТОВКИ </vt:lpstr>
      <vt:lpstr>Области и (или) сферы профессиональной деятельностивыпускников</vt:lpstr>
      <vt:lpstr>Презентация PowerPoint</vt:lpstr>
      <vt:lpstr>ФЕДЕРАЛЬНЫЙ ГОСУДАРСТВЕННЫЙ ОБРАЗОВАТЕЛЬНЫЙ СТАНДАРТ ВЫСШЕГО ОБРАЗОВАНИЯ   УРОВЕНЬ ВЫСШЕГО ОБРАЗОВАНИЯ МАГИСТРАТУРА   НАПРАВЛЕНИЕ ПОДГОТОВКИ </vt:lpstr>
      <vt:lpstr>IV. ХАРАКТЕРИСТИКА ПРОФЕССИОНАЛЬНОЙ ДЕЯТЕЛЬНОСТИ ВЫПУСКНИКОВ</vt:lpstr>
      <vt:lpstr>Презентация PowerPoint</vt:lpstr>
      <vt:lpstr>ФЕДЕРАЛЬНЫЙ ГОСУДАРСТВЕННЫЙ ОБРАЗОВАТЕЛЬНЫЙ СТАНДАРТ ВЫСШЕГО ОБРАЗОВАНИЯ   УРОВЕНЬ ВЫСШЕГО ОБРАЗОВАНИЯ магистратура   НАПРАВЛЕНИЕ ПОДГОТОВКИ </vt:lpstr>
      <vt:lpstr>IV. ХАРАКТЕРИСТИКА ПРОФЕССИОНАЛЬНОЙ ДЕЯТЕЛЬНОСТИ ВЫПУСКНИКОВ</vt:lpstr>
      <vt:lpstr>Презентация PowerPoint</vt:lpstr>
      <vt:lpstr>Отделение ПТиБ ФУМО на сайте КГТУ</vt:lpstr>
      <vt:lpstr>Отделение ПТиБ ФУМО на сайте КГТУ</vt:lpstr>
      <vt:lpstr>Отделение ПТиБ ФУМО на сайте КГТУ</vt:lpstr>
      <vt:lpstr>Отделение ПТиБ ФУМО на сайте КГТУ</vt:lpstr>
      <vt:lpstr>Отделение ПТиБ ФУМО на сайте КГТУ</vt:lpstr>
      <vt:lpstr>Отделение ПТиБ ФУМО на сайте КГТУ</vt:lpstr>
      <vt:lpstr>Отделение ПТиБ ФУМО на сайте КГТУ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ЗАДАЧИ И ДОРОЖНАЯ КАРТА ОТДЕЛЕНИЯ ПИЩЕВЫХ ТЕХНОЛОГИЙ И БИОТЕХНОЛОГИИ  ПРИ ФУМО  «ПРОМЫШЛЕННАЯ ЭКОЛОГИЯ И БИОТЕХНОЛОГИИ»</dc:title>
  <dc:creator>User</dc:creator>
  <cp:lastModifiedBy>Home</cp:lastModifiedBy>
  <cp:revision>84</cp:revision>
  <dcterms:created xsi:type="dcterms:W3CDTF">2016-05-12T11:39:21Z</dcterms:created>
  <dcterms:modified xsi:type="dcterms:W3CDTF">2017-02-18T21:27:13Z</dcterms:modified>
</cp:coreProperties>
</file>