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333" r:id="rId3"/>
    <p:sldId id="334" r:id="rId4"/>
    <p:sldId id="290" r:id="rId5"/>
    <p:sldId id="309" r:id="rId6"/>
    <p:sldId id="270" r:id="rId7"/>
    <p:sldId id="258" r:id="rId8"/>
    <p:sldId id="259" r:id="rId9"/>
    <p:sldId id="271" r:id="rId10"/>
    <p:sldId id="272" r:id="rId11"/>
    <p:sldId id="263" r:id="rId12"/>
    <p:sldId id="273" r:id="rId13"/>
    <p:sldId id="306" r:id="rId14"/>
    <p:sldId id="274" r:id="rId15"/>
    <p:sldId id="275" r:id="rId16"/>
    <p:sldId id="276" r:id="rId17"/>
    <p:sldId id="277" r:id="rId18"/>
    <p:sldId id="278" r:id="rId19"/>
    <p:sldId id="279" r:id="rId20"/>
    <p:sldId id="280" r:id="rId21"/>
    <p:sldId id="281" r:id="rId22"/>
    <p:sldId id="283" r:id="rId23"/>
    <p:sldId id="284" r:id="rId24"/>
    <p:sldId id="285" r:id="rId25"/>
    <p:sldId id="291" r:id="rId26"/>
    <p:sldId id="310" r:id="rId27"/>
    <p:sldId id="286" r:id="rId28"/>
    <p:sldId id="287" r:id="rId29"/>
    <p:sldId id="262" r:id="rId30"/>
    <p:sldId id="289" r:id="rId31"/>
    <p:sldId id="288"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7" r:id="rId47"/>
    <p:sldId id="308" r:id="rId48"/>
    <p:sldId id="318" r:id="rId49"/>
    <p:sldId id="319" r:id="rId50"/>
    <p:sldId id="311" r:id="rId51"/>
    <p:sldId id="312" r:id="rId52"/>
    <p:sldId id="320" r:id="rId53"/>
    <p:sldId id="321" r:id="rId54"/>
    <p:sldId id="322" r:id="rId55"/>
    <p:sldId id="313" r:id="rId56"/>
    <p:sldId id="314" r:id="rId57"/>
    <p:sldId id="315" r:id="rId58"/>
    <p:sldId id="316" r:id="rId59"/>
    <p:sldId id="317" r:id="rId60"/>
    <p:sldId id="323" r:id="rId61"/>
    <p:sldId id="324" r:id="rId62"/>
    <p:sldId id="325" r:id="rId63"/>
    <p:sldId id="326" r:id="rId64"/>
    <p:sldId id="328" r:id="rId65"/>
    <p:sldId id="338" r:id="rId66"/>
    <p:sldId id="339" r:id="rId67"/>
    <p:sldId id="327" r:id="rId68"/>
    <p:sldId id="329" r:id="rId69"/>
    <p:sldId id="330" r:id="rId70"/>
    <p:sldId id="331" r:id="rId71"/>
    <p:sldId id="335" r:id="rId72"/>
    <p:sldId id="336" r:id="rId73"/>
    <p:sldId id="337" r:id="rId7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0B0"/>
    <a:srgbClr val="FEB482"/>
    <a:srgbClr val="FFF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107" autoAdjust="0"/>
    <p:restoredTop sz="94011" autoAdjust="0"/>
  </p:normalViewPr>
  <p:slideViewPr>
    <p:cSldViewPr>
      <p:cViewPr>
        <p:scale>
          <a:sx n="92" d="100"/>
          <a:sy n="92" d="100"/>
        </p:scale>
        <p:origin x="-180" y="72"/>
      </p:cViewPr>
      <p:guideLst>
        <p:guide orient="horz" pos="2160"/>
        <p:guide pos="2880"/>
      </p:guideLst>
    </p:cSldViewPr>
  </p:slideViewPr>
  <p:outlineViewPr>
    <p:cViewPr>
      <p:scale>
        <a:sx n="33" d="100"/>
        <a:sy n="33" d="100"/>
      </p:scale>
      <p:origin x="0" y="91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21.09.2016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21.09.2016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21.09.2016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21.09.2016</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21.09.2016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21.09.2016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21.09.2016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21.09.2016</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21.09.2016</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21.09.2016</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21.09.2016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1716220" y="1340768"/>
            <a:ext cx="7525686" cy="3168352"/>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r>
              <a:rPr lang="ru-RU" sz="3800" dirty="0" smtClean="0">
                <a:effectLst>
                  <a:outerShdw blurRad="38100" dist="38100" dir="2700000" algn="tl">
                    <a:srgbClr val="000000">
                      <a:alpha val="43137"/>
                    </a:srgbClr>
                  </a:outerShdw>
                </a:effectLst>
              </a:rPr>
              <a:t>РАЗРАБОТКА ПРОЕКТОВ</a:t>
            </a:r>
          </a:p>
          <a:p>
            <a:r>
              <a:rPr lang="ru-RU" sz="3600" dirty="0" smtClean="0">
                <a:effectLst>
                  <a:outerShdw blurRad="38100" dist="38100" dir="2700000" algn="tl">
                    <a:srgbClr val="000000">
                      <a:alpha val="43137"/>
                    </a:srgbClr>
                  </a:outerShdw>
                </a:effectLst>
              </a:rPr>
              <a:t>актуализированных </a:t>
            </a:r>
            <a:r>
              <a:rPr lang="ru-RU" sz="3600" dirty="0" smtClean="0">
                <a:effectLst>
                  <a:outerShdw blurRad="38100" dist="38100" dir="2700000" algn="tl">
                    <a:srgbClr val="000000">
                      <a:alpha val="43137"/>
                    </a:srgbClr>
                  </a:outerShdw>
                </a:effectLst>
              </a:rPr>
              <a:t>ФГОС ВО 3++</a:t>
            </a:r>
          </a:p>
          <a:p>
            <a:r>
              <a:rPr lang="ru-RU" sz="3600" dirty="0" smtClean="0">
                <a:effectLst>
                  <a:outerShdw blurRad="38100" dist="38100" dir="2700000" algn="tl">
                    <a:srgbClr val="000000">
                      <a:alpha val="43137"/>
                    </a:srgbClr>
                  </a:outerShdw>
                </a:effectLst>
              </a:rPr>
              <a:t>по </a:t>
            </a:r>
            <a:r>
              <a:rPr lang="ru-RU" sz="3600" dirty="0" smtClean="0">
                <a:effectLst>
                  <a:outerShdw blurRad="38100" dist="38100" dir="2700000" algn="tl">
                    <a:srgbClr val="000000">
                      <a:alpha val="43137"/>
                    </a:srgbClr>
                  </a:outerShdw>
                </a:effectLst>
              </a:rPr>
              <a:t>направлениям подготовки</a:t>
            </a:r>
          </a:p>
          <a:p>
            <a:r>
              <a:rPr lang="ru-RU" sz="3600" dirty="0" smtClean="0">
                <a:effectLst>
                  <a:outerShdw blurRad="38100" dist="38100" dir="2700000" algn="tl">
                    <a:srgbClr val="000000">
                      <a:alpha val="43137"/>
                    </a:srgbClr>
                  </a:outerShdw>
                </a:effectLst>
              </a:rPr>
              <a:t>19.03.01 и 19.04.01</a:t>
            </a:r>
          </a:p>
          <a:p>
            <a:r>
              <a:rPr lang="ru-RU" sz="3600" dirty="0" smtClean="0">
                <a:effectLst>
                  <a:outerShdw blurRad="38100" dist="38100" dir="2700000" algn="tl">
                    <a:srgbClr val="000000">
                      <a:alpha val="43137"/>
                    </a:srgbClr>
                  </a:outerShdw>
                </a:effectLst>
              </a:rPr>
              <a:t>БИОТЕХНОЛОГИЯ</a:t>
            </a:r>
            <a:endParaRPr lang="ru-RU" sz="3600" dirty="0">
              <a:effectLst>
                <a:outerShdw blurRad="38100" dist="38100" dir="2700000" algn="tl">
                  <a:srgbClr val="000000">
                    <a:alpha val="43137"/>
                  </a:srgbClr>
                </a:outerShdw>
              </a:effectLst>
            </a:endParaRPr>
          </a:p>
        </p:txBody>
      </p:sp>
      <p:sp>
        <p:nvSpPr>
          <p:cNvPr id="2" name="TextBox 1"/>
          <p:cNvSpPr txBox="1"/>
          <p:nvPr/>
        </p:nvSpPr>
        <p:spPr>
          <a:xfrm>
            <a:off x="1763688" y="0"/>
            <a:ext cx="7380313" cy="923330"/>
          </a:xfrm>
          <a:prstGeom prst="rect">
            <a:avLst/>
          </a:prstGeom>
          <a:noFill/>
        </p:spPr>
        <p:txBody>
          <a:bodyPr wrap="square" rtlCol="0">
            <a:spAutoFit/>
          </a:bodyPr>
          <a:lstStyle/>
          <a:p>
            <a:pPr algn="ctr"/>
            <a:r>
              <a:rPr lang="ru-RU" b="1" dirty="0" smtClean="0">
                <a:solidFill>
                  <a:schemeClr val="tx2"/>
                </a:solidFill>
              </a:rPr>
              <a:t>Федеральное учебно-методическое объединение по УГНС </a:t>
            </a:r>
          </a:p>
          <a:p>
            <a:pPr algn="ctr"/>
            <a:r>
              <a:rPr lang="ru-RU" b="1" dirty="0" smtClean="0">
                <a:solidFill>
                  <a:schemeClr val="tx2"/>
                </a:solidFill>
              </a:rPr>
              <a:t>19.00.00 «Промышленная экология и биотехнология»</a:t>
            </a:r>
          </a:p>
          <a:p>
            <a:pPr algn="ctr"/>
            <a:r>
              <a:rPr lang="ru-RU" b="1" dirty="0" smtClean="0">
                <a:solidFill>
                  <a:schemeClr val="tx2"/>
                </a:solidFill>
              </a:rPr>
              <a:t>Отделение пищевых технологий и биотехнологии </a:t>
            </a:r>
            <a:endParaRPr lang="ru-RU" b="1" dirty="0">
              <a:solidFill>
                <a:schemeClr val="tx2"/>
              </a:solidFill>
            </a:endParaRPr>
          </a:p>
        </p:txBody>
      </p:sp>
      <p:sp>
        <p:nvSpPr>
          <p:cNvPr id="3" name="TextBox 2"/>
          <p:cNvSpPr txBox="1"/>
          <p:nvPr/>
        </p:nvSpPr>
        <p:spPr>
          <a:xfrm>
            <a:off x="1818539" y="4653136"/>
            <a:ext cx="7388552" cy="2308324"/>
          </a:xfrm>
          <a:prstGeom prst="rect">
            <a:avLst/>
          </a:prstGeom>
          <a:noFill/>
        </p:spPr>
        <p:txBody>
          <a:bodyPr wrap="square" rtlCol="0">
            <a:spAutoFit/>
          </a:bodyPr>
          <a:lstStyle/>
          <a:p>
            <a:r>
              <a:rPr lang="ru-RU" sz="2400" b="1" dirty="0" smtClean="0">
                <a:solidFill>
                  <a:schemeClr val="tx2"/>
                </a:solidFill>
              </a:rPr>
              <a:t>Председатель отделения пищевых технологий и биотехнологии ФУМО по УГНС 19.00.00</a:t>
            </a:r>
          </a:p>
          <a:p>
            <a:r>
              <a:rPr lang="ru-RU" sz="2400" b="1" dirty="0" smtClean="0">
                <a:solidFill>
                  <a:schemeClr val="tx2"/>
                </a:solidFill>
              </a:rPr>
              <a:t>Зав</a:t>
            </a:r>
            <a:r>
              <a:rPr lang="ru-RU" sz="2400" b="1" dirty="0" smtClean="0">
                <a:solidFill>
                  <a:schemeClr val="tx2"/>
                </a:solidFill>
              </a:rPr>
              <a:t>. кафедрой пищевой биотехнологии ФГБОУ ВО «Калининградский государственный технический университет»</a:t>
            </a:r>
          </a:p>
          <a:p>
            <a:r>
              <a:rPr lang="ru-RU" sz="2400" b="1" dirty="0">
                <a:solidFill>
                  <a:schemeClr val="tx2"/>
                </a:solidFill>
              </a:rPr>
              <a:t>д</a:t>
            </a:r>
            <a:r>
              <a:rPr lang="ru-RU" sz="2400" b="1" dirty="0" smtClean="0">
                <a:solidFill>
                  <a:schemeClr val="tx2"/>
                </a:solidFill>
              </a:rPr>
              <a:t>.т.н., профессор О.Я. </a:t>
            </a:r>
            <a:r>
              <a:rPr lang="ru-RU" sz="2400" b="1" dirty="0" err="1" smtClean="0">
                <a:solidFill>
                  <a:schemeClr val="tx2"/>
                </a:solidFill>
              </a:rPr>
              <a:t>Мезенова</a:t>
            </a:r>
            <a:endParaRPr lang="ru-RU" sz="2400" b="1" dirty="0">
              <a:solidFill>
                <a:schemeClr val="tx2"/>
              </a:solidFill>
            </a:endParaRPr>
          </a:p>
        </p:txBody>
      </p:sp>
    </p:spTree>
    <p:extLst>
      <p:ext uri="{BB962C8B-B14F-4D97-AF65-F5344CB8AC3E}">
        <p14:creationId xmlns:p14="http://schemas.microsoft.com/office/powerpoint/2010/main" val="1031891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3445" y="260648"/>
            <a:ext cx="8640960" cy="6494085"/>
          </a:xfrm>
          <a:prstGeom prst="rect">
            <a:avLst/>
          </a:prstGeom>
          <a:noFill/>
        </p:spPr>
        <p:txBody>
          <a:bodyPr wrap="square" rtlCol="0">
            <a:spAutoFit/>
          </a:bodyPr>
          <a:lstStyle/>
          <a:p>
            <a:r>
              <a:rPr lang="ru-RU" sz="1600" b="1" dirty="0">
                <a:solidFill>
                  <a:schemeClr val="accent1"/>
                </a:solidFill>
              </a:rPr>
              <a:t>4.2. </a:t>
            </a:r>
            <a:r>
              <a:rPr lang="ru-RU" sz="1600" dirty="0"/>
              <a:t>При разработке программы </a:t>
            </a:r>
            <a:r>
              <a:rPr lang="ru-RU" sz="1600" dirty="0" err="1"/>
              <a:t>бакалавриата</a:t>
            </a:r>
            <a:r>
              <a:rPr lang="ru-RU" sz="1600" dirty="0"/>
              <a:t> </a:t>
            </a:r>
            <a:r>
              <a:rPr lang="ru-RU" sz="1600" b="1" i="1" dirty="0"/>
              <a:t>организация самостоятельно (с учётом рекомендаций примерной основной образовательной программы) устанавливает ориентацию программы </a:t>
            </a:r>
            <a:r>
              <a:rPr lang="ru-RU" sz="1600" b="1" i="1" dirty="0" err="1"/>
              <a:t>бакалавриата</a:t>
            </a:r>
            <a:r>
              <a:rPr lang="ru-RU" sz="1600" b="1" i="1" dirty="0"/>
              <a:t> на</a:t>
            </a:r>
            <a:r>
              <a:rPr lang="ru-RU" sz="1600" b="1" dirty="0"/>
              <a:t>:</a:t>
            </a:r>
          </a:p>
          <a:p>
            <a:r>
              <a:rPr lang="ru-RU" sz="1600" dirty="0"/>
              <a:t>область (области) и (или) сферу (сферы) профессиональной деятельности выпускников,</a:t>
            </a:r>
          </a:p>
          <a:p>
            <a:r>
              <a:rPr lang="ru-RU" sz="1600" dirty="0"/>
              <a:t>тип (типы) задач и задачи профессиональной деятельности выпускников;</a:t>
            </a:r>
          </a:p>
          <a:p>
            <a:r>
              <a:rPr lang="ru-RU" sz="1600" dirty="0"/>
              <a:t>при необходимости - на объекты профессиональной деятельности выпускников или область (области) знания</a:t>
            </a:r>
            <a:r>
              <a:rPr lang="ru-RU" sz="1600" dirty="0" smtClean="0"/>
              <a:t>. </a:t>
            </a:r>
          </a:p>
          <a:p>
            <a:r>
              <a:rPr lang="ru-RU" sz="1600" b="1" dirty="0" smtClean="0">
                <a:solidFill>
                  <a:schemeClr val="accent1"/>
                </a:solidFill>
              </a:rPr>
              <a:t>4.3</a:t>
            </a:r>
            <a:r>
              <a:rPr lang="ru-RU" sz="1600" b="1" dirty="0">
                <a:solidFill>
                  <a:schemeClr val="accent1"/>
                </a:solidFill>
              </a:rPr>
              <a:t>. </a:t>
            </a:r>
            <a:r>
              <a:rPr lang="ru-RU" sz="1600" dirty="0"/>
              <a:t>В зависимости от установленной согласно п. 4.2 ориентации разрабатываемой программы </a:t>
            </a:r>
            <a:r>
              <a:rPr lang="ru-RU" sz="1600" dirty="0" err="1"/>
              <a:t>бакалавриата</a:t>
            </a:r>
            <a:r>
              <a:rPr lang="ru-RU" sz="1600" dirty="0"/>
              <a:t> </a:t>
            </a:r>
            <a:r>
              <a:rPr lang="ru-RU" sz="1600" b="1" dirty="0"/>
              <a:t>организация самостоятельно</a:t>
            </a:r>
            <a:r>
              <a:rPr lang="ru-RU" sz="1600" dirty="0"/>
              <a:t> осуществляет выбор соответствующих профессиональной деятельности выпускников </a:t>
            </a:r>
            <a:r>
              <a:rPr lang="ru-RU" sz="1600" b="1" dirty="0"/>
              <a:t>профессиональных стандартов (при наличии)  из реестра профессиональных стандартов, размещённого в программно-аппаратном комплексе «Профессиональные стандарты»</a:t>
            </a:r>
            <a:r>
              <a:rPr lang="ru-RU" sz="1600" dirty="0"/>
              <a:t> Министерства труда и социальной защиты Российской Федерации (profstandart.rosmintrud.ru), с учётом сведений о соотнесенных ФГОС ВО профессиональных стандартах (при наличии), приведённых в приложении к примерной основной образовательной программе.</a:t>
            </a:r>
          </a:p>
          <a:p>
            <a:r>
              <a:rPr lang="ru-RU" sz="1600" dirty="0"/>
              <a:t>При этом из каждого выбранного профессионального стандарта организация вправе выбрать одну или несколько обобщённых трудовых функций, полностью или частично, в соответствии с  установленным для ОТФ квалификационным уровнем, а также закрепленными в ОТФ требованиями к образованию и обучению.</a:t>
            </a:r>
          </a:p>
          <a:p>
            <a:r>
              <a:rPr lang="ru-RU" sz="1600" b="1" dirty="0">
                <a:solidFill>
                  <a:schemeClr val="accent1"/>
                </a:solidFill>
              </a:rPr>
              <a:t>4.4. </a:t>
            </a:r>
            <a:r>
              <a:rPr lang="ru-RU" sz="1600" dirty="0"/>
              <a:t>Программа </a:t>
            </a:r>
            <a:r>
              <a:rPr lang="ru-RU" sz="1600" dirty="0" err="1"/>
              <a:t>бакалавриата</a:t>
            </a:r>
            <a:r>
              <a:rPr lang="ru-RU" sz="1600" dirty="0"/>
              <a:t> может иметь </a:t>
            </a:r>
            <a:r>
              <a:rPr lang="ru-RU" sz="1600" b="1" dirty="0"/>
              <a:t>направленность (профиль</a:t>
            </a:r>
            <a:r>
              <a:rPr lang="ru-RU" sz="1600" dirty="0"/>
              <a:t>), конкретизирующую ее ориентацию на конкретные области и (или) сферы, и (или) задачи, и (или) объекты профессиональной деятельности и (или) области знания в рамках направления подготовки. </a:t>
            </a:r>
          </a:p>
          <a:p>
            <a:endParaRPr lang="ru-RU" sz="16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81668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72" y="654805"/>
            <a:ext cx="8856984" cy="1338828"/>
          </a:xfrm>
          <a:prstGeom prst="rect">
            <a:avLst/>
          </a:prstGeom>
          <a:noFill/>
        </p:spPr>
        <p:txBody>
          <a:bodyPr wrap="square" rtlCol="0">
            <a:spAutoFit/>
          </a:bodyPr>
          <a:lstStyle/>
          <a:p>
            <a:r>
              <a:rPr lang="ru-RU" sz="1500" b="1" dirty="0">
                <a:solidFill>
                  <a:schemeClr val="accent1"/>
                </a:solidFill>
              </a:rPr>
              <a:t>5.1. </a:t>
            </a:r>
            <a:r>
              <a:rPr lang="ru-RU" sz="1500" dirty="0"/>
              <a:t>В результате освоения программы </a:t>
            </a:r>
            <a:r>
              <a:rPr lang="ru-RU" sz="1500" dirty="0" err="1"/>
              <a:t>бакалавриата</a:t>
            </a:r>
            <a:r>
              <a:rPr lang="ru-RU" sz="1500" dirty="0"/>
              <a:t> у выпускника должны быть сформированы универсальные, общепрофессиональные и профессиональные компетенции.</a:t>
            </a:r>
          </a:p>
          <a:p>
            <a:r>
              <a:rPr lang="ru-RU" sz="1500" b="1" dirty="0">
                <a:solidFill>
                  <a:schemeClr val="accent1"/>
                </a:solidFill>
              </a:rPr>
              <a:t>5.2. </a:t>
            </a:r>
            <a:r>
              <a:rPr lang="ru-RU" sz="1500" dirty="0"/>
              <a:t>Выпускник, освоивший программу </a:t>
            </a:r>
            <a:r>
              <a:rPr lang="ru-RU" sz="1500" dirty="0" err="1"/>
              <a:t>бакалавриата</a:t>
            </a:r>
            <a:r>
              <a:rPr lang="ru-RU" sz="1500" dirty="0"/>
              <a:t>, должен обладать следующими </a:t>
            </a:r>
            <a:r>
              <a:rPr lang="ru-RU" b="1" dirty="0">
                <a:solidFill>
                  <a:schemeClr val="accent3">
                    <a:lumMod val="75000"/>
                  </a:schemeClr>
                </a:solidFill>
              </a:rPr>
              <a:t>универсальными </a:t>
            </a:r>
            <a:r>
              <a:rPr lang="ru-RU" b="1" dirty="0" smtClean="0">
                <a:solidFill>
                  <a:schemeClr val="accent3">
                    <a:lumMod val="75000"/>
                  </a:schemeClr>
                </a:solidFill>
              </a:rPr>
              <a:t>компетенциями (ИЗ МАКЕТА!):</a:t>
            </a:r>
            <a:endParaRPr lang="ru-RU" b="1" dirty="0">
              <a:solidFill>
                <a:schemeClr val="accent3">
                  <a:lumMod val="75000"/>
                </a:schemeClr>
              </a:solidFill>
            </a:endParaRPr>
          </a:p>
          <a:p>
            <a:endParaRPr lang="ru-RU" dirty="0"/>
          </a:p>
        </p:txBody>
      </p:sp>
      <p:sp>
        <p:nvSpPr>
          <p:cNvPr id="2" name="Заголовок 1"/>
          <p:cNvSpPr>
            <a:spLocks noGrp="1"/>
          </p:cNvSpPr>
          <p:nvPr>
            <p:ph type="title"/>
          </p:nvPr>
        </p:nvSpPr>
        <p:spPr>
          <a:xfrm>
            <a:off x="107504" y="-152562"/>
            <a:ext cx="8977064" cy="908720"/>
          </a:xfrm>
        </p:spPr>
        <p:txBody>
          <a:bodyPr>
            <a:noAutofit/>
          </a:bodyPr>
          <a:lstStyle/>
          <a:p>
            <a:r>
              <a:rPr lang="ru-RU" sz="2400" b="1" dirty="0" smtClean="0">
                <a:solidFill>
                  <a:schemeClr val="accent1"/>
                </a:solidFill>
              </a:rPr>
              <a:t>5</a:t>
            </a:r>
            <a:r>
              <a:rPr lang="ru-RU" sz="2400" b="1" dirty="0" smtClean="0"/>
              <a:t> ТРЕБОВАНИЯ К РЕЗУЛЬТАТАМ ОСВОЕНИЯ ПРОГРАММЫ БАКАЛАВРИАТА</a:t>
            </a:r>
            <a:endParaRPr lang="ru-RU" sz="2400" b="1" dirty="0"/>
          </a:p>
        </p:txBody>
      </p:sp>
      <p:graphicFrame>
        <p:nvGraphicFramePr>
          <p:cNvPr id="5" name="Таблица 4"/>
          <p:cNvGraphicFramePr>
            <a:graphicFrameLocks noGrp="1"/>
          </p:cNvGraphicFramePr>
          <p:nvPr>
            <p:extLst>
              <p:ext uri="{D42A27DB-BD31-4B8C-83A1-F6EECF244321}">
                <p14:modId xmlns:p14="http://schemas.microsoft.com/office/powerpoint/2010/main" val="753000809"/>
              </p:ext>
            </p:extLst>
          </p:nvPr>
        </p:nvGraphicFramePr>
        <p:xfrm>
          <a:off x="33751" y="1700808"/>
          <a:ext cx="8716499" cy="5013455"/>
        </p:xfrm>
        <a:graphic>
          <a:graphicData uri="http://schemas.openxmlformats.org/drawingml/2006/table">
            <a:tbl>
              <a:tblPr firstRow="1" firstCol="1" bandRow="1">
                <a:tableStyleId>{7E9639D4-E3E2-4D34-9284-5A2195B3D0D7}</a:tableStyleId>
              </a:tblPr>
              <a:tblGrid>
                <a:gridCol w="2235779"/>
                <a:gridCol w="6480720"/>
              </a:tblGrid>
              <a:tr h="349739">
                <a:tc>
                  <a:txBody>
                    <a:bodyPr/>
                    <a:lstStyle/>
                    <a:p>
                      <a:pPr algn="ctr">
                        <a:lnSpc>
                          <a:spcPct val="100000"/>
                        </a:lnSpc>
                        <a:spcAft>
                          <a:spcPts val="0"/>
                        </a:spcAft>
                      </a:pPr>
                      <a:r>
                        <a:rPr lang="ru-RU" sz="1200" dirty="0">
                          <a:solidFill>
                            <a:schemeClr val="tx2"/>
                          </a:solidFill>
                          <a:effectLst/>
                        </a:rPr>
                        <a:t>Наименование категории компетенций</a:t>
                      </a:r>
                      <a:endParaRPr lang="ru-RU" sz="1200" dirty="0">
                        <a:solidFill>
                          <a:schemeClr val="tx2"/>
                        </a:solidFill>
                        <a:effectLst/>
                        <a:latin typeface="Calibri"/>
                        <a:ea typeface="Calibri"/>
                        <a:cs typeface="Times New Roman"/>
                      </a:endParaRPr>
                    </a:p>
                  </a:txBody>
                  <a:tcPr marL="36921" marR="36921" marT="0" marB="0" anchor="ctr">
                    <a:solidFill>
                      <a:schemeClr val="accent1">
                        <a:lumMod val="40000"/>
                        <a:lumOff val="60000"/>
                      </a:schemeClr>
                    </a:solidFill>
                  </a:tcPr>
                </a:tc>
                <a:tc>
                  <a:txBody>
                    <a:bodyPr/>
                    <a:lstStyle/>
                    <a:p>
                      <a:pPr algn="ctr">
                        <a:lnSpc>
                          <a:spcPct val="100000"/>
                        </a:lnSpc>
                        <a:spcAft>
                          <a:spcPts val="0"/>
                        </a:spcAft>
                      </a:pPr>
                      <a:r>
                        <a:rPr lang="ru-RU" sz="1200" dirty="0">
                          <a:solidFill>
                            <a:schemeClr val="tx2"/>
                          </a:solidFill>
                          <a:effectLst/>
                        </a:rPr>
                        <a:t>Код и наименование универсальной компетенции выпускника программы </a:t>
                      </a:r>
                      <a:r>
                        <a:rPr lang="ru-RU" sz="1200" dirty="0" err="1">
                          <a:solidFill>
                            <a:schemeClr val="tx2"/>
                          </a:solidFill>
                          <a:effectLst/>
                        </a:rPr>
                        <a:t>бакалавриата</a:t>
                      </a:r>
                      <a:endParaRPr lang="ru-RU" sz="1200" dirty="0">
                        <a:solidFill>
                          <a:schemeClr val="tx2"/>
                        </a:solidFill>
                        <a:effectLst/>
                        <a:latin typeface="Calibri"/>
                        <a:ea typeface="Calibri"/>
                        <a:cs typeface="Times New Roman"/>
                      </a:endParaRPr>
                    </a:p>
                  </a:txBody>
                  <a:tcPr marL="36921" marR="36921" marT="0" marB="0" anchor="ctr">
                    <a:solidFill>
                      <a:schemeClr val="accent1">
                        <a:lumMod val="40000"/>
                        <a:lumOff val="60000"/>
                      </a:schemeClr>
                    </a:solidFill>
                  </a:tcPr>
                </a:tc>
              </a:tr>
              <a:tr h="524609">
                <a:tc>
                  <a:txBody>
                    <a:bodyPr/>
                    <a:lstStyle/>
                    <a:p>
                      <a:pPr>
                        <a:lnSpc>
                          <a:spcPct val="100000"/>
                        </a:lnSpc>
                        <a:spcAft>
                          <a:spcPts val="1000"/>
                        </a:spcAft>
                      </a:pPr>
                      <a:r>
                        <a:rPr lang="ru-RU" sz="1200" dirty="0">
                          <a:solidFill>
                            <a:schemeClr val="accent6">
                              <a:lumMod val="50000"/>
                            </a:schemeClr>
                          </a:solidFill>
                          <a:effectLst/>
                        </a:rPr>
                        <a:t>Системное и критическое мышление</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accent1">
                        <a:lumMod val="20000"/>
                        <a:lumOff val="80000"/>
                      </a:schemeClr>
                    </a:solidFill>
                  </a:tcPr>
                </a:tc>
                <a:tc>
                  <a:txBody>
                    <a:bodyPr/>
                    <a:lstStyle/>
                    <a:p>
                      <a:pPr indent="342900">
                        <a:lnSpc>
                          <a:spcPct val="100000"/>
                        </a:lnSpc>
                        <a:spcAft>
                          <a:spcPts val="0"/>
                        </a:spcAft>
                      </a:pPr>
                      <a:r>
                        <a:rPr lang="ru-RU" sz="1200" b="1" dirty="0">
                          <a:solidFill>
                            <a:schemeClr val="accent6">
                              <a:lumMod val="50000"/>
                            </a:schemeClr>
                          </a:solidFill>
                          <a:effectLst/>
                        </a:rPr>
                        <a:t>УК-1.</a:t>
                      </a:r>
                      <a:r>
                        <a:rPr lang="ru-RU" sz="1200" dirty="0">
                          <a:solidFill>
                            <a:schemeClr val="accent6">
                              <a:lumMod val="50000"/>
                            </a:schemeClr>
                          </a:solidFill>
                          <a:effectLst/>
                        </a:rPr>
                        <a:t> Способен осуществлять поиск, критический анализ и синтез информации, применять системный подход, основанный на научном мировоззрении, для решения поставленных задач</a:t>
                      </a:r>
                      <a:endParaRPr lang="ru-RU" sz="1200" dirty="0">
                        <a:solidFill>
                          <a:schemeClr val="accent6">
                            <a:lumMod val="50000"/>
                          </a:schemeClr>
                        </a:solidFill>
                        <a:effectLst/>
                        <a:latin typeface="Arial"/>
                        <a:ea typeface="Times New Roman"/>
                      </a:endParaRPr>
                    </a:p>
                  </a:txBody>
                  <a:tcPr marL="36921" marR="36921" marT="0" marB="0">
                    <a:solidFill>
                      <a:schemeClr val="accent1">
                        <a:lumMod val="20000"/>
                        <a:lumOff val="80000"/>
                      </a:schemeClr>
                    </a:solidFill>
                  </a:tcPr>
                </a:tc>
              </a:tr>
              <a:tr h="524609">
                <a:tc>
                  <a:txBody>
                    <a:bodyPr/>
                    <a:lstStyle/>
                    <a:p>
                      <a:pPr>
                        <a:lnSpc>
                          <a:spcPct val="100000"/>
                        </a:lnSpc>
                        <a:spcAft>
                          <a:spcPts val="1000"/>
                        </a:spcAft>
                      </a:pPr>
                      <a:r>
                        <a:rPr lang="ru-RU" sz="1200" dirty="0">
                          <a:solidFill>
                            <a:schemeClr val="accent6">
                              <a:lumMod val="50000"/>
                            </a:schemeClr>
                          </a:solidFill>
                          <a:effectLst/>
                        </a:rPr>
                        <a:t>Разработка и реализация проектов</a:t>
                      </a:r>
                      <a:endParaRPr lang="ru-RU" sz="1200" dirty="0">
                        <a:solidFill>
                          <a:schemeClr val="accent6">
                            <a:lumMod val="50000"/>
                          </a:schemeClr>
                        </a:solidFill>
                        <a:effectLst/>
                        <a:latin typeface="Calibri"/>
                        <a:ea typeface="Calibri"/>
                        <a:cs typeface="Times New Roman"/>
                      </a:endParaRPr>
                    </a:p>
                  </a:txBody>
                  <a:tcPr marL="36921" marR="36921" marT="0" marB="0" anchor="ctr"/>
                </a:tc>
                <a:tc>
                  <a:txBody>
                    <a:bodyPr/>
                    <a:lstStyle/>
                    <a:p>
                      <a:pPr indent="342900" algn="just">
                        <a:lnSpc>
                          <a:spcPct val="100000"/>
                        </a:lnSpc>
                        <a:spcAft>
                          <a:spcPts val="0"/>
                        </a:spcAft>
                      </a:pPr>
                      <a:r>
                        <a:rPr lang="ru-RU" sz="1200" b="1" dirty="0">
                          <a:solidFill>
                            <a:schemeClr val="accent6">
                              <a:lumMod val="50000"/>
                            </a:schemeClr>
                          </a:solidFill>
                          <a:effectLst/>
                        </a:rPr>
                        <a:t>УК-2.</a:t>
                      </a:r>
                      <a:r>
                        <a:rPr lang="ru-RU" sz="1200" dirty="0">
                          <a:solidFill>
                            <a:schemeClr val="accent6">
                              <a:lumMod val="50000"/>
                            </a:schemeClr>
                          </a:solidFill>
                          <a:effectLst/>
                        </a:rPr>
                        <a:t> Способен определять круг задач в рамках поставленной цели и выбирать оптимальные способы их решения, исходя из действующих правовых норм и имеющихся ресурсов</a:t>
                      </a:r>
                      <a:endParaRPr lang="ru-RU" sz="1200" dirty="0">
                        <a:solidFill>
                          <a:schemeClr val="accent6">
                            <a:lumMod val="50000"/>
                          </a:schemeClr>
                        </a:solidFill>
                        <a:effectLst/>
                        <a:latin typeface="Arial"/>
                        <a:ea typeface="Times New Roman"/>
                      </a:endParaRPr>
                    </a:p>
                  </a:txBody>
                  <a:tcPr marL="36921" marR="36921" marT="0" marB="0"/>
                </a:tc>
              </a:tr>
              <a:tr h="349739">
                <a:tc>
                  <a:txBody>
                    <a:bodyPr/>
                    <a:lstStyle/>
                    <a:p>
                      <a:pPr>
                        <a:lnSpc>
                          <a:spcPct val="100000"/>
                        </a:lnSpc>
                        <a:spcAft>
                          <a:spcPts val="1000"/>
                        </a:spcAft>
                      </a:pPr>
                      <a:r>
                        <a:rPr lang="ru-RU" sz="1200" dirty="0">
                          <a:solidFill>
                            <a:schemeClr val="accent6">
                              <a:lumMod val="50000"/>
                            </a:schemeClr>
                          </a:solidFill>
                          <a:effectLst/>
                        </a:rPr>
                        <a:t>Командная работа и лидерство</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accent1">
                        <a:lumMod val="20000"/>
                        <a:lumOff val="80000"/>
                      </a:schemeClr>
                    </a:solidFill>
                  </a:tcPr>
                </a:tc>
                <a:tc>
                  <a:txBody>
                    <a:bodyPr/>
                    <a:lstStyle/>
                    <a:p>
                      <a:pPr indent="342900">
                        <a:lnSpc>
                          <a:spcPct val="100000"/>
                        </a:lnSpc>
                        <a:spcAft>
                          <a:spcPts val="0"/>
                        </a:spcAft>
                      </a:pPr>
                      <a:r>
                        <a:rPr lang="ru-RU" sz="1200" b="1" dirty="0">
                          <a:solidFill>
                            <a:schemeClr val="accent6">
                              <a:lumMod val="50000"/>
                            </a:schemeClr>
                          </a:solidFill>
                          <a:effectLst/>
                        </a:rPr>
                        <a:t>УК-3. </a:t>
                      </a:r>
                      <a:r>
                        <a:rPr lang="ru-RU" sz="1200" dirty="0">
                          <a:solidFill>
                            <a:schemeClr val="accent6">
                              <a:lumMod val="50000"/>
                            </a:schemeClr>
                          </a:solidFill>
                          <a:effectLst/>
                        </a:rPr>
                        <a:t>Способен осуществлять социальное взаимодействие и реализовывать свою роль в команде</a:t>
                      </a:r>
                      <a:endParaRPr lang="ru-RU" sz="1200" dirty="0">
                        <a:solidFill>
                          <a:schemeClr val="accent6">
                            <a:lumMod val="50000"/>
                          </a:schemeClr>
                        </a:solidFill>
                        <a:effectLst/>
                        <a:latin typeface="Arial"/>
                        <a:ea typeface="Times New Roman"/>
                      </a:endParaRPr>
                    </a:p>
                  </a:txBody>
                  <a:tcPr marL="36921" marR="36921" marT="0" marB="0">
                    <a:solidFill>
                      <a:schemeClr val="accent1">
                        <a:lumMod val="20000"/>
                        <a:lumOff val="80000"/>
                      </a:schemeClr>
                    </a:solidFill>
                  </a:tcPr>
                </a:tc>
              </a:tr>
              <a:tr h="436781">
                <a:tc>
                  <a:txBody>
                    <a:bodyPr/>
                    <a:lstStyle/>
                    <a:p>
                      <a:pPr>
                        <a:lnSpc>
                          <a:spcPct val="100000"/>
                        </a:lnSpc>
                        <a:spcAft>
                          <a:spcPts val="1000"/>
                        </a:spcAft>
                      </a:pPr>
                      <a:r>
                        <a:rPr lang="ru-RU" sz="1200" dirty="0">
                          <a:solidFill>
                            <a:schemeClr val="accent6">
                              <a:lumMod val="50000"/>
                            </a:schemeClr>
                          </a:solidFill>
                          <a:effectLst/>
                        </a:rPr>
                        <a:t>Коммуникация</a:t>
                      </a:r>
                      <a:endParaRPr lang="ru-RU" sz="1200" dirty="0">
                        <a:solidFill>
                          <a:schemeClr val="accent6">
                            <a:lumMod val="50000"/>
                          </a:schemeClr>
                        </a:solidFill>
                        <a:effectLst/>
                        <a:latin typeface="Calibri"/>
                        <a:ea typeface="Calibri"/>
                        <a:cs typeface="Times New Roman"/>
                      </a:endParaRPr>
                    </a:p>
                  </a:txBody>
                  <a:tcPr marL="36921" marR="36921" marT="0" marB="0" anchor="ctr"/>
                </a:tc>
                <a:tc>
                  <a:txBody>
                    <a:bodyPr/>
                    <a:lstStyle/>
                    <a:p>
                      <a:pPr indent="342900">
                        <a:lnSpc>
                          <a:spcPct val="100000"/>
                        </a:lnSpc>
                        <a:spcAft>
                          <a:spcPts val="0"/>
                        </a:spcAft>
                      </a:pPr>
                      <a:r>
                        <a:rPr lang="ru-RU" sz="1200" b="1" dirty="0">
                          <a:solidFill>
                            <a:schemeClr val="accent6">
                              <a:lumMod val="50000"/>
                            </a:schemeClr>
                          </a:solidFill>
                          <a:effectLst/>
                        </a:rPr>
                        <a:t>УК-4. </a:t>
                      </a:r>
                      <a:r>
                        <a:rPr lang="ru-RU" sz="1200" dirty="0">
                          <a:solidFill>
                            <a:schemeClr val="accent6">
                              <a:lumMod val="50000"/>
                            </a:schemeClr>
                          </a:solidFill>
                          <a:effectLst/>
                        </a:rPr>
                        <a:t>Способен осуществлять деловую коммуникацию в устной и письменной формах на государственном(</a:t>
                      </a:r>
                      <a:r>
                        <a:rPr lang="ru-RU" sz="1200" dirty="0" err="1">
                          <a:solidFill>
                            <a:schemeClr val="accent6">
                              <a:lumMod val="50000"/>
                            </a:schemeClr>
                          </a:solidFill>
                          <a:effectLst/>
                        </a:rPr>
                        <a:t>ых</a:t>
                      </a:r>
                      <a:r>
                        <a:rPr lang="ru-RU" sz="1200" dirty="0">
                          <a:solidFill>
                            <a:schemeClr val="accent6">
                              <a:lumMod val="50000"/>
                            </a:schemeClr>
                          </a:solidFill>
                          <a:effectLst/>
                        </a:rPr>
                        <a:t>) и иностранном(</a:t>
                      </a:r>
                      <a:r>
                        <a:rPr lang="ru-RU" sz="1200" dirty="0" err="1">
                          <a:solidFill>
                            <a:schemeClr val="accent6">
                              <a:lumMod val="50000"/>
                            </a:schemeClr>
                          </a:solidFill>
                          <a:effectLst/>
                        </a:rPr>
                        <a:t>ых</a:t>
                      </a:r>
                      <a:r>
                        <a:rPr lang="ru-RU" sz="1200" dirty="0">
                          <a:solidFill>
                            <a:schemeClr val="accent6">
                              <a:lumMod val="50000"/>
                            </a:schemeClr>
                          </a:solidFill>
                          <a:effectLst/>
                        </a:rPr>
                        <a:t>) языках</a:t>
                      </a:r>
                      <a:endParaRPr lang="ru-RU" sz="1200" dirty="0">
                        <a:solidFill>
                          <a:schemeClr val="accent6">
                            <a:lumMod val="50000"/>
                          </a:schemeClr>
                        </a:solidFill>
                        <a:effectLst/>
                        <a:latin typeface="Arial"/>
                        <a:ea typeface="Times New Roman"/>
                      </a:endParaRPr>
                    </a:p>
                  </a:txBody>
                  <a:tcPr marL="36921" marR="36921" marT="0" marB="0"/>
                </a:tc>
              </a:tr>
              <a:tr h="457979">
                <a:tc>
                  <a:txBody>
                    <a:bodyPr/>
                    <a:lstStyle/>
                    <a:p>
                      <a:pPr>
                        <a:lnSpc>
                          <a:spcPct val="100000"/>
                        </a:lnSpc>
                        <a:spcAft>
                          <a:spcPts val="1000"/>
                        </a:spcAft>
                      </a:pPr>
                      <a:r>
                        <a:rPr lang="ru-RU" sz="1200" dirty="0">
                          <a:solidFill>
                            <a:schemeClr val="accent6">
                              <a:lumMod val="50000"/>
                            </a:schemeClr>
                          </a:solidFill>
                          <a:effectLst/>
                        </a:rPr>
                        <a:t>Межкультурное взаимодействие</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accent1">
                        <a:lumMod val="20000"/>
                        <a:lumOff val="80000"/>
                      </a:schemeClr>
                    </a:solidFill>
                  </a:tcPr>
                </a:tc>
                <a:tc>
                  <a:txBody>
                    <a:bodyPr/>
                    <a:lstStyle/>
                    <a:p>
                      <a:pPr indent="342900">
                        <a:lnSpc>
                          <a:spcPct val="100000"/>
                        </a:lnSpc>
                        <a:spcAft>
                          <a:spcPts val="0"/>
                        </a:spcAft>
                      </a:pPr>
                      <a:r>
                        <a:rPr lang="ru-RU" sz="1200" b="1" dirty="0">
                          <a:solidFill>
                            <a:schemeClr val="accent6">
                              <a:lumMod val="50000"/>
                            </a:schemeClr>
                          </a:solidFill>
                          <a:effectLst/>
                        </a:rPr>
                        <a:t>УК-5. </a:t>
                      </a:r>
                      <a:r>
                        <a:rPr lang="ru-RU" sz="1200" dirty="0">
                          <a:solidFill>
                            <a:schemeClr val="accent6">
                              <a:lumMod val="50000"/>
                            </a:schemeClr>
                          </a:solidFill>
                          <a:effectLst/>
                        </a:rPr>
                        <a:t>Способен воспринимать межкультурное разнообразие общества в социально-историческом, этическом и философском контекстах</a:t>
                      </a:r>
                      <a:endParaRPr lang="ru-RU" sz="1200" dirty="0">
                        <a:solidFill>
                          <a:schemeClr val="accent6">
                            <a:lumMod val="50000"/>
                          </a:schemeClr>
                        </a:solidFill>
                        <a:effectLst/>
                        <a:latin typeface="Arial"/>
                        <a:ea typeface="Times New Roman"/>
                      </a:endParaRPr>
                    </a:p>
                  </a:txBody>
                  <a:tcPr marL="36921" marR="36921" marT="0" marB="0">
                    <a:solidFill>
                      <a:schemeClr val="accent1">
                        <a:lumMod val="20000"/>
                        <a:lumOff val="80000"/>
                      </a:schemeClr>
                    </a:solidFill>
                  </a:tcPr>
                </a:tc>
              </a:tr>
              <a:tr h="457979">
                <a:tc rowSpan="2">
                  <a:txBody>
                    <a:bodyPr/>
                    <a:lstStyle/>
                    <a:p>
                      <a:pPr>
                        <a:lnSpc>
                          <a:spcPct val="100000"/>
                        </a:lnSpc>
                        <a:spcAft>
                          <a:spcPts val="1000"/>
                        </a:spcAft>
                      </a:pPr>
                      <a:r>
                        <a:rPr lang="ru-RU" sz="1200" dirty="0">
                          <a:solidFill>
                            <a:schemeClr val="accent6">
                              <a:lumMod val="50000"/>
                            </a:schemeClr>
                          </a:solidFill>
                          <a:effectLst/>
                        </a:rPr>
                        <a:t>Самоорганизация и саморазвитие (в </a:t>
                      </a:r>
                      <a:r>
                        <a:rPr lang="ru-RU" sz="1200" dirty="0" err="1">
                          <a:solidFill>
                            <a:schemeClr val="accent6">
                              <a:lumMod val="50000"/>
                            </a:schemeClr>
                          </a:solidFill>
                          <a:effectLst/>
                        </a:rPr>
                        <a:t>т.ч</a:t>
                      </a:r>
                      <a:r>
                        <a:rPr lang="ru-RU" sz="1200" dirty="0">
                          <a:solidFill>
                            <a:schemeClr val="accent6">
                              <a:lumMod val="50000"/>
                            </a:schemeClr>
                          </a:solidFill>
                          <a:effectLst/>
                        </a:rPr>
                        <a:t>. </a:t>
                      </a:r>
                      <a:r>
                        <a:rPr lang="ru-RU" sz="1200" dirty="0" err="1">
                          <a:solidFill>
                            <a:schemeClr val="accent6">
                              <a:lumMod val="50000"/>
                            </a:schemeClr>
                          </a:solidFill>
                          <a:effectLst/>
                        </a:rPr>
                        <a:t>Здоровьесбережение</a:t>
                      </a:r>
                      <a:r>
                        <a:rPr lang="ru-RU" sz="1200" dirty="0">
                          <a:solidFill>
                            <a:schemeClr val="accent6">
                              <a:lumMod val="50000"/>
                            </a:schemeClr>
                          </a:solidFill>
                          <a:effectLst/>
                        </a:rPr>
                        <a:t>)</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bg1"/>
                    </a:solidFill>
                  </a:tcPr>
                </a:tc>
                <a:tc>
                  <a:txBody>
                    <a:bodyPr/>
                    <a:lstStyle/>
                    <a:p>
                      <a:pPr indent="342900">
                        <a:lnSpc>
                          <a:spcPct val="100000"/>
                        </a:lnSpc>
                        <a:spcAft>
                          <a:spcPts val="0"/>
                        </a:spcAft>
                      </a:pPr>
                      <a:r>
                        <a:rPr lang="ru-RU" sz="1200" b="1" dirty="0">
                          <a:solidFill>
                            <a:schemeClr val="accent6">
                              <a:lumMod val="50000"/>
                            </a:schemeClr>
                          </a:solidFill>
                          <a:effectLst/>
                        </a:rPr>
                        <a:t>УК-6.</a:t>
                      </a:r>
                      <a:r>
                        <a:rPr lang="ru-RU" sz="1200" dirty="0">
                          <a:solidFill>
                            <a:schemeClr val="accent6">
                              <a:lumMod val="50000"/>
                            </a:schemeClr>
                          </a:solidFill>
                          <a:effectLst/>
                        </a:rPr>
                        <a:t> Способен управлять своим временем, выстраивать и реализовывать траекторию саморазвития на основе принципов образования в течение всей жизни</a:t>
                      </a:r>
                      <a:endParaRPr lang="ru-RU" sz="1200" dirty="0">
                        <a:solidFill>
                          <a:schemeClr val="accent6">
                            <a:lumMod val="50000"/>
                          </a:schemeClr>
                        </a:solidFill>
                        <a:effectLst/>
                        <a:latin typeface="Arial"/>
                        <a:ea typeface="Times New Roman"/>
                      </a:endParaRPr>
                    </a:p>
                  </a:txBody>
                  <a:tcPr marL="36921" marR="36921" marT="0" marB="0">
                    <a:solidFill>
                      <a:schemeClr val="bg1"/>
                    </a:solidFill>
                  </a:tcPr>
                </a:tc>
              </a:tr>
              <a:tr h="457979">
                <a:tc vMerge="1">
                  <a:txBody>
                    <a:bodyPr/>
                    <a:lstStyle/>
                    <a:p>
                      <a:endParaRPr lang="ru-RU"/>
                    </a:p>
                  </a:txBody>
                  <a:tcPr>
                    <a:solidFill>
                      <a:srgbClr val="FFF3EB"/>
                    </a:solidFill>
                  </a:tcPr>
                </a:tc>
                <a:tc>
                  <a:txBody>
                    <a:bodyPr/>
                    <a:lstStyle/>
                    <a:p>
                      <a:pPr indent="342900">
                        <a:lnSpc>
                          <a:spcPct val="100000"/>
                        </a:lnSpc>
                        <a:spcAft>
                          <a:spcPts val="0"/>
                        </a:spcAft>
                      </a:pPr>
                      <a:r>
                        <a:rPr lang="ru-RU" sz="1200" b="1" dirty="0">
                          <a:solidFill>
                            <a:schemeClr val="accent6">
                              <a:lumMod val="50000"/>
                            </a:schemeClr>
                          </a:solidFill>
                          <a:effectLst/>
                        </a:rPr>
                        <a:t>УК-7. </a:t>
                      </a:r>
                      <a:r>
                        <a:rPr lang="ru-RU" sz="1200" dirty="0">
                          <a:solidFill>
                            <a:schemeClr val="accent6">
                              <a:lumMod val="50000"/>
                            </a:schemeClr>
                          </a:solidFill>
                          <a:effectLst/>
                        </a:rPr>
                        <a:t>Способен поддерживать должный уровень физической подготовленности для обеспечения полноценной социальной и профессиональной деятельности</a:t>
                      </a:r>
                      <a:endParaRPr lang="ru-RU" sz="1200" dirty="0">
                        <a:solidFill>
                          <a:schemeClr val="accent6">
                            <a:lumMod val="50000"/>
                          </a:schemeClr>
                        </a:solidFill>
                        <a:effectLst/>
                        <a:latin typeface="Arial"/>
                        <a:ea typeface="Times New Roman"/>
                      </a:endParaRPr>
                    </a:p>
                  </a:txBody>
                  <a:tcPr marL="36921" marR="36921" marT="0" marB="0">
                    <a:solidFill>
                      <a:schemeClr val="bg1"/>
                    </a:solidFill>
                  </a:tcPr>
                </a:tc>
              </a:tr>
              <a:tr h="457979">
                <a:tc>
                  <a:txBody>
                    <a:bodyPr/>
                    <a:lstStyle/>
                    <a:p>
                      <a:pPr>
                        <a:lnSpc>
                          <a:spcPct val="100000"/>
                        </a:lnSpc>
                        <a:spcAft>
                          <a:spcPts val="1000"/>
                        </a:spcAft>
                      </a:pPr>
                      <a:r>
                        <a:rPr lang="ru-RU" sz="1200" dirty="0">
                          <a:solidFill>
                            <a:schemeClr val="accent6">
                              <a:lumMod val="50000"/>
                            </a:schemeClr>
                          </a:solidFill>
                          <a:effectLst/>
                        </a:rPr>
                        <a:t>Экономическая культура </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accent1">
                        <a:lumMod val="20000"/>
                        <a:lumOff val="80000"/>
                      </a:schemeClr>
                    </a:solidFill>
                  </a:tcPr>
                </a:tc>
                <a:tc>
                  <a:txBody>
                    <a:bodyPr/>
                    <a:lstStyle/>
                    <a:p>
                      <a:pPr indent="342900">
                        <a:lnSpc>
                          <a:spcPct val="100000"/>
                        </a:lnSpc>
                        <a:spcAft>
                          <a:spcPts val="0"/>
                        </a:spcAft>
                      </a:pPr>
                      <a:r>
                        <a:rPr lang="ru-RU" sz="1200" b="1" dirty="0">
                          <a:solidFill>
                            <a:schemeClr val="accent6">
                              <a:lumMod val="50000"/>
                            </a:schemeClr>
                          </a:solidFill>
                          <a:effectLst/>
                        </a:rPr>
                        <a:t>УК-8. </a:t>
                      </a:r>
                      <a:r>
                        <a:rPr lang="ru-RU" sz="1200" dirty="0">
                          <a:solidFill>
                            <a:schemeClr val="accent6">
                              <a:lumMod val="50000"/>
                            </a:schemeClr>
                          </a:solidFill>
                          <a:effectLst/>
                        </a:rPr>
                        <a:t>Способен принимать обоснованные и ответственные решения в сфере личных финансов</a:t>
                      </a:r>
                      <a:endParaRPr lang="ru-RU" sz="1200" dirty="0">
                        <a:solidFill>
                          <a:schemeClr val="accent6">
                            <a:lumMod val="50000"/>
                          </a:schemeClr>
                        </a:solidFill>
                        <a:effectLst/>
                        <a:latin typeface="Arial"/>
                        <a:ea typeface="Times New Roman"/>
                      </a:endParaRPr>
                    </a:p>
                  </a:txBody>
                  <a:tcPr marL="36921" marR="36921" marT="0" marB="0">
                    <a:solidFill>
                      <a:schemeClr val="accent1">
                        <a:lumMod val="20000"/>
                        <a:lumOff val="80000"/>
                      </a:schemeClr>
                    </a:solidFill>
                  </a:tcPr>
                </a:tc>
              </a:tr>
              <a:tr h="457979">
                <a:tc>
                  <a:txBody>
                    <a:bodyPr/>
                    <a:lstStyle/>
                    <a:p>
                      <a:pPr>
                        <a:lnSpc>
                          <a:spcPct val="100000"/>
                        </a:lnSpc>
                        <a:spcAft>
                          <a:spcPts val="1000"/>
                        </a:spcAft>
                      </a:pPr>
                      <a:r>
                        <a:rPr lang="ru-RU" sz="1200" dirty="0">
                          <a:solidFill>
                            <a:schemeClr val="accent6">
                              <a:lumMod val="50000"/>
                            </a:schemeClr>
                          </a:solidFill>
                          <a:effectLst/>
                        </a:rPr>
                        <a:t>Правовая культура</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bg1"/>
                    </a:solidFill>
                  </a:tcPr>
                </a:tc>
                <a:tc>
                  <a:txBody>
                    <a:bodyPr/>
                    <a:lstStyle/>
                    <a:p>
                      <a:pPr indent="342900">
                        <a:lnSpc>
                          <a:spcPct val="100000"/>
                        </a:lnSpc>
                        <a:spcAft>
                          <a:spcPts val="0"/>
                        </a:spcAft>
                      </a:pPr>
                      <a:r>
                        <a:rPr lang="ru-RU" sz="1200" b="1" dirty="0">
                          <a:solidFill>
                            <a:schemeClr val="accent6">
                              <a:lumMod val="50000"/>
                            </a:schemeClr>
                          </a:solidFill>
                          <a:effectLst/>
                        </a:rPr>
                        <a:t>УК-9. </a:t>
                      </a:r>
                      <a:r>
                        <a:rPr lang="ru-RU" sz="1200" dirty="0">
                          <a:solidFill>
                            <a:schemeClr val="accent6">
                              <a:lumMod val="50000"/>
                            </a:schemeClr>
                          </a:solidFill>
                          <a:effectLst/>
                        </a:rPr>
                        <a:t>Способен принимать обоснованные и ответственные решения на личном уровне в сфере правовых отношений</a:t>
                      </a:r>
                      <a:endParaRPr lang="ru-RU" sz="1200" dirty="0">
                        <a:solidFill>
                          <a:schemeClr val="accent6">
                            <a:lumMod val="50000"/>
                          </a:schemeClr>
                        </a:solidFill>
                        <a:effectLst/>
                        <a:latin typeface="Arial"/>
                        <a:ea typeface="Times New Roman"/>
                      </a:endParaRPr>
                    </a:p>
                  </a:txBody>
                  <a:tcPr marL="36921" marR="36921" marT="0" marB="0">
                    <a:solidFill>
                      <a:schemeClr val="bg1"/>
                    </a:solidFill>
                  </a:tcPr>
                </a:tc>
              </a:tr>
              <a:tr h="457979">
                <a:tc>
                  <a:txBody>
                    <a:bodyPr/>
                    <a:lstStyle/>
                    <a:p>
                      <a:pPr>
                        <a:lnSpc>
                          <a:spcPct val="100000"/>
                        </a:lnSpc>
                        <a:spcAft>
                          <a:spcPts val="1000"/>
                        </a:spcAft>
                      </a:pPr>
                      <a:r>
                        <a:rPr lang="ru-RU" sz="1200" dirty="0">
                          <a:solidFill>
                            <a:schemeClr val="accent6">
                              <a:lumMod val="50000"/>
                            </a:schemeClr>
                          </a:solidFill>
                          <a:effectLst/>
                        </a:rPr>
                        <a:t>Безопасность жизнедеятельности</a:t>
                      </a:r>
                      <a:endParaRPr lang="ru-RU" sz="1200" dirty="0">
                        <a:solidFill>
                          <a:schemeClr val="accent6">
                            <a:lumMod val="50000"/>
                          </a:schemeClr>
                        </a:solidFill>
                        <a:effectLst/>
                        <a:latin typeface="Calibri"/>
                        <a:ea typeface="Calibri"/>
                        <a:cs typeface="Times New Roman"/>
                      </a:endParaRPr>
                    </a:p>
                  </a:txBody>
                  <a:tcPr marL="36921" marR="36921" marT="0" marB="0" anchor="ctr">
                    <a:solidFill>
                      <a:schemeClr val="accent1">
                        <a:lumMod val="20000"/>
                        <a:lumOff val="80000"/>
                      </a:schemeClr>
                    </a:solidFill>
                  </a:tcPr>
                </a:tc>
                <a:tc>
                  <a:txBody>
                    <a:bodyPr/>
                    <a:lstStyle/>
                    <a:p>
                      <a:pPr indent="342900">
                        <a:lnSpc>
                          <a:spcPct val="100000"/>
                        </a:lnSpc>
                        <a:spcAft>
                          <a:spcPts val="0"/>
                        </a:spcAft>
                      </a:pPr>
                      <a:r>
                        <a:rPr lang="ru-RU" sz="1200" b="1" dirty="0">
                          <a:solidFill>
                            <a:schemeClr val="accent6">
                              <a:lumMod val="50000"/>
                            </a:schemeClr>
                          </a:solidFill>
                          <a:effectLst/>
                        </a:rPr>
                        <a:t>УК-10. </a:t>
                      </a:r>
                      <a:r>
                        <a:rPr lang="ru-RU" sz="1200" dirty="0">
                          <a:solidFill>
                            <a:schemeClr val="accent6">
                              <a:lumMod val="50000"/>
                            </a:schemeClr>
                          </a:solidFill>
                          <a:effectLst/>
                        </a:rPr>
                        <a:t>Способен создавать и поддерживать безопасные условия жизнедеятельности, в том числе при возникновении чрезвычайных ситуаций</a:t>
                      </a:r>
                      <a:endParaRPr lang="ru-RU" sz="1200" dirty="0">
                        <a:solidFill>
                          <a:schemeClr val="accent6">
                            <a:lumMod val="50000"/>
                          </a:schemeClr>
                        </a:solidFill>
                        <a:effectLst/>
                        <a:latin typeface="Arial"/>
                        <a:ea typeface="Times New Roman"/>
                      </a:endParaRPr>
                    </a:p>
                  </a:txBody>
                  <a:tcPr marL="36921" marR="36921" marT="0" marB="0">
                    <a:solidFill>
                      <a:schemeClr val="accent1">
                        <a:lumMod val="20000"/>
                        <a:lumOff val="80000"/>
                      </a:schemeClr>
                    </a:solidFill>
                  </a:tcPr>
                </a:tc>
              </a:tr>
            </a:tbl>
          </a:graphicData>
        </a:graphic>
      </p:graphicFrame>
      <p:sp>
        <p:nvSpPr>
          <p:cNvPr id="6" name="TextBox 5"/>
          <p:cNvSpPr txBox="1"/>
          <p:nvPr/>
        </p:nvSpPr>
        <p:spPr>
          <a:xfrm>
            <a:off x="2013000" y="908720"/>
            <a:ext cx="184731" cy="400110"/>
          </a:xfrm>
          <a:prstGeom prst="rect">
            <a:avLst/>
          </a:prstGeom>
          <a:noFill/>
        </p:spPr>
        <p:txBody>
          <a:bodyPr wrap="none" rtlCol="0">
            <a:spAutoFit/>
          </a:bodyPr>
          <a:lstStyle/>
          <a:p>
            <a:endParaRPr lang="ru-RU" sz="2000" dirty="0"/>
          </a:p>
        </p:txBody>
      </p:sp>
      <p:sp>
        <p:nvSpPr>
          <p:cNvPr id="7" name="Прямоугольник 6"/>
          <p:cNvSpPr/>
          <p:nvPr/>
        </p:nvSpPr>
        <p:spPr>
          <a:xfrm>
            <a:off x="8257599" y="6237312"/>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71564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0762"/>
            <a:ext cx="8280920" cy="1323439"/>
          </a:xfrm>
          <a:prstGeom prst="rect">
            <a:avLst/>
          </a:prstGeom>
          <a:noFill/>
        </p:spPr>
        <p:txBody>
          <a:bodyPr wrap="square" rtlCol="0">
            <a:spAutoFit/>
          </a:bodyPr>
          <a:lstStyle/>
          <a:p>
            <a:r>
              <a:rPr lang="ru-RU" sz="2000" b="1" dirty="0">
                <a:solidFill>
                  <a:schemeClr val="accent1"/>
                </a:solidFill>
              </a:rPr>
              <a:t>5.3. </a:t>
            </a:r>
            <a:r>
              <a:rPr lang="ru-RU" sz="2000" dirty="0"/>
              <a:t>Выпускник, освоивший программу </a:t>
            </a:r>
            <a:r>
              <a:rPr lang="ru-RU" sz="2000" dirty="0" err="1"/>
              <a:t>бакалавриата</a:t>
            </a:r>
            <a:r>
              <a:rPr lang="ru-RU" sz="2000" dirty="0"/>
              <a:t> должен обладать следующими </a:t>
            </a:r>
            <a:r>
              <a:rPr lang="ru-RU" sz="2000" b="1" dirty="0">
                <a:solidFill>
                  <a:schemeClr val="accent3"/>
                </a:solidFill>
              </a:rPr>
              <a:t>общепрофессиональными компетенциями: </a:t>
            </a:r>
          </a:p>
          <a:p>
            <a:endParaRPr lang="ru-RU" sz="2000" dirty="0">
              <a:solidFill>
                <a:schemeClr val="accent3"/>
              </a:solidFill>
            </a:endParaRPr>
          </a:p>
        </p:txBody>
      </p:sp>
      <p:sp>
        <p:nvSpPr>
          <p:cNvPr id="5" name="TextBox 4"/>
          <p:cNvSpPr txBox="1"/>
          <p:nvPr/>
        </p:nvSpPr>
        <p:spPr>
          <a:xfrm>
            <a:off x="107504" y="1124744"/>
            <a:ext cx="8709860" cy="6063198"/>
          </a:xfrm>
          <a:prstGeom prst="rect">
            <a:avLst/>
          </a:prstGeom>
          <a:noFill/>
        </p:spPr>
        <p:txBody>
          <a:bodyPr wrap="square" rtlCol="0">
            <a:spAutoFit/>
          </a:bodyPr>
          <a:lstStyle/>
          <a:p>
            <a:r>
              <a:rPr lang="ru-RU" sz="2000" b="1" dirty="0" smtClean="0">
                <a:solidFill>
                  <a:schemeClr val="accent3"/>
                </a:solidFill>
              </a:rPr>
              <a:t>ОПК-1</a:t>
            </a:r>
            <a:r>
              <a:rPr lang="ru-RU" sz="2000" b="1" dirty="0">
                <a:solidFill>
                  <a:schemeClr val="accent3"/>
                </a:solidFill>
              </a:rPr>
              <a:t>.</a:t>
            </a:r>
            <a:r>
              <a:rPr lang="ru-RU" sz="2000" dirty="0">
                <a:solidFill>
                  <a:schemeClr val="accent3"/>
                </a:solidFill>
              </a:rPr>
              <a:t> Способен решать стандартные задачи профессиональной деятельности на основе информационной и библиографической культуры с применением информационно-коммуникационных </a:t>
            </a:r>
            <a:r>
              <a:rPr lang="ru-RU" sz="2000" dirty="0" smtClean="0">
                <a:solidFill>
                  <a:schemeClr val="accent3"/>
                </a:solidFill>
              </a:rPr>
              <a:t>технологий и с учетом основных требований информационной безопасности</a:t>
            </a:r>
            <a:endParaRPr lang="ru-RU" sz="2000" b="1" dirty="0" smtClean="0">
              <a:solidFill>
                <a:schemeClr val="accent3"/>
              </a:solidFill>
            </a:endParaRPr>
          </a:p>
          <a:p>
            <a:endParaRPr lang="ru-RU" sz="2000" b="1" dirty="0" smtClean="0">
              <a:solidFill>
                <a:schemeClr val="accent3"/>
              </a:solidFill>
            </a:endParaRPr>
          </a:p>
          <a:p>
            <a:r>
              <a:rPr lang="ru-RU" sz="2000" b="1" dirty="0" smtClean="0">
                <a:solidFill>
                  <a:schemeClr val="accent3"/>
                </a:solidFill>
              </a:rPr>
              <a:t>ОПК-2. </a:t>
            </a:r>
            <a:r>
              <a:rPr lang="ru-RU" sz="2000" dirty="0" smtClean="0">
                <a:solidFill>
                  <a:schemeClr val="accent3"/>
                </a:solidFill>
              </a:rPr>
              <a:t>Способен использовать общетехнические знания для решения профессиональных задач.</a:t>
            </a:r>
          </a:p>
          <a:p>
            <a:endParaRPr lang="ru-RU" sz="2000" b="1" dirty="0" smtClean="0">
              <a:solidFill>
                <a:schemeClr val="accent3"/>
              </a:solidFill>
            </a:endParaRPr>
          </a:p>
          <a:p>
            <a:r>
              <a:rPr lang="ru-RU" sz="2000" b="1" dirty="0" smtClean="0">
                <a:solidFill>
                  <a:schemeClr val="accent3"/>
                </a:solidFill>
              </a:rPr>
              <a:t>ОПК-3</a:t>
            </a:r>
            <a:r>
              <a:rPr lang="ru-RU" sz="2000" b="1" dirty="0">
                <a:solidFill>
                  <a:schemeClr val="accent3"/>
                </a:solidFill>
              </a:rPr>
              <a:t>. </a:t>
            </a:r>
            <a:r>
              <a:rPr lang="ru-RU" sz="2000" dirty="0">
                <a:solidFill>
                  <a:schemeClr val="accent3"/>
                </a:solidFill>
              </a:rPr>
              <a:t>Способен понимать основы и сущность биотехнологических процессов</a:t>
            </a:r>
          </a:p>
          <a:p>
            <a:endParaRPr lang="ru-RU" sz="2000" b="1" dirty="0" smtClean="0">
              <a:solidFill>
                <a:schemeClr val="accent3"/>
              </a:solidFill>
            </a:endParaRPr>
          </a:p>
          <a:p>
            <a:r>
              <a:rPr lang="ru-RU" sz="2000" b="1" dirty="0" smtClean="0">
                <a:solidFill>
                  <a:schemeClr val="accent3"/>
                </a:solidFill>
              </a:rPr>
              <a:t>ОПК-4</a:t>
            </a:r>
            <a:r>
              <a:rPr lang="ru-RU" sz="2000" b="1" dirty="0">
                <a:solidFill>
                  <a:schemeClr val="accent3"/>
                </a:solidFill>
              </a:rPr>
              <a:t>. </a:t>
            </a:r>
            <a:r>
              <a:rPr lang="ru-RU" sz="2000" dirty="0">
                <a:solidFill>
                  <a:schemeClr val="accent3"/>
                </a:solidFill>
              </a:rPr>
              <a:t>Способен использовать знания о принципах биотехнологии при решении профессиональных </a:t>
            </a:r>
            <a:r>
              <a:rPr lang="ru-RU" sz="2000" dirty="0" smtClean="0">
                <a:solidFill>
                  <a:schemeClr val="accent3"/>
                </a:solidFill>
              </a:rPr>
              <a:t>задач.</a:t>
            </a:r>
            <a:r>
              <a:rPr lang="ru-RU" sz="2000" b="1" dirty="0">
                <a:solidFill>
                  <a:schemeClr val="accent3"/>
                </a:solidFill>
              </a:rPr>
              <a:t> </a:t>
            </a:r>
          </a:p>
          <a:p>
            <a:endParaRPr lang="ru-RU" sz="2000" b="1" dirty="0" smtClean="0">
              <a:solidFill>
                <a:schemeClr val="accent3">
                  <a:lumMod val="75000"/>
                </a:schemeClr>
              </a:solidFill>
            </a:endParaRPr>
          </a:p>
          <a:p>
            <a:r>
              <a:rPr lang="ru-RU" sz="2400" b="1" dirty="0" smtClean="0">
                <a:solidFill>
                  <a:schemeClr val="accent4">
                    <a:lumMod val="75000"/>
                  </a:schemeClr>
                </a:solidFill>
              </a:rPr>
              <a:t>Предложение: </a:t>
            </a:r>
            <a:r>
              <a:rPr lang="ru-RU" sz="2400" b="1" dirty="0">
                <a:solidFill>
                  <a:schemeClr val="accent4">
                    <a:lumMod val="75000"/>
                  </a:schemeClr>
                </a:solidFill>
              </a:rPr>
              <a:t>сделать ОПК едиными для всей 19 группы.</a:t>
            </a:r>
          </a:p>
          <a:p>
            <a:endParaRPr lang="ru-RU" sz="2000" b="1" dirty="0">
              <a:solidFill>
                <a:schemeClr val="accent4">
                  <a:lumMod val="75000"/>
                </a:schemeClr>
              </a:solidFill>
            </a:endParaRPr>
          </a:p>
          <a:p>
            <a:endParaRPr lang="ru-RU" sz="2000" b="1" dirty="0" smtClean="0">
              <a:solidFill>
                <a:srgbClr val="00B050"/>
              </a:solidFill>
            </a:endParaRPr>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5575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31085"/>
            <a:ext cx="8712968" cy="461665"/>
          </a:xfrm>
          <a:prstGeom prst="rect">
            <a:avLst/>
          </a:prstGeom>
          <a:noFill/>
        </p:spPr>
        <p:txBody>
          <a:bodyPr wrap="square" rtlCol="0">
            <a:spAutoFit/>
          </a:bodyPr>
          <a:lstStyle/>
          <a:p>
            <a:pPr algn="ctr"/>
            <a:r>
              <a:rPr lang="ru-RU" sz="2400" b="1" dirty="0" smtClean="0">
                <a:solidFill>
                  <a:schemeClr val="tx2"/>
                </a:solidFill>
              </a:rPr>
              <a:t>Предложения по редакции ОПК</a:t>
            </a:r>
            <a:endParaRPr lang="ru-RU" sz="2400" b="1" dirty="0">
              <a:solidFill>
                <a:schemeClr val="tx2"/>
              </a:solidFill>
            </a:endParaRPr>
          </a:p>
        </p:txBody>
      </p:sp>
      <p:sp>
        <p:nvSpPr>
          <p:cNvPr id="5" name="TextBox 4"/>
          <p:cNvSpPr txBox="1"/>
          <p:nvPr/>
        </p:nvSpPr>
        <p:spPr>
          <a:xfrm>
            <a:off x="172424" y="612707"/>
            <a:ext cx="8576039" cy="5355312"/>
          </a:xfrm>
          <a:prstGeom prst="rect">
            <a:avLst/>
          </a:prstGeom>
          <a:noFill/>
        </p:spPr>
        <p:txBody>
          <a:bodyPr wrap="square" rtlCol="0">
            <a:spAutoFit/>
          </a:bodyPr>
          <a:lstStyle/>
          <a:p>
            <a:r>
              <a:rPr lang="ru-RU" b="1" u="sng" dirty="0" smtClean="0">
                <a:solidFill>
                  <a:schemeClr val="accent6">
                    <a:lumMod val="50000"/>
                  </a:schemeClr>
                </a:solidFill>
              </a:rPr>
              <a:t>ВГУИТ:</a:t>
            </a:r>
          </a:p>
          <a:p>
            <a:r>
              <a:rPr lang="ru-RU" b="1" dirty="0" smtClean="0">
                <a:solidFill>
                  <a:schemeClr val="accent3"/>
                </a:solidFill>
              </a:rPr>
              <a:t>ОПК-1</a:t>
            </a:r>
            <a:r>
              <a:rPr lang="ru-RU" dirty="0" smtClean="0">
                <a:solidFill>
                  <a:schemeClr val="accent3"/>
                </a:solidFill>
              </a:rPr>
              <a:t> </a:t>
            </a:r>
            <a:r>
              <a:rPr lang="ru-RU" dirty="0">
                <a:solidFill>
                  <a:schemeClr val="accent3"/>
                </a:solidFill>
              </a:rPr>
              <a:t>Способен решать стандартные задачи профессиональной деятельности на основе информационной и библиографической культуры с применением информационно-коммуникационных технологий и с учетом основных требований информационной </a:t>
            </a:r>
            <a:r>
              <a:rPr lang="ru-RU" dirty="0" smtClean="0">
                <a:solidFill>
                  <a:schemeClr val="accent3"/>
                </a:solidFill>
              </a:rPr>
              <a:t>безопасности</a:t>
            </a:r>
          </a:p>
          <a:p>
            <a:endParaRPr lang="ru-RU" b="1" dirty="0" smtClean="0">
              <a:solidFill>
                <a:schemeClr val="accent3"/>
              </a:solidFill>
            </a:endParaRPr>
          </a:p>
          <a:p>
            <a:r>
              <a:rPr lang="ru-RU" b="1" dirty="0" smtClean="0">
                <a:solidFill>
                  <a:schemeClr val="accent3"/>
                </a:solidFill>
              </a:rPr>
              <a:t>ОПК-2 </a:t>
            </a:r>
            <a:r>
              <a:rPr lang="ru-RU" dirty="0">
                <a:solidFill>
                  <a:schemeClr val="accent3"/>
                </a:solidFill>
              </a:rPr>
              <a:t>Способен использовать общетехнические знания для решения профессиональных </a:t>
            </a:r>
            <a:r>
              <a:rPr lang="ru-RU" dirty="0" smtClean="0">
                <a:solidFill>
                  <a:schemeClr val="accent3"/>
                </a:solidFill>
              </a:rPr>
              <a:t>задач</a:t>
            </a:r>
          </a:p>
          <a:p>
            <a:endParaRPr lang="ru-RU" b="1" dirty="0" smtClean="0">
              <a:solidFill>
                <a:srgbClr val="00B050"/>
              </a:solidFill>
            </a:endParaRPr>
          </a:p>
          <a:p>
            <a:r>
              <a:rPr lang="ru-RU" b="1" dirty="0" smtClean="0">
                <a:solidFill>
                  <a:schemeClr val="accent4">
                    <a:lumMod val="75000"/>
                  </a:schemeClr>
                </a:solidFill>
              </a:rPr>
              <a:t>ОПК-3 </a:t>
            </a:r>
            <a:r>
              <a:rPr lang="ru-RU" dirty="0">
                <a:solidFill>
                  <a:schemeClr val="accent4">
                    <a:lumMod val="75000"/>
                  </a:schemeClr>
                </a:solidFill>
              </a:rPr>
              <a:t>Способен использовать основные законы естественнонаучных дисциплин в профессиональной деятельности, применять методы математического анализа и моделирования, теоретического и экспериментального </a:t>
            </a:r>
            <a:r>
              <a:rPr lang="ru-RU" dirty="0" smtClean="0">
                <a:solidFill>
                  <a:schemeClr val="accent4">
                    <a:lumMod val="75000"/>
                  </a:schemeClr>
                </a:solidFill>
              </a:rPr>
              <a:t>исследования</a:t>
            </a:r>
          </a:p>
          <a:p>
            <a:endParaRPr lang="ru-RU" b="1" dirty="0" smtClean="0">
              <a:solidFill>
                <a:schemeClr val="accent4">
                  <a:lumMod val="75000"/>
                </a:schemeClr>
              </a:solidFill>
            </a:endParaRPr>
          </a:p>
          <a:p>
            <a:r>
              <a:rPr lang="ru-RU" b="1" dirty="0" smtClean="0">
                <a:solidFill>
                  <a:schemeClr val="accent4">
                    <a:lumMod val="75000"/>
                  </a:schemeClr>
                </a:solidFill>
              </a:rPr>
              <a:t>ОПК-4</a:t>
            </a:r>
            <a:r>
              <a:rPr lang="ru-RU" dirty="0" smtClean="0">
                <a:solidFill>
                  <a:schemeClr val="accent4">
                    <a:lumMod val="75000"/>
                  </a:schemeClr>
                </a:solidFill>
              </a:rPr>
              <a:t> Способен </a:t>
            </a:r>
            <a:r>
              <a:rPr lang="ru-RU" dirty="0">
                <a:solidFill>
                  <a:schemeClr val="accent4">
                    <a:lumMod val="75000"/>
                  </a:schemeClr>
                </a:solidFill>
              </a:rPr>
              <a:t>реализовать технологические процессы с учетом экономических, социальных, экологических и других </a:t>
            </a:r>
            <a:r>
              <a:rPr lang="ru-RU" dirty="0" smtClean="0">
                <a:solidFill>
                  <a:schemeClr val="accent4">
                    <a:lumMod val="75000"/>
                  </a:schemeClr>
                </a:solidFill>
              </a:rPr>
              <a:t>аспектов</a:t>
            </a:r>
          </a:p>
          <a:p>
            <a:endParaRPr lang="ru-RU" b="1" dirty="0" smtClean="0">
              <a:solidFill>
                <a:schemeClr val="accent4">
                  <a:lumMod val="75000"/>
                </a:schemeClr>
              </a:solidFill>
            </a:endParaRPr>
          </a:p>
          <a:p>
            <a:r>
              <a:rPr lang="ru-RU" b="1" dirty="0" smtClean="0">
                <a:solidFill>
                  <a:schemeClr val="accent4">
                    <a:lumMod val="75000"/>
                  </a:schemeClr>
                </a:solidFill>
              </a:rPr>
              <a:t>ОПК-5</a:t>
            </a:r>
            <a:r>
              <a:rPr lang="ru-RU" dirty="0" smtClean="0">
                <a:solidFill>
                  <a:schemeClr val="accent4">
                    <a:lumMod val="75000"/>
                  </a:schemeClr>
                </a:solidFill>
              </a:rPr>
              <a:t> Способность </a:t>
            </a:r>
            <a:r>
              <a:rPr lang="ru-RU" dirty="0">
                <a:solidFill>
                  <a:schemeClr val="accent4">
                    <a:lumMod val="75000"/>
                  </a:schemeClr>
                </a:solidFill>
              </a:rPr>
              <a:t>администрировать и управлять действующим предприятием с учетом повышения эффективности производства. </a:t>
            </a:r>
            <a:endParaRPr lang="ru-RU" dirty="0">
              <a:solidFill>
                <a:srgbClr val="00B050"/>
              </a:solidFill>
            </a:endParaRPr>
          </a:p>
        </p:txBody>
      </p:sp>
      <p:sp>
        <p:nvSpPr>
          <p:cNvPr id="6" name="Прямоугольник 5"/>
          <p:cNvSpPr/>
          <p:nvPr/>
        </p:nvSpPr>
        <p:spPr>
          <a:xfrm>
            <a:off x="8235509"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88178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4624"/>
            <a:ext cx="8640960" cy="6324808"/>
          </a:xfrm>
          <a:prstGeom prst="rect">
            <a:avLst/>
          </a:prstGeom>
          <a:noFill/>
        </p:spPr>
        <p:txBody>
          <a:bodyPr wrap="square" rtlCol="0">
            <a:spAutoFit/>
          </a:bodyPr>
          <a:lstStyle/>
          <a:p>
            <a:r>
              <a:rPr lang="ru-RU" sz="1500" b="1" dirty="0">
                <a:solidFill>
                  <a:schemeClr val="accent1"/>
                </a:solidFill>
              </a:rPr>
              <a:t>5.4. </a:t>
            </a:r>
            <a:r>
              <a:rPr lang="ru-RU" sz="1500" b="1" dirty="0"/>
              <a:t>Перечень профессиональных компетенций выпускника программы </a:t>
            </a:r>
            <a:r>
              <a:rPr lang="ru-RU" sz="1500" b="1" dirty="0" err="1"/>
              <a:t>бакалаврита</a:t>
            </a:r>
            <a:r>
              <a:rPr lang="ru-RU" sz="1500" b="1" dirty="0"/>
              <a:t> организация устанавливает самостоятельно</a:t>
            </a:r>
            <a:r>
              <a:rPr lang="ru-RU" sz="1500" dirty="0"/>
              <a:t> с учетом ориентации этой программы, установленной согласно п. 4.2 настоящего ФГОС ВО, содержания обобщенных трудовых функций (полностью или частично, в зависимости от установленных в профессиональном стандарте требований к образованию и обучению) из соответствующих профессиональных стандартов (при наличии), выбранных в соответствии с п. 4.3 настоящего ФГОС ВО, а также, при необходимости, на основе </a:t>
            </a:r>
            <a:r>
              <a:rPr lang="ru-RU" sz="1500" dirty="0" err="1"/>
              <a:t>форсайт</a:t>
            </a:r>
            <a:r>
              <a:rPr lang="ru-RU" sz="1500" dirty="0"/>
              <a:t>-анализа требований к компетенциям, предъявляемых к выпускникам данного направления подготовки на рынке труда, анализа рынка труда,  обобщения зарубежного опыта, проведения консультаций с ведущими работодателями, объединениями работодателей отрасли, в которой востребованы выпускники основных профессиональных образовательных программ в рамках данного направления подготовки, иных источников.</a:t>
            </a:r>
          </a:p>
          <a:p>
            <a:r>
              <a:rPr lang="ru-RU" sz="1500" b="1" dirty="0">
                <a:solidFill>
                  <a:schemeClr val="accent1"/>
                </a:solidFill>
              </a:rPr>
              <a:t>5.5</a:t>
            </a:r>
            <a:r>
              <a:rPr lang="ru-RU" sz="1500" dirty="0">
                <a:solidFill>
                  <a:schemeClr val="accent1"/>
                </a:solidFill>
              </a:rPr>
              <a:t>. </a:t>
            </a:r>
            <a:r>
              <a:rPr lang="ru-RU" sz="1500" dirty="0"/>
              <a:t>Совокупность всех универсальных и общепрофессиональных компетенций выпускника, установленных настоящим ФГОС ВО, а также всех профессиональных компетенций выпускника, установленных организацией для программы </a:t>
            </a:r>
            <a:r>
              <a:rPr lang="ru-RU" sz="1500" dirty="0" err="1"/>
              <a:t>бакалавриата</a:t>
            </a:r>
            <a:r>
              <a:rPr lang="ru-RU" sz="1500" dirty="0"/>
              <a:t>, должна обеспечивать выпускнику способность осуществлять профессиональную </a:t>
            </a:r>
            <a:r>
              <a:rPr lang="ru-RU" sz="1500" b="1" dirty="0"/>
              <a:t>деятельность не менее чем в одной области (сфере) профессиональной деятельности</a:t>
            </a:r>
            <a:r>
              <a:rPr lang="ru-RU" sz="1500" dirty="0"/>
              <a:t>, решая при этом </a:t>
            </a:r>
            <a:r>
              <a:rPr lang="ru-RU" sz="1500" b="1" dirty="0"/>
              <a:t>не менее одного типа задач профессиональной деятельности</a:t>
            </a:r>
            <a:r>
              <a:rPr lang="ru-RU" sz="1500" dirty="0"/>
              <a:t>, указанных в п.4.1. настоящего ФГОС ВО.</a:t>
            </a:r>
          </a:p>
          <a:p>
            <a:r>
              <a:rPr lang="ru-RU" sz="1500" b="1" dirty="0">
                <a:solidFill>
                  <a:schemeClr val="accent1"/>
                </a:solidFill>
              </a:rPr>
              <a:t>5.6. </a:t>
            </a:r>
            <a:r>
              <a:rPr lang="ru-RU" sz="1500" dirty="0"/>
              <a:t>Организация </a:t>
            </a:r>
            <a:r>
              <a:rPr lang="ru-RU" sz="1500" b="1" dirty="0"/>
              <a:t>самостоятельно планирует результаты обучения по отдельным дисциплинам (модулям) и практикам</a:t>
            </a:r>
            <a:r>
              <a:rPr lang="ru-RU" sz="1500" dirty="0"/>
              <a:t>, которые должны быть соотнесены с требуемыми результатами освоения программы </a:t>
            </a:r>
            <a:r>
              <a:rPr lang="ru-RU" sz="1500" dirty="0" err="1"/>
              <a:t>бакалавриата</a:t>
            </a:r>
            <a:r>
              <a:rPr lang="ru-RU" sz="1500" dirty="0"/>
              <a:t> (компетенциями выпускников). Совокупность запланированных результатов обучения должна обеспечивать выпускнику </a:t>
            </a:r>
            <a:r>
              <a:rPr lang="ru-RU" sz="1500" b="1" dirty="0"/>
              <a:t>достижение всех универсальных и общепрофессиональных компетенций, установленных настоящим ФГОС ВО, а также всех профессиональных компетенций</a:t>
            </a:r>
            <a:r>
              <a:rPr lang="ru-RU" sz="1500" dirty="0"/>
              <a:t>, установленных организацией самостоятельно.</a:t>
            </a:r>
          </a:p>
          <a:p>
            <a:endParaRPr lang="ru-RU" sz="15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7026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2820"/>
            <a:ext cx="8712968" cy="895900"/>
          </a:xfrm>
        </p:spPr>
        <p:txBody>
          <a:bodyPr>
            <a:normAutofit/>
          </a:bodyPr>
          <a:lstStyle/>
          <a:p>
            <a:r>
              <a:rPr lang="ru-RU" sz="2400" b="1" dirty="0" smtClean="0">
                <a:solidFill>
                  <a:schemeClr val="accent1"/>
                </a:solidFill>
                <a:effectLst>
                  <a:outerShdw blurRad="38100" dist="38100" dir="2700000" algn="tl">
                    <a:srgbClr val="000000">
                      <a:alpha val="43137"/>
                    </a:srgbClr>
                  </a:outerShdw>
                </a:effectLst>
              </a:rPr>
              <a:t>6</a:t>
            </a:r>
            <a:r>
              <a:rPr lang="ru-RU" sz="2400" b="1" dirty="0" smtClean="0">
                <a:effectLst>
                  <a:outerShdw blurRad="38100" dist="38100" dir="2700000" algn="tl">
                    <a:srgbClr val="000000">
                      <a:alpha val="43137"/>
                    </a:srgbClr>
                  </a:outerShdw>
                </a:effectLst>
              </a:rPr>
              <a:t> ТРЕБОВАНИЯ К СТРУКТУРЕ ПРОГРАММЫ БАКАЛАВРИАТА</a:t>
            </a:r>
            <a:endParaRPr lang="ru-RU" sz="2400" b="1" dirty="0">
              <a:effectLst>
                <a:outerShdw blurRad="38100" dist="38100" dir="2700000" algn="tl">
                  <a:srgbClr val="000000">
                    <a:alpha val="43137"/>
                  </a:srgbClr>
                </a:outerShdw>
              </a:effectLst>
            </a:endParaRPr>
          </a:p>
        </p:txBody>
      </p:sp>
      <p:sp>
        <p:nvSpPr>
          <p:cNvPr id="4" name="TextBox 3"/>
          <p:cNvSpPr txBox="1"/>
          <p:nvPr/>
        </p:nvSpPr>
        <p:spPr>
          <a:xfrm>
            <a:off x="107504" y="836712"/>
            <a:ext cx="8424936" cy="5355312"/>
          </a:xfrm>
          <a:prstGeom prst="rect">
            <a:avLst/>
          </a:prstGeom>
          <a:noFill/>
        </p:spPr>
        <p:txBody>
          <a:bodyPr wrap="square" rtlCol="0">
            <a:spAutoFit/>
          </a:bodyPr>
          <a:lstStyle/>
          <a:p>
            <a:r>
              <a:rPr lang="ru-RU" b="1" dirty="0">
                <a:solidFill>
                  <a:schemeClr val="accent1"/>
                </a:solidFill>
              </a:rPr>
              <a:t>6.1. </a:t>
            </a:r>
            <a:r>
              <a:rPr lang="ru-RU" dirty="0"/>
              <a:t>Структура программы </a:t>
            </a:r>
            <a:r>
              <a:rPr lang="ru-RU" dirty="0" err="1"/>
              <a:t>бакалавриата</a:t>
            </a:r>
            <a:r>
              <a:rPr lang="ru-RU" dirty="0"/>
              <a:t> включает обязательную часть (базовую) и часть, формируемую участниками образовательных отношений (вариативную). Базовая часть программы </a:t>
            </a:r>
            <a:r>
              <a:rPr lang="ru-RU" dirty="0" err="1"/>
              <a:t>бакалавриата</a:t>
            </a:r>
            <a:r>
              <a:rPr lang="ru-RU" dirty="0"/>
              <a:t> является инвариантом содержания подготовки обучающихся в рамках одного направления и формирует основы профессиональной деятельности. </a:t>
            </a:r>
          </a:p>
          <a:p>
            <a:r>
              <a:rPr lang="ru-RU" dirty="0"/>
              <a:t>Соотношение объемов базовой части и вариативной части программы организация определяет самостоятельно с учетом рекомендаций примерной основной образовательной программы по соответствующему направлению подготовки.</a:t>
            </a:r>
          </a:p>
          <a:p>
            <a:r>
              <a:rPr lang="ru-RU" b="1" dirty="0">
                <a:solidFill>
                  <a:schemeClr val="accent1"/>
                </a:solidFill>
              </a:rPr>
              <a:t>6.2. </a:t>
            </a:r>
            <a:r>
              <a:rPr lang="ru-RU" dirty="0"/>
              <a:t>Программа </a:t>
            </a:r>
            <a:r>
              <a:rPr lang="ru-RU" dirty="0" err="1"/>
              <a:t>бакалавриата</a:t>
            </a:r>
            <a:r>
              <a:rPr lang="ru-RU" dirty="0"/>
              <a:t> состоит из следующих блоков.</a:t>
            </a:r>
          </a:p>
          <a:p>
            <a:pPr marL="252000"/>
            <a:r>
              <a:rPr lang="ru-RU" b="1" dirty="0"/>
              <a:t>Блок 1 "Дисциплины (модули)", </a:t>
            </a:r>
            <a:r>
              <a:rPr lang="ru-RU" dirty="0"/>
              <a:t>который включает дисциплины (модули), относящиеся к </a:t>
            </a:r>
            <a:r>
              <a:rPr lang="ru-RU" b="1" dirty="0"/>
              <a:t>базовой части программы</a:t>
            </a:r>
            <a:r>
              <a:rPr lang="ru-RU" dirty="0"/>
              <a:t>, и дисциплины </a:t>
            </a:r>
            <a:r>
              <a:rPr lang="ru-RU" b="1" dirty="0"/>
              <a:t>(модули), относящиеся к ее вариативной части</a:t>
            </a:r>
            <a:r>
              <a:rPr lang="ru-RU" dirty="0"/>
              <a:t>.</a:t>
            </a:r>
          </a:p>
          <a:p>
            <a:pPr marL="252000"/>
            <a:r>
              <a:rPr lang="ru-RU" b="1" dirty="0"/>
              <a:t>Блок 2 "Практика</a:t>
            </a:r>
            <a:r>
              <a:rPr lang="ru-RU" dirty="0"/>
              <a:t>", который включает практики, относящиеся к базовой части программы и (или) к вариативной части программы.</a:t>
            </a:r>
          </a:p>
          <a:p>
            <a:pPr marL="252000"/>
            <a:r>
              <a:rPr lang="ru-RU" b="1" dirty="0" smtClean="0"/>
              <a:t>Блок </a:t>
            </a:r>
            <a:r>
              <a:rPr lang="ru-RU" b="1" dirty="0"/>
              <a:t>3 "Государственная итоговая аттестация</a:t>
            </a:r>
            <a:r>
              <a:rPr lang="ru-RU" dirty="0"/>
              <a:t>", который завершается присвоением квалификации, указанной в перечне специальностей и направлений подготовки высшего образования, утверждаемом Министерством образования и науки Российской </a:t>
            </a:r>
            <a:r>
              <a:rPr lang="ru-RU" dirty="0" smtClean="0"/>
              <a:t>Федерации.</a:t>
            </a:r>
            <a:endParaRPr lang="ru-RU" dirty="0"/>
          </a:p>
        </p:txBody>
      </p:sp>
      <p:sp>
        <p:nvSpPr>
          <p:cNvPr id="5" name="Прямоугольник 4"/>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68051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04529036"/>
              </p:ext>
            </p:extLst>
          </p:nvPr>
        </p:nvGraphicFramePr>
        <p:xfrm>
          <a:off x="107750" y="578296"/>
          <a:ext cx="8640960" cy="2562671"/>
        </p:xfrm>
        <a:graphic>
          <a:graphicData uri="http://schemas.openxmlformats.org/drawingml/2006/table">
            <a:tbl>
              <a:tblPr>
                <a:tableStyleId>{69CF1AB2-1976-4502-BF36-3FF5EA218861}</a:tableStyleId>
              </a:tblPr>
              <a:tblGrid>
                <a:gridCol w="1305515"/>
                <a:gridCol w="3230989"/>
                <a:gridCol w="4104456"/>
              </a:tblGrid>
              <a:tr h="694235">
                <a:tc gridSpan="2">
                  <a:txBody>
                    <a:bodyPr/>
                    <a:lstStyle/>
                    <a:p>
                      <a:pPr algn="ctr">
                        <a:lnSpc>
                          <a:spcPct val="100000"/>
                        </a:lnSpc>
                        <a:spcAft>
                          <a:spcPts val="0"/>
                        </a:spcAft>
                      </a:pPr>
                      <a:r>
                        <a:rPr lang="ru-RU" sz="1600" b="1" dirty="0">
                          <a:solidFill>
                            <a:schemeClr val="tx2"/>
                          </a:solidFill>
                          <a:effectLst/>
                        </a:rPr>
                        <a:t>Структура программы </a:t>
                      </a:r>
                      <a:r>
                        <a:rPr lang="ru-RU" sz="1600" b="1" dirty="0" err="1">
                          <a:solidFill>
                            <a:schemeClr val="tx2"/>
                          </a:solidFill>
                          <a:effectLst/>
                        </a:rPr>
                        <a:t>бакалавриата</a:t>
                      </a:r>
                      <a:endParaRPr lang="ru-RU" sz="1600" b="1" dirty="0">
                        <a:solidFill>
                          <a:schemeClr val="tx2"/>
                        </a:solidFill>
                        <a:effectLst/>
                        <a:latin typeface="Arial"/>
                        <a:ea typeface="Times New Roman"/>
                      </a:endParaRPr>
                    </a:p>
                  </a:txBody>
                  <a:tcPr marL="39370" marR="39370" marT="64770" marB="64770"/>
                </a:tc>
                <a:tc hMerge="1">
                  <a:txBody>
                    <a:bodyPr/>
                    <a:lstStyle/>
                    <a:p>
                      <a:endParaRPr lang="ru-RU"/>
                    </a:p>
                  </a:txBody>
                  <a:tcPr/>
                </a:tc>
                <a:tc>
                  <a:txBody>
                    <a:bodyPr/>
                    <a:lstStyle/>
                    <a:p>
                      <a:pPr algn="ctr">
                        <a:lnSpc>
                          <a:spcPct val="100000"/>
                        </a:lnSpc>
                        <a:spcAft>
                          <a:spcPts val="0"/>
                        </a:spcAft>
                      </a:pPr>
                      <a:r>
                        <a:rPr lang="ru-RU" sz="1600" b="1" dirty="0">
                          <a:solidFill>
                            <a:schemeClr val="tx2"/>
                          </a:solidFill>
                          <a:effectLst/>
                        </a:rPr>
                        <a:t>Объем программы </a:t>
                      </a:r>
                      <a:r>
                        <a:rPr lang="ru-RU" sz="1600" b="1" dirty="0" err="1">
                          <a:solidFill>
                            <a:schemeClr val="tx2"/>
                          </a:solidFill>
                          <a:effectLst/>
                        </a:rPr>
                        <a:t>бакалавриата</a:t>
                      </a:r>
                      <a:r>
                        <a:rPr lang="ru-RU" sz="1600" b="1" dirty="0">
                          <a:solidFill>
                            <a:schemeClr val="tx2"/>
                          </a:solidFill>
                          <a:effectLst/>
                        </a:rPr>
                        <a:t/>
                      </a:r>
                      <a:br>
                        <a:rPr lang="ru-RU" sz="1600" b="1" dirty="0">
                          <a:solidFill>
                            <a:schemeClr val="tx2"/>
                          </a:solidFill>
                          <a:effectLst/>
                        </a:rPr>
                      </a:br>
                      <a:r>
                        <a:rPr lang="ru-RU" sz="1600" b="1" dirty="0">
                          <a:solidFill>
                            <a:schemeClr val="tx2"/>
                          </a:solidFill>
                          <a:effectLst/>
                        </a:rPr>
                        <a:t>и ее структурных блоков в </a:t>
                      </a:r>
                      <a:r>
                        <a:rPr lang="ru-RU" sz="1600" b="1" dirty="0" err="1">
                          <a:solidFill>
                            <a:schemeClr val="tx2"/>
                          </a:solidFill>
                          <a:effectLst/>
                        </a:rPr>
                        <a:t>з.е</a:t>
                      </a:r>
                      <a:r>
                        <a:rPr lang="ru-RU" sz="1600" b="1" dirty="0">
                          <a:solidFill>
                            <a:schemeClr val="tx2"/>
                          </a:solidFill>
                          <a:effectLst/>
                        </a:rPr>
                        <a:t>.</a:t>
                      </a:r>
                      <a:endParaRPr lang="ru-RU" sz="1600" b="1" dirty="0">
                        <a:solidFill>
                          <a:schemeClr val="tx2"/>
                        </a:solidFill>
                        <a:effectLst/>
                        <a:latin typeface="Arial"/>
                        <a:ea typeface="Times New Roman"/>
                      </a:endParaRPr>
                    </a:p>
                  </a:txBody>
                  <a:tcPr marL="39370" marR="39370" marT="64770" marB="64770"/>
                </a:tc>
              </a:tr>
              <a:tr h="402828">
                <a:tc>
                  <a:txBody>
                    <a:bodyPr/>
                    <a:lstStyle/>
                    <a:p>
                      <a:pPr>
                        <a:lnSpc>
                          <a:spcPct val="100000"/>
                        </a:lnSpc>
                        <a:spcAft>
                          <a:spcPts val="0"/>
                        </a:spcAft>
                      </a:pPr>
                      <a:r>
                        <a:rPr lang="ru-RU" sz="1500" b="1" dirty="0">
                          <a:solidFill>
                            <a:schemeClr val="tx1"/>
                          </a:solidFill>
                          <a:effectLst/>
                        </a:rPr>
                        <a:t>Блок 1</a:t>
                      </a:r>
                      <a:endParaRPr lang="ru-RU" sz="1500" b="1" dirty="0">
                        <a:solidFill>
                          <a:schemeClr val="tx1"/>
                        </a:solidFill>
                        <a:effectLst/>
                        <a:latin typeface="Arial"/>
                        <a:ea typeface="Times New Roman"/>
                      </a:endParaRPr>
                    </a:p>
                  </a:txBody>
                  <a:tcPr marL="39370" marR="39370" marT="64770" marB="64770"/>
                </a:tc>
                <a:tc>
                  <a:txBody>
                    <a:bodyPr/>
                    <a:lstStyle/>
                    <a:p>
                      <a:pPr>
                        <a:lnSpc>
                          <a:spcPct val="100000"/>
                        </a:lnSpc>
                        <a:spcAft>
                          <a:spcPts val="0"/>
                        </a:spcAft>
                      </a:pPr>
                      <a:r>
                        <a:rPr lang="ru-RU" sz="1500" b="1" dirty="0">
                          <a:solidFill>
                            <a:schemeClr val="tx1"/>
                          </a:solidFill>
                          <a:effectLst/>
                        </a:rPr>
                        <a:t>Дисциплины (модули)</a:t>
                      </a:r>
                      <a:endParaRPr lang="ru-RU" sz="1500" b="1" dirty="0">
                        <a:solidFill>
                          <a:schemeClr val="tx1"/>
                        </a:solidFill>
                        <a:effectLst/>
                        <a:latin typeface="Arial"/>
                        <a:ea typeface="Times New Roman"/>
                      </a:endParaRPr>
                    </a:p>
                  </a:txBody>
                  <a:tcPr marL="39370" marR="39370" marT="64770" marB="64770"/>
                </a:tc>
                <a:tc>
                  <a:txBody>
                    <a:bodyPr/>
                    <a:lstStyle/>
                    <a:p>
                      <a:pPr indent="342900" algn="ctr">
                        <a:lnSpc>
                          <a:spcPct val="100000"/>
                        </a:lnSpc>
                        <a:spcAft>
                          <a:spcPts val="0"/>
                        </a:spcAft>
                      </a:pPr>
                      <a:r>
                        <a:rPr lang="ru-RU" sz="1500" b="1" dirty="0">
                          <a:solidFill>
                            <a:schemeClr val="accent3">
                              <a:lumMod val="75000"/>
                            </a:schemeClr>
                          </a:solidFill>
                          <a:effectLst/>
                        </a:rPr>
                        <a:t>не менее </a:t>
                      </a:r>
                      <a:r>
                        <a:rPr lang="ru-RU" sz="1500" b="1" dirty="0" smtClean="0">
                          <a:solidFill>
                            <a:schemeClr val="accent3">
                              <a:lumMod val="75000"/>
                            </a:schemeClr>
                          </a:solidFill>
                          <a:effectLst/>
                        </a:rPr>
                        <a:t>159 </a:t>
                      </a:r>
                      <a:r>
                        <a:rPr lang="ru-RU" sz="1500" b="1" dirty="0" smtClean="0">
                          <a:solidFill>
                            <a:schemeClr val="accent3">
                              <a:lumMod val="75000"/>
                            </a:schemeClr>
                          </a:solidFill>
                          <a:effectLst/>
                        </a:rPr>
                        <a:t>(</a:t>
                      </a:r>
                      <a:r>
                        <a:rPr lang="ru-RU" sz="1400" b="1" dirty="0" smtClean="0">
                          <a:solidFill>
                            <a:schemeClr val="tx1"/>
                          </a:solidFill>
                          <a:effectLst/>
                        </a:rPr>
                        <a:t>в макете </a:t>
                      </a:r>
                      <a:r>
                        <a:rPr kumimoji="0" lang="ru-RU" sz="1400" kern="1200" dirty="0" smtClean="0">
                          <a:solidFill>
                            <a:schemeClr val="tx1"/>
                          </a:solidFill>
                          <a:effectLst/>
                          <a:latin typeface="+mn-lt"/>
                          <a:ea typeface="+mn-ea"/>
                          <a:cs typeface="+mn-cs"/>
                        </a:rPr>
                        <a:t>не менее 150 )</a:t>
                      </a:r>
                      <a:endParaRPr lang="ru-RU" sz="1400" b="1" dirty="0">
                        <a:solidFill>
                          <a:schemeClr val="tx1"/>
                        </a:solidFill>
                        <a:effectLst/>
                        <a:latin typeface="Arial"/>
                        <a:ea typeface="Times New Roman"/>
                      </a:endParaRPr>
                    </a:p>
                  </a:txBody>
                  <a:tcPr marL="39370" marR="39370" marT="64770" marB="64770"/>
                </a:tc>
              </a:tr>
              <a:tr h="402828">
                <a:tc>
                  <a:txBody>
                    <a:bodyPr/>
                    <a:lstStyle/>
                    <a:p>
                      <a:pPr>
                        <a:lnSpc>
                          <a:spcPct val="100000"/>
                        </a:lnSpc>
                        <a:spcAft>
                          <a:spcPts val="0"/>
                        </a:spcAft>
                      </a:pPr>
                      <a:r>
                        <a:rPr lang="ru-RU" sz="1500" b="1" dirty="0">
                          <a:effectLst/>
                        </a:rPr>
                        <a:t>Блок 2</a:t>
                      </a:r>
                      <a:endParaRPr lang="ru-RU" sz="1500" b="1" dirty="0">
                        <a:solidFill>
                          <a:schemeClr val="accent6">
                            <a:lumMod val="50000"/>
                          </a:schemeClr>
                        </a:solidFill>
                        <a:effectLst/>
                        <a:latin typeface="Arial"/>
                        <a:ea typeface="Times New Roman"/>
                      </a:endParaRPr>
                    </a:p>
                  </a:txBody>
                  <a:tcPr marL="39370" marR="39370" marT="64770" marB="64770"/>
                </a:tc>
                <a:tc>
                  <a:txBody>
                    <a:bodyPr/>
                    <a:lstStyle/>
                    <a:p>
                      <a:pPr>
                        <a:lnSpc>
                          <a:spcPct val="100000"/>
                        </a:lnSpc>
                        <a:spcAft>
                          <a:spcPts val="0"/>
                        </a:spcAft>
                      </a:pPr>
                      <a:r>
                        <a:rPr lang="ru-RU" sz="1500" b="1" dirty="0">
                          <a:effectLst/>
                        </a:rPr>
                        <a:t>Практика</a:t>
                      </a:r>
                      <a:endParaRPr lang="ru-RU" sz="1500" b="1" dirty="0">
                        <a:solidFill>
                          <a:schemeClr val="accent6">
                            <a:lumMod val="50000"/>
                          </a:schemeClr>
                        </a:solidFill>
                        <a:effectLst/>
                        <a:latin typeface="Arial"/>
                        <a:ea typeface="Times New Roman"/>
                      </a:endParaRPr>
                    </a:p>
                  </a:txBody>
                  <a:tcPr marL="39370" marR="39370" marT="64770" marB="64770"/>
                </a:tc>
                <a:tc>
                  <a:txBody>
                    <a:bodyPr/>
                    <a:lstStyle/>
                    <a:p>
                      <a:pPr indent="342900" algn="ctr">
                        <a:lnSpc>
                          <a:spcPct val="100000"/>
                        </a:lnSpc>
                        <a:spcAft>
                          <a:spcPts val="0"/>
                        </a:spcAft>
                      </a:pPr>
                      <a:r>
                        <a:rPr lang="ru-RU" sz="1500" b="1" dirty="0">
                          <a:solidFill>
                            <a:schemeClr val="accent3">
                              <a:lumMod val="75000"/>
                            </a:schemeClr>
                          </a:solidFill>
                          <a:effectLst/>
                        </a:rPr>
                        <a:t>не менее </a:t>
                      </a:r>
                      <a:r>
                        <a:rPr lang="ru-RU" sz="1500" b="1" dirty="0" smtClean="0">
                          <a:solidFill>
                            <a:schemeClr val="accent3">
                              <a:lumMod val="75000"/>
                            </a:schemeClr>
                          </a:solidFill>
                          <a:effectLst/>
                        </a:rPr>
                        <a:t>21 </a:t>
                      </a:r>
                      <a:r>
                        <a:rPr lang="ru-RU" sz="1400" b="1" dirty="0" smtClean="0">
                          <a:solidFill>
                            <a:schemeClr val="tx1"/>
                          </a:solidFill>
                          <a:effectLst/>
                        </a:rPr>
                        <a:t>(в макете </a:t>
                      </a:r>
                      <a:r>
                        <a:rPr kumimoji="0" lang="ru-RU" sz="1400" kern="1200" dirty="0" smtClean="0">
                          <a:solidFill>
                            <a:schemeClr val="tx1"/>
                          </a:solidFill>
                          <a:effectLst/>
                          <a:latin typeface="+mn-lt"/>
                          <a:ea typeface="+mn-ea"/>
                          <a:cs typeface="+mn-cs"/>
                        </a:rPr>
                        <a:t>не менее 30) </a:t>
                      </a:r>
                      <a:endParaRPr lang="ru-RU" sz="1400" b="1" dirty="0">
                        <a:solidFill>
                          <a:schemeClr val="tx1"/>
                        </a:solidFill>
                        <a:effectLst/>
                        <a:latin typeface="Arial"/>
                        <a:ea typeface="Times New Roman"/>
                      </a:endParaRPr>
                    </a:p>
                  </a:txBody>
                  <a:tcPr marL="39370" marR="39370" marT="64770" marB="64770"/>
                </a:tc>
              </a:tr>
              <a:tr h="659952">
                <a:tc>
                  <a:txBody>
                    <a:bodyPr/>
                    <a:lstStyle/>
                    <a:p>
                      <a:pPr>
                        <a:lnSpc>
                          <a:spcPct val="100000"/>
                        </a:lnSpc>
                        <a:spcAft>
                          <a:spcPts val="0"/>
                        </a:spcAft>
                      </a:pPr>
                      <a:r>
                        <a:rPr lang="ru-RU" sz="1500" b="1" dirty="0">
                          <a:effectLst/>
                        </a:rPr>
                        <a:t>Блок 3</a:t>
                      </a:r>
                      <a:endParaRPr lang="ru-RU" sz="1500" b="1" dirty="0">
                        <a:solidFill>
                          <a:schemeClr val="accent6">
                            <a:lumMod val="50000"/>
                          </a:schemeClr>
                        </a:solidFill>
                        <a:effectLst/>
                        <a:latin typeface="Arial"/>
                        <a:ea typeface="Times New Roman"/>
                      </a:endParaRPr>
                    </a:p>
                  </a:txBody>
                  <a:tcPr marL="39370" marR="39370" marT="64770" marB="64770"/>
                </a:tc>
                <a:tc>
                  <a:txBody>
                    <a:bodyPr/>
                    <a:lstStyle/>
                    <a:p>
                      <a:pPr>
                        <a:lnSpc>
                          <a:spcPct val="100000"/>
                        </a:lnSpc>
                        <a:spcAft>
                          <a:spcPts val="0"/>
                        </a:spcAft>
                      </a:pPr>
                      <a:r>
                        <a:rPr lang="ru-RU" sz="1500" b="1" dirty="0">
                          <a:effectLst/>
                        </a:rPr>
                        <a:t>Государственная итоговая аттестация</a:t>
                      </a:r>
                      <a:endParaRPr lang="ru-RU" sz="1500" b="1" dirty="0">
                        <a:solidFill>
                          <a:schemeClr val="accent6">
                            <a:lumMod val="50000"/>
                          </a:schemeClr>
                        </a:solidFill>
                        <a:effectLst/>
                        <a:latin typeface="Arial"/>
                        <a:ea typeface="Times New Roman"/>
                      </a:endParaRPr>
                    </a:p>
                  </a:txBody>
                  <a:tcPr marL="39370" marR="39370" marT="64770" marB="64770"/>
                </a:tc>
                <a:tc>
                  <a:txBody>
                    <a:bodyPr/>
                    <a:lstStyle/>
                    <a:p>
                      <a:pPr algn="ctr">
                        <a:lnSpc>
                          <a:spcPct val="100000"/>
                        </a:lnSpc>
                        <a:spcAft>
                          <a:spcPts val="0"/>
                        </a:spcAft>
                      </a:pPr>
                      <a:r>
                        <a:rPr lang="ru-RU" sz="1500" b="1" dirty="0">
                          <a:effectLst/>
                        </a:rPr>
                        <a:t>6-9</a:t>
                      </a:r>
                      <a:endParaRPr lang="ru-RU" sz="1500" b="1" dirty="0">
                        <a:solidFill>
                          <a:schemeClr val="accent6">
                            <a:lumMod val="50000"/>
                          </a:schemeClr>
                        </a:solidFill>
                        <a:effectLst/>
                        <a:latin typeface="Arial"/>
                        <a:ea typeface="Times New Roman"/>
                      </a:endParaRPr>
                    </a:p>
                  </a:txBody>
                  <a:tcPr marL="39370" marR="39370" marT="64770" marB="64770"/>
                </a:tc>
              </a:tr>
              <a:tr h="402828">
                <a:tc gridSpan="2">
                  <a:txBody>
                    <a:bodyPr/>
                    <a:lstStyle/>
                    <a:p>
                      <a:pPr>
                        <a:lnSpc>
                          <a:spcPct val="100000"/>
                        </a:lnSpc>
                        <a:spcAft>
                          <a:spcPts val="0"/>
                        </a:spcAft>
                      </a:pPr>
                      <a:r>
                        <a:rPr lang="ru-RU" sz="1500" b="1" dirty="0">
                          <a:effectLst/>
                        </a:rPr>
                        <a:t>Объем программы </a:t>
                      </a:r>
                      <a:r>
                        <a:rPr lang="ru-RU" sz="1500" b="1" dirty="0" err="1">
                          <a:effectLst/>
                        </a:rPr>
                        <a:t>бакалавриата</a:t>
                      </a:r>
                      <a:endParaRPr lang="ru-RU" sz="1500" b="1" dirty="0">
                        <a:solidFill>
                          <a:schemeClr val="accent6">
                            <a:lumMod val="50000"/>
                          </a:schemeClr>
                        </a:solidFill>
                        <a:effectLst/>
                        <a:latin typeface="Arial"/>
                        <a:ea typeface="Times New Roman"/>
                      </a:endParaRPr>
                    </a:p>
                  </a:txBody>
                  <a:tcPr marL="39370" marR="39370" marT="64770" marB="64770"/>
                </a:tc>
                <a:tc hMerge="1">
                  <a:txBody>
                    <a:bodyPr/>
                    <a:lstStyle/>
                    <a:p>
                      <a:endParaRPr lang="ru-RU"/>
                    </a:p>
                  </a:txBody>
                  <a:tcPr/>
                </a:tc>
                <a:tc>
                  <a:txBody>
                    <a:bodyPr/>
                    <a:lstStyle/>
                    <a:p>
                      <a:pPr algn="ctr">
                        <a:lnSpc>
                          <a:spcPct val="100000"/>
                        </a:lnSpc>
                        <a:spcAft>
                          <a:spcPts val="0"/>
                        </a:spcAft>
                      </a:pPr>
                      <a:r>
                        <a:rPr lang="ru-RU" sz="1500" b="1" dirty="0">
                          <a:effectLst/>
                        </a:rPr>
                        <a:t>240</a:t>
                      </a:r>
                      <a:endParaRPr lang="ru-RU" sz="1500" b="1" dirty="0">
                        <a:solidFill>
                          <a:schemeClr val="accent6">
                            <a:lumMod val="50000"/>
                          </a:schemeClr>
                        </a:solidFill>
                        <a:effectLst/>
                        <a:latin typeface="Arial"/>
                        <a:ea typeface="Times New Roman"/>
                      </a:endParaRPr>
                    </a:p>
                  </a:txBody>
                  <a:tcPr marL="39370" marR="39370" marT="64770" marB="64770"/>
                </a:tc>
              </a:tr>
            </a:tbl>
          </a:graphicData>
        </a:graphic>
      </p:graphicFrame>
      <p:sp>
        <p:nvSpPr>
          <p:cNvPr id="5" name="TextBox 4"/>
          <p:cNvSpPr txBox="1"/>
          <p:nvPr/>
        </p:nvSpPr>
        <p:spPr>
          <a:xfrm>
            <a:off x="109400" y="116632"/>
            <a:ext cx="5802807" cy="461665"/>
          </a:xfrm>
          <a:prstGeom prst="rect">
            <a:avLst/>
          </a:prstGeom>
          <a:noFill/>
        </p:spPr>
        <p:txBody>
          <a:bodyPr wrap="none" rtlCol="0">
            <a:spAutoFit/>
          </a:bodyPr>
          <a:lstStyle/>
          <a:p>
            <a:r>
              <a:rPr lang="ru-RU" sz="2400" b="1" dirty="0" smtClean="0"/>
              <a:t>Структура программы </a:t>
            </a:r>
            <a:r>
              <a:rPr lang="ru-RU" sz="2400" b="1" dirty="0" err="1" smtClean="0"/>
              <a:t>бакалавриата</a:t>
            </a:r>
            <a:endParaRPr lang="ru-RU" sz="2400" b="1" dirty="0"/>
          </a:p>
        </p:txBody>
      </p:sp>
      <p:sp>
        <p:nvSpPr>
          <p:cNvPr id="6" name="TextBox 5"/>
          <p:cNvSpPr txBox="1"/>
          <p:nvPr/>
        </p:nvSpPr>
        <p:spPr>
          <a:xfrm>
            <a:off x="52545" y="3140968"/>
            <a:ext cx="8711072" cy="3616375"/>
          </a:xfrm>
          <a:prstGeom prst="rect">
            <a:avLst/>
          </a:prstGeom>
          <a:noFill/>
        </p:spPr>
        <p:txBody>
          <a:bodyPr wrap="square" rtlCol="0">
            <a:spAutoFit/>
          </a:bodyPr>
          <a:lstStyle/>
          <a:p>
            <a:r>
              <a:rPr lang="ru-RU" sz="1400" b="1" dirty="0">
                <a:solidFill>
                  <a:schemeClr val="accent1"/>
                </a:solidFill>
              </a:rPr>
              <a:t>6.3. </a:t>
            </a:r>
            <a:r>
              <a:rPr lang="ru-RU" sz="1400" b="1" dirty="0"/>
              <a:t>Перечень, содержание, объем и порядок реализации дисциплин (модулей) и практик программы </a:t>
            </a:r>
            <a:r>
              <a:rPr lang="ru-RU" sz="1400" b="1" dirty="0" err="1"/>
              <a:t>бакалавриата</a:t>
            </a:r>
            <a:r>
              <a:rPr lang="ru-RU" sz="1400" b="1" dirty="0"/>
              <a:t> организация определяет самостоятельно </a:t>
            </a:r>
            <a:r>
              <a:rPr lang="ru-RU" sz="1400" dirty="0"/>
              <a:t>с учетом рекомендаций примерной основной образовательной программы по соответствующему направлению подготовки.</a:t>
            </a:r>
          </a:p>
          <a:p>
            <a:r>
              <a:rPr lang="ru-RU" sz="1400" b="1" dirty="0">
                <a:solidFill>
                  <a:schemeClr val="accent1"/>
                </a:solidFill>
              </a:rPr>
              <a:t>6.4. </a:t>
            </a:r>
            <a:r>
              <a:rPr lang="ru-RU" sz="1400" dirty="0">
                <a:solidFill>
                  <a:srgbClr val="FF0000"/>
                </a:solidFill>
              </a:rPr>
              <a:t>Дисциплины (модули) </a:t>
            </a:r>
            <a:r>
              <a:rPr lang="ru-RU" sz="1600" b="1" dirty="0">
                <a:solidFill>
                  <a:srgbClr val="FF0000"/>
                </a:solidFill>
              </a:rPr>
              <a:t>по философии, истории, иностранному языку, безопасности жизнедеятельности реализуются в рамках базовой части Блока 1 "Дисциплины (модули)" программы </a:t>
            </a:r>
            <a:r>
              <a:rPr lang="ru-RU" sz="1600" b="1" dirty="0" err="1">
                <a:solidFill>
                  <a:srgbClr val="FF0000"/>
                </a:solidFill>
              </a:rPr>
              <a:t>бакалавриата</a:t>
            </a:r>
            <a:r>
              <a:rPr lang="ru-RU" sz="1400" dirty="0"/>
              <a:t>.</a:t>
            </a:r>
          </a:p>
          <a:p>
            <a:r>
              <a:rPr lang="ru-RU" sz="1400" b="1" dirty="0">
                <a:solidFill>
                  <a:schemeClr val="accent1"/>
                </a:solidFill>
              </a:rPr>
              <a:t>6.5. </a:t>
            </a:r>
            <a:r>
              <a:rPr lang="ru-RU" sz="1400" dirty="0"/>
              <a:t>Дисциплины (модули) </a:t>
            </a:r>
            <a:r>
              <a:rPr lang="ru-RU" sz="1600" b="1" dirty="0"/>
              <a:t>по </a:t>
            </a:r>
            <a:r>
              <a:rPr lang="ru-RU" sz="1600" b="1" dirty="0">
                <a:solidFill>
                  <a:srgbClr val="FF0000"/>
                </a:solidFill>
              </a:rPr>
              <a:t>физической культуре и спорту </a:t>
            </a:r>
            <a:r>
              <a:rPr lang="ru-RU" sz="1600" b="1" dirty="0"/>
              <a:t>реализуются в рамках:</a:t>
            </a:r>
          </a:p>
          <a:p>
            <a:r>
              <a:rPr lang="ru-RU" sz="1600" b="1" dirty="0"/>
              <a:t>базовой части </a:t>
            </a:r>
            <a:r>
              <a:rPr lang="ru-RU" sz="1600" b="1" dirty="0" smtClean="0"/>
              <a:t>Блока 1 "Дисциплины </a:t>
            </a:r>
            <a:r>
              <a:rPr lang="ru-RU" sz="1600" b="1" dirty="0"/>
              <a:t>(модули)" программы </a:t>
            </a:r>
            <a:r>
              <a:rPr lang="ru-RU" sz="1600" b="1" dirty="0" err="1"/>
              <a:t>бакалавриата</a:t>
            </a:r>
            <a:r>
              <a:rPr lang="ru-RU" sz="1600" b="1" dirty="0"/>
              <a:t> в объеме не </a:t>
            </a:r>
            <a:r>
              <a:rPr lang="ru-RU" sz="1600" b="1" dirty="0">
                <a:solidFill>
                  <a:srgbClr val="FF0000"/>
                </a:solidFill>
              </a:rPr>
              <a:t>менее 72 академических часов (2 зачетные единицы</a:t>
            </a:r>
            <a:r>
              <a:rPr lang="ru-RU" sz="1600" b="1" dirty="0"/>
              <a:t>);</a:t>
            </a:r>
          </a:p>
          <a:p>
            <a:r>
              <a:rPr lang="ru-RU" sz="1600" b="1" dirty="0">
                <a:solidFill>
                  <a:srgbClr val="FF0000"/>
                </a:solidFill>
              </a:rPr>
              <a:t>элективных дисциплин (модулей) в объеме не менее 328 академических часов</a:t>
            </a:r>
            <a:r>
              <a:rPr lang="ru-RU" sz="1400" dirty="0"/>
              <a:t>. </a:t>
            </a:r>
            <a:r>
              <a:rPr lang="ru-RU" sz="1600" b="1" dirty="0"/>
              <a:t>Указанные академические часы являются обязательными для освоения и в зачетные единицы не переводятся</a:t>
            </a:r>
            <a:r>
              <a:rPr lang="ru-RU" sz="1400" dirty="0"/>
              <a:t>.</a:t>
            </a:r>
          </a:p>
          <a:p>
            <a:r>
              <a:rPr lang="ru-RU" sz="1400" dirty="0"/>
              <a:t>Дисциплины (модули) по физической культуре и спорту реализуются в порядке, установленном организацией. Для инвалидов организация устанавливает особый порядок освоения дисциплин (модулей) по физической культуре и спорту с учетом состояния их здоровья</a:t>
            </a:r>
            <a:r>
              <a:rPr lang="ru-RU" sz="1500" dirty="0" smtClean="0"/>
              <a:t>.</a:t>
            </a:r>
            <a:endParaRPr lang="ru-RU" sz="1500" dirty="0"/>
          </a:p>
        </p:txBody>
      </p:sp>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77378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712968" cy="6771084"/>
          </a:xfrm>
          <a:prstGeom prst="rect">
            <a:avLst/>
          </a:prstGeom>
          <a:noFill/>
        </p:spPr>
        <p:txBody>
          <a:bodyPr wrap="square" rtlCol="0">
            <a:spAutoFit/>
          </a:bodyPr>
          <a:lstStyle/>
          <a:p>
            <a:r>
              <a:rPr lang="ru-RU" sz="1400" b="1" dirty="0">
                <a:solidFill>
                  <a:schemeClr val="accent1"/>
                </a:solidFill>
              </a:rPr>
              <a:t>6.6. </a:t>
            </a:r>
            <a:r>
              <a:rPr lang="ru-RU" sz="1400" dirty="0"/>
              <a:t>В Блок 2 </a:t>
            </a:r>
            <a:r>
              <a:rPr lang="ru-RU" sz="1400" b="1" dirty="0"/>
              <a:t>"Практика"</a:t>
            </a:r>
            <a:r>
              <a:rPr lang="ru-RU" sz="1400" dirty="0"/>
              <a:t> входят учебная и производственная практики.</a:t>
            </a:r>
          </a:p>
          <a:p>
            <a:r>
              <a:rPr lang="ru-RU" sz="1400" dirty="0"/>
              <a:t>Способы проведения учебной практики:</a:t>
            </a:r>
          </a:p>
          <a:p>
            <a:r>
              <a:rPr lang="ru-RU" sz="1400" dirty="0"/>
              <a:t>стационарная;</a:t>
            </a:r>
          </a:p>
          <a:p>
            <a:r>
              <a:rPr lang="ru-RU" sz="1400" dirty="0"/>
              <a:t>выездная.</a:t>
            </a:r>
          </a:p>
          <a:p>
            <a:r>
              <a:rPr lang="ru-RU" sz="1400" dirty="0"/>
              <a:t>Способы проведения производственной практики:</a:t>
            </a:r>
          </a:p>
          <a:p>
            <a:r>
              <a:rPr lang="ru-RU" sz="1400" dirty="0"/>
              <a:t>стационарная;</a:t>
            </a:r>
          </a:p>
          <a:p>
            <a:r>
              <a:rPr lang="ru-RU" sz="1400" dirty="0"/>
              <a:t>выездная.</a:t>
            </a:r>
          </a:p>
          <a:p>
            <a:r>
              <a:rPr lang="ru-RU" sz="1400" dirty="0"/>
              <a:t>При разработке программ </a:t>
            </a:r>
            <a:r>
              <a:rPr lang="ru-RU" sz="1400" dirty="0" err="1"/>
              <a:t>бакалавриата</a:t>
            </a:r>
            <a:r>
              <a:rPr lang="ru-RU" sz="1400" dirty="0"/>
              <a:t> организация устанавливает типы и объемы учебной и производственной практик в зависимости от ориентации программы </a:t>
            </a:r>
            <a:r>
              <a:rPr lang="ru-RU" sz="1400" dirty="0" err="1"/>
              <a:t>бакалавриата</a:t>
            </a:r>
            <a:r>
              <a:rPr lang="ru-RU" sz="1400" dirty="0"/>
              <a:t> на различные объекты и задачи профессиональной деятельности, а также с учетом рекомендаций ПООП.</a:t>
            </a:r>
          </a:p>
          <a:p>
            <a:r>
              <a:rPr lang="ru-RU" sz="1400" dirty="0"/>
              <a:t>Учебная и (или) производственная практики могут проводиться в структурных подразделениях организации.</a:t>
            </a:r>
          </a:p>
          <a:p>
            <a:r>
              <a:rPr lang="ru-RU" sz="1400" dirty="0"/>
              <a:t>Для инвалидов выбор мест прохождения практик должен учитывать состояние здоровья и требования по доступности.</a:t>
            </a:r>
          </a:p>
          <a:p>
            <a:r>
              <a:rPr lang="ru-RU" sz="1400" b="1" dirty="0">
                <a:solidFill>
                  <a:schemeClr val="accent1"/>
                </a:solidFill>
              </a:rPr>
              <a:t>6.7. </a:t>
            </a:r>
            <a:r>
              <a:rPr lang="ru-RU" sz="1400" dirty="0"/>
              <a:t>В Блок </a:t>
            </a:r>
            <a:r>
              <a:rPr lang="ru-RU" sz="1400" b="1" dirty="0"/>
              <a:t>3 "Государственная итоговая аттестация</a:t>
            </a:r>
            <a:r>
              <a:rPr lang="ru-RU" sz="1400" dirty="0"/>
              <a:t>" входит защита выпускной квалификационной работы, включая подготовку к процедуре защиты и процедуру защиты, а также подготовка к сдаче и сдача государственного экзамена (если организация включила государственный экзамен в состав государственной итоговой аттестации).</a:t>
            </a:r>
          </a:p>
          <a:p>
            <a:r>
              <a:rPr lang="ru-RU" sz="1400" b="1" dirty="0">
                <a:solidFill>
                  <a:schemeClr val="accent1"/>
                </a:solidFill>
              </a:rPr>
              <a:t>6.8. </a:t>
            </a:r>
            <a:r>
              <a:rPr lang="ru-RU" sz="1400" dirty="0"/>
              <a:t>Программы </a:t>
            </a:r>
            <a:r>
              <a:rPr lang="ru-RU" sz="1400" dirty="0" err="1"/>
              <a:t>бакалавриата</a:t>
            </a:r>
            <a:r>
              <a:rPr lang="ru-RU" sz="1400" dirty="0"/>
              <a:t>, содержащие сведения, составляющие государственную тайну, разрабатываются и реализуются с соблюдением требований, предусмотренных законодательством Российской Федерации и нормативными правовыми актами в области защиты государственной тайны.</a:t>
            </a:r>
          </a:p>
          <a:p>
            <a:r>
              <a:rPr lang="ru-RU" sz="1400" b="1" dirty="0">
                <a:solidFill>
                  <a:schemeClr val="accent1"/>
                </a:solidFill>
              </a:rPr>
              <a:t>6.9. </a:t>
            </a:r>
            <a:r>
              <a:rPr lang="ru-RU" sz="1400" dirty="0"/>
              <a:t>Реализация части (частей) программы </a:t>
            </a:r>
            <a:r>
              <a:rPr lang="ru-RU" sz="1400" dirty="0" err="1"/>
              <a:t>бакалавриата</a:t>
            </a:r>
            <a:r>
              <a:rPr lang="ru-RU" sz="1400" dirty="0"/>
              <a:t> и государственной итоговой аттестации, содержащих научно-техническую информацию, подлежащую экспортному контролю, и в рамках которой (которых) до обучающихся доводятся сведения ограниченного доступа, и (или) в учебных целях используются секретные образцы вооружения, военной техники, их комплектующие изделия, не допускается с применением электронного обучения, дистанционных образовательных технологий.</a:t>
            </a:r>
          </a:p>
          <a:p>
            <a:r>
              <a:rPr lang="ru-RU" sz="1400" b="1" dirty="0">
                <a:solidFill>
                  <a:schemeClr val="accent1"/>
                </a:solidFill>
              </a:rPr>
              <a:t>6.10. </a:t>
            </a:r>
            <a:r>
              <a:rPr lang="ru-RU" sz="1400" dirty="0"/>
              <a:t>Учебный план и календарный учебный график освоения программы </a:t>
            </a:r>
            <a:r>
              <a:rPr lang="ru-RU" sz="1400" dirty="0" err="1"/>
              <a:t>бакалавриата</a:t>
            </a:r>
            <a:r>
              <a:rPr lang="ru-RU" sz="1400" dirty="0"/>
              <a:t> должны обеспечивать логическую последовательность достижения результатов обучения по отдельным дисциплинам (модулям) и практикам, соотнесенных с требуемыми результатами освоения программы </a:t>
            </a:r>
            <a:r>
              <a:rPr lang="ru-RU" sz="1400" dirty="0" err="1"/>
              <a:t>бакалавриата</a:t>
            </a:r>
            <a:r>
              <a:rPr lang="ru-RU" sz="1400" dirty="0"/>
              <a:t> (компетенциями выпускников</a:t>
            </a:r>
            <a:r>
              <a:rPr lang="ru-RU" sz="1400" dirty="0" smtClean="0"/>
              <a:t>).</a:t>
            </a:r>
            <a:endParaRPr lang="ru-RU" sz="14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452277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404664"/>
            <a:ext cx="8712968" cy="6832640"/>
          </a:xfrm>
          <a:prstGeom prst="rect">
            <a:avLst/>
          </a:prstGeom>
          <a:noFill/>
        </p:spPr>
        <p:txBody>
          <a:bodyPr wrap="square" rtlCol="0">
            <a:spAutoFit/>
          </a:bodyPr>
          <a:lstStyle/>
          <a:p>
            <a:r>
              <a:rPr lang="ru-RU" sz="1500" b="1" dirty="0">
                <a:solidFill>
                  <a:schemeClr val="accent1"/>
                </a:solidFill>
              </a:rPr>
              <a:t>6.11. </a:t>
            </a:r>
            <a:r>
              <a:rPr lang="ru-RU" sz="1500" dirty="0"/>
              <a:t>При разработке программы </a:t>
            </a:r>
            <a:r>
              <a:rPr lang="ru-RU" sz="1500" dirty="0" err="1"/>
              <a:t>бакалавриата</a:t>
            </a:r>
            <a:r>
              <a:rPr lang="ru-RU" sz="1500" dirty="0"/>
              <a:t> обучающимся обеспечивается возможность освоения д</a:t>
            </a:r>
            <a:r>
              <a:rPr lang="ru-RU" sz="1500" b="1" dirty="0"/>
              <a:t>исциплин (модулей) по выбору в объеме не менее 30 процентов от объема вариативной части Блока 1 </a:t>
            </a:r>
            <a:r>
              <a:rPr lang="ru-RU" sz="1500" dirty="0"/>
              <a:t>"Дисциплины (модули)".</a:t>
            </a:r>
          </a:p>
          <a:p>
            <a:r>
              <a:rPr lang="ru-RU" sz="1500" b="1" dirty="0">
                <a:solidFill>
                  <a:schemeClr val="accent1"/>
                </a:solidFill>
              </a:rPr>
              <a:t>6.12. </a:t>
            </a:r>
            <a:r>
              <a:rPr lang="ru-RU" sz="1500" dirty="0"/>
              <a:t>Инвалидам (по их заявлению) должна быть предоставлена возможность обучения по образовательной программе, адаптированной с учетом особенностей их психофизического развития, индивидуальных возможностей и при необходимости обеспечивающей коррекцию нарушений развития и социальную адаптацию указанных лиц.</a:t>
            </a:r>
          </a:p>
          <a:p>
            <a:r>
              <a:rPr lang="ru-RU" sz="1500" b="1" dirty="0">
                <a:solidFill>
                  <a:schemeClr val="accent1"/>
                </a:solidFill>
              </a:rPr>
              <a:t>6.13. </a:t>
            </a:r>
            <a:r>
              <a:rPr lang="ru-RU" sz="1500" dirty="0"/>
              <a:t>Количество часов, выделенных на </a:t>
            </a:r>
            <a:r>
              <a:rPr lang="ru-RU" sz="1500" dirty="0">
                <a:solidFill>
                  <a:srgbClr val="FF0000"/>
                </a:solidFill>
              </a:rPr>
              <a:t>контактную работу обучающихся </a:t>
            </a:r>
            <a:r>
              <a:rPr lang="ru-RU" sz="1500" dirty="0"/>
              <a:t>с преподавателем в целом по Блоку 1 "Дисциплины (модули)", при освоении программы </a:t>
            </a:r>
            <a:r>
              <a:rPr lang="ru-RU" sz="1500" dirty="0" err="1"/>
              <a:t>бакалавриата</a:t>
            </a:r>
            <a:r>
              <a:rPr lang="ru-RU" sz="1500" dirty="0"/>
              <a:t> должно составлять</a:t>
            </a:r>
            <a:r>
              <a:rPr lang="ru-RU" sz="1500" dirty="0" smtClean="0"/>
              <a:t>:</a:t>
            </a:r>
            <a:endParaRPr lang="ru-RU" sz="1500" dirty="0"/>
          </a:p>
          <a:p>
            <a:pPr marL="252000"/>
            <a:r>
              <a:rPr lang="ru-RU" sz="1500" b="1" dirty="0" smtClean="0">
                <a:solidFill>
                  <a:schemeClr val="accent3"/>
                </a:solidFill>
              </a:rPr>
              <a:t>по </a:t>
            </a:r>
            <a:r>
              <a:rPr lang="ru-RU" sz="1500" b="1" dirty="0">
                <a:solidFill>
                  <a:schemeClr val="accent3"/>
                </a:solidFill>
              </a:rPr>
              <a:t>очной форме обучения не менее 45 </a:t>
            </a:r>
            <a:r>
              <a:rPr lang="ru-RU" sz="1500" b="1" dirty="0" smtClean="0">
                <a:solidFill>
                  <a:schemeClr val="accent3"/>
                </a:solidFill>
              </a:rPr>
              <a:t>процентов </a:t>
            </a:r>
            <a:r>
              <a:rPr lang="ru-RU" sz="1500" b="1" i="1" dirty="0" smtClean="0">
                <a:solidFill>
                  <a:schemeClr val="accent1">
                    <a:lumMod val="75000"/>
                  </a:schemeClr>
                </a:solidFill>
              </a:rPr>
              <a:t>(в макете не </a:t>
            </a:r>
            <a:r>
              <a:rPr lang="ru-RU" sz="1500" b="1" i="1" dirty="0">
                <a:solidFill>
                  <a:schemeClr val="accent1">
                    <a:lumMod val="75000"/>
                  </a:schemeClr>
                </a:solidFill>
              </a:rPr>
              <a:t>менее 40 </a:t>
            </a:r>
            <a:r>
              <a:rPr lang="ru-RU" sz="1500" b="1" i="1" dirty="0" smtClean="0">
                <a:solidFill>
                  <a:schemeClr val="accent1">
                    <a:lumMod val="75000"/>
                  </a:schemeClr>
                </a:solidFill>
              </a:rPr>
              <a:t>процентов) </a:t>
            </a:r>
            <a:r>
              <a:rPr lang="ru-RU" sz="1500" dirty="0" smtClean="0"/>
              <a:t>от общего количества часов</a:t>
            </a:r>
            <a:r>
              <a:rPr lang="ru-RU" sz="1500" dirty="0"/>
              <a:t>, отведенных на реализацию данного Блока;</a:t>
            </a:r>
          </a:p>
          <a:p>
            <a:pPr marL="252000"/>
            <a:r>
              <a:rPr lang="ru-RU" sz="1500" b="1" dirty="0">
                <a:solidFill>
                  <a:schemeClr val="accent3"/>
                </a:solidFill>
              </a:rPr>
              <a:t>по очно-заочной форме обучения не менее 20</a:t>
            </a:r>
            <a:r>
              <a:rPr lang="ru-RU" sz="1500" b="1" baseline="30000" dirty="0">
                <a:solidFill>
                  <a:schemeClr val="accent3"/>
                </a:solidFill>
              </a:rPr>
              <a:t> </a:t>
            </a:r>
            <a:r>
              <a:rPr lang="ru-RU" sz="1500" b="1" dirty="0" smtClean="0">
                <a:solidFill>
                  <a:schemeClr val="accent3"/>
                </a:solidFill>
              </a:rPr>
              <a:t>процентов </a:t>
            </a:r>
            <a:r>
              <a:rPr lang="ru-RU" sz="1500" b="1" i="1" dirty="0" smtClean="0">
                <a:solidFill>
                  <a:schemeClr val="accent1">
                    <a:lumMod val="75000"/>
                  </a:schemeClr>
                </a:solidFill>
              </a:rPr>
              <a:t>(в макете </a:t>
            </a:r>
            <a:r>
              <a:rPr lang="ru-RU" sz="1500" i="1" dirty="0" smtClean="0">
                <a:solidFill>
                  <a:schemeClr val="accent1">
                    <a:lumMod val="75000"/>
                  </a:schemeClr>
                </a:solidFill>
              </a:rPr>
              <a:t>не </a:t>
            </a:r>
            <a:r>
              <a:rPr lang="ru-RU" sz="1500" i="1" dirty="0">
                <a:solidFill>
                  <a:schemeClr val="accent1">
                    <a:lumMod val="75000"/>
                  </a:schemeClr>
                </a:solidFill>
              </a:rPr>
              <a:t>менее 20 </a:t>
            </a:r>
            <a:r>
              <a:rPr lang="ru-RU" sz="1500" i="1" dirty="0" smtClean="0">
                <a:solidFill>
                  <a:schemeClr val="accent1">
                    <a:lumMod val="75000"/>
                  </a:schemeClr>
                </a:solidFill>
              </a:rPr>
              <a:t>процентов) </a:t>
            </a:r>
            <a:r>
              <a:rPr lang="ru-RU" sz="1500" dirty="0" smtClean="0"/>
              <a:t>от </a:t>
            </a:r>
            <a:r>
              <a:rPr lang="ru-RU" sz="1500" dirty="0"/>
              <a:t>общего количества часов, отведенных на реализацию данного Блока;</a:t>
            </a:r>
          </a:p>
          <a:p>
            <a:pPr marL="252000"/>
            <a:r>
              <a:rPr lang="ru-RU" sz="1500" b="1" dirty="0">
                <a:solidFill>
                  <a:schemeClr val="accent3"/>
                </a:solidFill>
              </a:rPr>
              <a:t>по заочной форме обучения не менее 7</a:t>
            </a:r>
            <a:r>
              <a:rPr lang="ru-RU" sz="1500" b="1" baseline="30000" dirty="0">
                <a:solidFill>
                  <a:schemeClr val="accent3"/>
                </a:solidFill>
              </a:rPr>
              <a:t> </a:t>
            </a:r>
            <a:r>
              <a:rPr lang="ru-RU" sz="1500" b="1" dirty="0" smtClean="0">
                <a:solidFill>
                  <a:schemeClr val="accent3"/>
                </a:solidFill>
              </a:rPr>
              <a:t>процентов </a:t>
            </a:r>
            <a:r>
              <a:rPr lang="ru-RU" sz="1500" b="1" i="1" dirty="0" smtClean="0">
                <a:solidFill>
                  <a:schemeClr val="accent1">
                    <a:lumMod val="75000"/>
                  </a:schemeClr>
                </a:solidFill>
              </a:rPr>
              <a:t>(в макете </a:t>
            </a:r>
            <a:r>
              <a:rPr lang="ru-RU" sz="1500" i="1" dirty="0" smtClean="0">
                <a:solidFill>
                  <a:schemeClr val="accent1">
                    <a:lumMod val="75000"/>
                  </a:schemeClr>
                </a:solidFill>
              </a:rPr>
              <a:t>не </a:t>
            </a:r>
            <a:r>
              <a:rPr lang="ru-RU" sz="1500" i="1" dirty="0">
                <a:solidFill>
                  <a:schemeClr val="accent1">
                    <a:lumMod val="75000"/>
                  </a:schemeClr>
                </a:solidFill>
              </a:rPr>
              <a:t>менее 7 </a:t>
            </a:r>
            <a:r>
              <a:rPr lang="ru-RU" sz="1500" i="1" dirty="0" smtClean="0">
                <a:solidFill>
                  <a:schemeClr val="accent1">
                    <a:lumMod val="75000"/>
                  </a:schemeClr>
                </a:solidFill>
              </a:rPr>
              <a:t>процентов)</a:t>
            </a:r>
            <a:r>
              <a:rPr lang="ru-RU" sz="1500" dirty="0" smtClean="0"/>
              <a:t> от </a:t>
            </a:r>
            <a:r>
              <a:rPr lang="ru-RU" sz="1500" dirty="0"/>
              <a:t>общего количества часов, отведенных на реализацию данного Блока</a:t>
            </a:r>
            <a:r>
              <a:rPr lang="ru-RU" sz="1500" dirty="0" smtClean="0"/>
              <a:t>;</a:t>
            </a:r>
          </a:p>
          <a:p>
            <a:endParaRPr lang="ru-RU" sz="1500" b="1" dirty="0" smtClean="0"/>
          </a:p>
          <a:p>
            <a:pPr marL="252000"/>
            <a:r>
              <a:rPr lang="ru-RU" b="1" dirty="0" smtClean="0">
                <a:solidFill>
                  <a:schemeClr val="accent4">
                    <a:lumMod val="75000"/>
                  </a:schemeClr>
                </a:solidFill>
              </a:rPr>
              <a:t>Предлагается единое количество часов для всей 19 группы:</a:t>
            </a:r>
          </a:p>
          <a:p>
            <a:pPr marL="252000"/>
            <a:r>
              <a:rPr lang="ru-RU" b="1" dirty="0" smtClean="0">
                <a:solidFill>
                  <a:schemeClr val="accent4">
                    <a:lumMod val="75000"/>
                  </a:schemeClr>
                </a:solidFill>
              </a:rPr>
              <a:t>по очной форме – не менее 40 процентов</a:t>
            </a:r>
          </a:p>
          <a:p>
            <a:pPr marL="252000"/>
            <a:r>
              <a:rPr lang="ru-RU" b="1" dirty="0">
                <a:solidFill>
                  <a:schemeClr val="accent4">
                    <a:lumMod val="75000"/>
                  </a:schemeClr>
                </a:solidFill>
              </a:rPr>
              <a:t>п</a:t>
            </a:r>
            <a:r>
              <a:rPr lang="ru-RU" b="1" dirty="0" smtClean="0">
                <a:solidFill>
                  <a:schemeClr val="accent4">
                    <a:lumMod val="75000"/>
                  </a:schemeClr>
                </a:solidFill>
              </a:rPr>
              <a:t>о очно-заочной форме – не менее 30 процентов</a:t>
            </a:r>
          </a:p>
          <a:p>
            <a:pPr marL="252000"/>
            <a:r>
              <a:rPr lang="ru-RU" b="1" dirty="0">
                <a:solidFill>
                  <a:schemeClr val="accent4">
                    <a:lumMod val="75000"/>
                  </a:schemeClr>
                </a:solidFill>
              </a:rPr>
              <a:t>п</a:t>
            </a:r>
            <a:r>
              <a:rPr lang="ru-RU" b="1" dirty="0" smtClean="0">
                <a:solidFill>
                  <a:schemeClr val="accent4">
                    <a:lumMod val="75000"/>
                  </a:schemeClr>
                </a:solidFill>
              </a:rPr>
              <a:t>о заочной форме – не менее 20 процентов</a:t>
            </a:r>
          </a:p>
          <a:p>
            <a:endParaRPr lang="ru-RU" sz="1500" dirty="0" smtClean="0"/>
          </a:p>
          <a:p>
            <a:r>
              <a:rPr lang="ru-RU" sz="1500" dirty="0" smtClean="0"/>
              <a:t>Количество </a:t>
            </a:r>
            <a:r>
              <a:rPr lang="ru-RU" sz="1500" dirty="0"/>
              <a:t>часов, выделенных организацией на проведение занятий лекционного и семинарского типа, самостоятельную работу, а также иные виды учебных занятий обучающихся по отдельным дисциплинам (модулям), должно обеспечивать достижение запланированных результатов обучения.</a:t>
            </a:r>
          </a:p>
          <a:p>
            <a:endParaRPr lang="ru-RU" dirty="0"/>
          </a:p>
          <a:p>
            <a:endParaRPr lang="ru-RU"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77966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08" y="-776"/>
            <a:ext cx="8640960" cy="796950"/>
          </a:xfrm>
        </p:spPr>
        <p:txBody>
          <a:bodyPr>
            <a:noAutofit/>
          </a:bodyPr>
          <a:lstStyle/>
          <a:p>
            <a:r>
              <a:rPr lang="ru-RU" sz="2400" b="1" dirty="0" smtClean="0">
                <a:solidFill>
                  <a:schemeClr val="accent1"/>
                </a:solidFill>
                <a:effectLst>
                  <a:outerShdw blurRad="38100" dist="38100" dir="2700000" algn="tl">
                    <a:srgbClr val="000000">
                      <a:alpha val="43137"/>
                    </a:srgbClr>
                  </a:outerShdw>
                </a:effectLst>
              </a:rPr>
              <a:t>7</a:t>
            </a:r>
            <a:r>
              <a:rPr lang="ru-RU" sz="2400" b="1" dirty="0" smtClean="0">
                <a:effectLst>
                  <a:outerShdw blurRad="38100" dist="38100" dir="2700000" algn="tl">
                    <a:srgbClr val="000000">
                      <a:alpha val="43137"/>
                    </a:srgbClr>
                  </a:outerShdw>
                </a:effectLst>
              </a:rPr>
              <a:t> ТРЕБОВАНИЯ К УСЛОВИЯМ РЕАЛИЗАЦИИ ПРОГРАММЫ БАКАЛАВРИАТА</a:t>
            </a:r>
            <a:endParaRPr lang="ru-RU" sz="2400" b="1" dirty="0">
              <a:effectLst>
                <a:outerShdw blurRad="38100" dist="38100" dir="2700000" algn="tl">
                  <a:srgbClr val="000000">
                    <a:alpha val="43137"/>
                  </a:srgbClr>
                </a:outerShdw>
              </a:effectLst>
            </a:endParaRPr>
          </a:p>
        </p:txBody>
      </p:sp>
      <p:sp>
        <p:nvSpPr>
          <p:cNvPr id="4" name="TextBox 3"/>
          <p:cNvSpPr txBox="1"/>
          <p:nvPr/>
        </p:nvSpPr>
        <p:spPr>
          <a:xfrm>
            <a:off x="179512" y="620688"/>
            <a:ext cx="8712968" cy="6555641"/>
          </a:xfrm>
          <a:prstGeom prst="rect">
            <a:avLst/>
          </a:prstGeom>
          <a:noFill/>
        </p:spPr>
        <p:txBody>
          <a:bodyPr wrap="square" rtlCol="0">
            <a:spAutoFit/>
          </a:bodyPr>
          <a:lstStyle/>
          <a:p>
            <a:r>
              <a:rPr lang="ru-RU" sz="1400" b="1" dirty="0">
                <a:solidFill>
                  <a:schemeClr val="accent1"/>
                </a:solidFill>
              </a:rPr>
              <a:t>7.1. </a:t>
            </a:r>
            <a:r>
              <a:rPr lang="ru-RU" sz="1400" dirty="0"/>
              <a:t>Общесистемные требования к реализации программы </a:t>
            </a:r>
            <a:r>
              <a:rPr lang="ru-RU" sz="1400" dirty="0" err="1"/>
              <a:t>бакалавриата</a:t>
            </a:r>
            <a:r>
              <a:rPr lang="ru-RU" sz="1400" dirty="0"/>
              <a:t>.</a:t>
            </a:r>
          </a:p>
          <a:p>
            <a:r>
              <a:rPr lang="ru-RU" sz="1400" b="1" dirty="0">
                <a:solidFill>
                  <a:schemeClr val="accent1"/>
                </a:solidFill>
              </a:rPr>
              <a:t>7.1.1.</a:t>
            </a:r>
            <a:r>
              <a:rPr lang="ru-RU" sz="1400" dirty="0"/>
              <a:t> Организация должна располагать на праве собственности или ином законном основании </a:t>
            </a:r>
            <a:r>
              <a:rPr lang="ru-RU" sz="1400" b="1" dirty="0"/>
              <a:t>материально-технической базой</a:t>
            </a:r>
            <a:r>
              <a:rPr lang="ru-RU" sz="1400" dirty="0"/>
              <a:t>, обеспечивающей проведение всех видов дисциплинарной и междисциплинарной подготовки, практической и научно-исследовательской работ обучающихся, предусмотренных учебным планом.</a:t>
            </a:r>
          </a:p>
          <a:p>
            <a:r>
              <a:rPr lang="ru-RU" sz="1400" b="1" dirty="0">
                <a:solidFill>
                  <a:schemeClr val="accent1"/>
                </a:solidFill>
              </a:rPr>
              <a:t>7.1.2.</a:t>
            </a:r>
            <a:r>
              <a:rPr lang="ru-RU" sz="1400" dirty="0"/>
              <a:t> Каждый обучающийся в течение всего периода обучения должен быть обеспечен индивидуальным неограниченным доступом к </a:t>
            </a:r>
            <a:r>
              <a:rPr lang="ru-RU" sz="1400" b="1" dirty="0"/>
              <a:t>электронной информационно-образовательной среде </a:t>
            </a:r>
            <a:r>
              <a:rPr lang="ru-RU" sz="1400" dirty="0"/>
              <a:t>организации, включающей одну или несколько электронно-библиотечных систем (электронных библиотек), из любой точки, в которой имеется доступ к информационно-телекоммуникационной сети "</a:t>
            </a:r>
            <a:r>
              <a:rPr lang="ru-RU" sz="1400" b="1" dirty="0"/>
              <a:t>Интернет</a:t>
            </a:r>
            <a:r>
              <a:rPr lang="ru-RU" sz="1400" b="1" dirty="0" smtClean="0"/>
              <a:t>"</a:t>
            </a:r>
            <a:r>
              <a:rPr lang="ru-RU" sz="1400" dirty="0" smtClean="0"/>
              <a:t>, </a:t>
            </a:r>
            <a:r>
              <a:rPr lang="ru-RU" sz="1400" dirty="0"/>
              <a:t>как на территории организации, так и вне ее.</a:t>
            </a:r>
          </a:p>
          <a:p>
            <a:r>
              <a:rPr lang="ru-RU" sz="1400" dirty="0"/>
              <a:t>Электронная информационно-образовательная среда организации должна обеспечивать: </a:t>
            </a:r>
          </a:p>
          <a:p>
            <a:r>
              <a:rPr lang="ru-RU" sz="1400" b="1" dirty="0"/>
              <a:t>доступ к учебным планам, рабочим программам дисциплин (модулей), практик, к изданиям электронных библиотечных систем и электронным образовательным ресурсам, указанным в рабочих программах</a:t>
            </a:r>
            <a:r>
              <a:rPr lang="ru-RU" sz="1400" dirty="0"/>
              <a:t>;</a:t>
            </a:r>
          </a:p>
          <a:p>
            <a:r>
              <a:rPr lang="ru-RU" sz="1400" b="1" dirty="0">
                <a:solidFill>
                  <a:srgbClr val="FF0000"/>
                </a:solidFill>
              </a:rPr>
              <a:t>формирование электронного портфолио обучающегося, </a:t>
            </a:r>
            <a:r>
              <a:rPr lang="ru-RU" sz="1400" dirty="0"/>
              <a:t>в том числе сохранение работ обучающегося, рецензий и оценок на эти работы.</a:t>
            </a:r>
          </a:p>
          <a:p>
            <a:r>
              <a:rPr lang="ru-RU" sz="1400" dirty="0"/>
              <a:t>В случае реализации образовательных программ с применением </a:t>
            </a:r>
            <a:r>
              <a:rPr lang="ru-RU" sz="1400" i="1" dirty="0"/>
              <a:t>дистанционных образовательных технологий</a:t>
            </a:r>
            <a:r>
              <a:rPr lang="ru-RU" sz="1400" dirty="0"/>
              <a:t> электронная информационно-образовательная среда организации должна дополнительно обеспечивать:</a:t>
            </a:r>
          </a:p>
          <a:p>
            <a:r>
              <a:rPr lang="ru-RU" sz="1400" dirty="0"/>
              <a:t>фиксацию хода образовательного процесса, результатов промежуточной аттестации и результатов освоения программы </a:t>
            </a:r>
            <a:r>
              <a:rPr lang="ru-RU" sz="1400" dirty="0" err="1"/>
              <a:t>бакалавриата</a:t>
            </a:r>
            <a:r>
              <a:rPr lang="ru-RU" sz="1400" dirty="0"/>
              <a:t>;</a:t>
            </a:r>
          </a:p>
          <a:p>
            <a:r>
              <a:rPr lang="ru-RU" sz="1400" dirty="0"/>
              <a:t>проведение всех видов занятий, процедур оценки результатов обучения, реализация которых предусмотрена с применением электронного обучения, дистанционных образовательных технологий;</a:t>
            </a:r>
          </a:p>
          <a:p>
            <a:r>
              <a:rPr lang="ru-RU" sz="1400" dirty="0"/>
              <a:t>взаимодействие между участниками образовательного процесса, в том числе синхронное и (или) асинхронное взаимодействие посредством сети "Интернет". </a:t>
            </a:r>
          </a:p>
          <a:p>
            <a:r>
              <a:rPr lang="ru-RU" sz="1400" dirty="0"/>
              <a:t>Функционирование электронной информационно-образовательной среды обеспечивается соответствующими средствами информационно-коммуникационных технологий и квалификацией работников, ее использующих и поддерживающих. Функционирование электронной информационно-образовательной среды должно соответствовать законодательству Российской </a:t>
            </a:r>
            <a:r>
              <a:rPr lang="ru-RU" sz="1400" dirty="0" smtClean="0"/>
              <a:t>Федерации.</a:t>
            </a:r>
            <a:endParaRPr lang="ru-RU" sz="1400" dirty="0"/>
          </a:p>
        </p:txBody>
      </p:sp>
      <p:sp>
        <p:nvSpPr>
          <p:cNvPr id="5" name="Прямоугольник 4"/>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93870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712968" cy="1143000"/>
          </a:xfrm>
        </p:spPr>
        <p:txBody>
          <a:bodyPr>
            <a:noAutofit/>
          </a:bodyPr>
          <a:lstStyle/>
          <a:p>
            <a:r>
              <a:rPr lang="ru-RU" sz="2400" b="1" dirty="0" smtClean="0">
                <a:effectLst>
                  <a:outerShdw blurRad="38100" dist="38100" dir="2700000" algn="tl">
                    <a:srgbClr val="000000">
                      <a:alpha val="43137"/>
                    </a:srgbClr>
                  </a:outerShdw>
                </a:effectLst>
              </a:rPr>
              <a:t>ОТДЕЛЕНИЕ ПИЩЕВЫХ ТЕХНОЛОГИЙ И БИОТЕХНОЛОГИИ  ФУМО по УГНС «ПРОМЫШЛЕННАЯ ЭКОЛОГИЯ И БИОТЕХНОЛОГИЯ», образовано 4.02.2016 г.</a:t>
            </a:r>
            <a:endParaRPr lang="ru-RU" sz="2400" b="1" dirty="0">
              <a:effectLst>
                <a:outerShdw blurRad="38100" dist="38100" dir="2700000" algn="tl">
                  <a:srgbClr val="000000">
                    <a:alpha val="43137"/>
                  </a:srgbClr>
                </a:outerShdw>
              </a:effectLst>
            </a:endParaRPr>
          </a:p>
        </p:txBody>
      </p:sp>
      <p:sp>
        <p:nvSpPr>
          <p:cNvPr id="3" name="Прямоугольник 2"/>
          <p:cNvSpPr/>
          <p:nvPr/>
        </p:nvSpPr>
        <p:spPr>
          <a:xfrm>
            <a:off x="3131840" y="1268760"/>
            <a:ext cx="2592288" cy="653705"/>
          </a:xfrm>
          <a:prstGeom prst="rect">
            <a:avLst/>
          </a:prstGeom>
          <a:solidFill>
            <a:schemeClr val="accent1">
              <a:lumMod val="40000"/>
              <a:lumOff val="6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000" b="1" dirty="0" smtClean="0">
                <a:solidFill>
                  <a:schemeClr val="tx2"/>
                </a:solidFill>
                <a:effectLst>
                  <a:outerShdw blurRad="38100" dist="38100" dir="2700000" algn="tl">
                    <a:srgbClr val="000000">
                      <a:alpha val="43137"/>
                    </a:srgbClr>
                  </a:outerShdw>
                </a:effectLst>
              </a:rPr>
              <a:t>Председатель </a:t>
            </a:r>
          </a:p>
          <a:p>
            <a:pPr algn="ctr"/>
            <a:r>
              <a:rPr lang="ru-RU" sz="2000" b="1" dirty="0" err="1" smtClean="0">
                <a:solidFill>
                  <a:schemeClr val="tx2"/>
                </a:solidFill>
                <a:effectLst>
                  <a:outerShdw blurRad="38100" dist="38100" dir="2700000" algn="tl">
                    <a:srgbClr val="000000">
                      <a:alpha val="43137"/>
                    </a:srgbClr>
                  </a:outerShdw>
                </a:effectLst>
              </a:rPr>
              <a:t>Мезенова</a:t>
            </a:r>
            <a:r>
              <a:rPr lang="ru-RU" sz="2000" b="1" dirty="0" smtClean="0">
                <a:solidFill>
                  <a:schemeClr val="tx2"/>
                </a:solidFill>
                <a:effectLst>
                  <a:outerShdw blurRad="38100" dist="38100" dir="2700000" algn="tl">
                    <a:srgbClr val="000000">
                      <a:alpha val="43137"/>
                    </a:srgbClr>
                  </a:outerShdw>
                </a:effectLst>
              </a:rPr>
              <a:t> О.Я</a:t>
            </a:r>
            <a:r>
              <a:rPr lang="ru-RU" sz="2000" b="1" dirty="0" smtClean="0">
                <a:solidFill>
                  <a:schemeClr val="tx2"/>
                </a:solidFill>
              </a:rPr>
              <a:t>.</a:t>
            </a:r>
            <a:endParaRPr lang="ru-RU" sz="2000" b="1" dirty="0">
              <a:solidFill>
                <a:schemeClr val="tx2"/>
              </a:solidFill>
            </a:endParaRPr>
          </a:p>
        </p:txBody>
      </p:sp>
      <p:sp>
        <p:nvSpPr>
          <p:cNvPr id="4" name="Прямоугольник 3"/>
          <p:cNvSpPr/>
          <p:nvPr/>
        </p:nvSpPr>
        <p:spPr>
          <a:xfrm>
            <a:off x="649531" y="2129723"/>
            <a:ext cx="7704856" cy="316723"/>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000" b="1" dirty="0" smtClean="0">
                <a:solidFill>
                  <a:schemeClr val="tx2"/>
                </a:solidFill>
              </a:rPr>
              <a:t>Рабочая группа</a:t>
            </a:r>
            <a:endParaRPr lang="ru-RU" sz="2000" b="1" dirty="0">
              <a:solidFill>
                <a:schemeClr val="tx2"/>
              </a:solidFill>
            </a:endParaRPr>
          </a:p>
        </p:txBody>
      </p:sp>
      <p:sp>
        <p:nvSpPr>
          <p:cNvPr id="5" name="Прямоугольник 4"/>
          <p:cNvSpPr/>
          <p:nvPr/>
        </p:nvSpPr>
        <p:spPr>
          <a:xfrm>
            <a:off x="-34037" y="2735791"/>
            <a:ext cx="1835695" cy="930720"/>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dirty="0" smtClean="0">
                <a:solidFill>
                  <a:schemeClr val="tx2"/>
                </a:solidFill>
              </a:rPr>
              <a:t>НМС по направлению </a:t>
            </a:r>
          </a:p>
          <a:p>
            <a:pPr algn="ctr"/>
            <a:r>
              <a:rPr lang="ru-RU" sz="1400" b="1" dirty="0" smtClean="0">
                <a:solidFill>
                  <a:schemeClr val="tx2"/>
                </a:solidFill>
              </a:rPr>
              <a:t>19.03.01 и 19.04.01</a:t>
            </a:r>
          </a:p>
          <a:p>
            <a:pPr algn="ctr"/>
            <a:r>
              <a:rPr lang="ru-RU" sz="1400" dirty="0" smtClean="0">
                <a:solidFill>
                  <a:schemeClr val="tx2"/>
                </a:solidFill>
              </a:rPr>
              <a:t>КГТУ, Калининград </a:t>
            </a:r>
            <a:endParaRPr lang="ru-RU" sz="1400" dirty="0">
              <a:solidFill>
                <a:schemeClr val="tx2"/>
              </a:solidFill>
            </a:endParaRPr>
          </a:p>
        </p:txBody>
      </p:sp>
      <p:sp>
        <p:nvSpPr>
          <p:cNvPr id="6" name="Прямоугольник 5"/>
          <p:cNvSpPr/>
          <p:nvPr/>
        </p:nvSpPr>
        <p:spPr>
          <a:xfrm>
            <a:off x="1801658" y="2743517"/>
            <a:ext cx="1865537" cy="951403"/>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dirty="0" smtClean="0">
                <a:solidFill>
                  <a:schemeClr val="tx2"/>
                </a:solidFill>
              </a:rPr>
              <a:t>НМС по направлению </a:t>
            </a:r>
          </a:p>
          <a:p>
            <a:pPr algn="ctr"/>
            <a:r>
              <a:rPr lang="ru-RU" sz="1400" b="1" dirty="0" smtClean="0">
                <a:solidFill>
                  <a:schemeClr val="tx2"/>
                </a:solidFill>
              </a:rPr>
              <a:t>19.03.02 и 19.04.02 </a:t>
            </a:r>
          </a:p>
          <a:p>
            <a:pPr algn="ctr"/>
            <a:r>
              <a:rPr lang="ru-RU" sz="1400" dirty="0" smtClean="0">
                <a:solidFill>
                  <a:schemeClr val="tx2"/>
                </a:solidFill>
              </a:rPr>
              <a:t>НИУ ИТМО, СПб</a:t>
            </a:r>
            <a:endParaRPr lang="ru-RU" sz="1400" dirty="0">
              <a:solidFill>
                <a:schemeClr val="tx2"/>
              </a:solidFill>
            </a:endParaRPr>
          </a:p>
        </p:txBody>
      </p:sp>
      <p:sp>
        <p:nvSpPr>
          <p:cNvPr id="7" name="Прямоугольник 6"/>
          <p:cNvSpPr/>
          <p:nvPr/>
        </p:nvSpPr>
        <p:spPr>
          <a:xfrm>
            <a:off x="3667193" y="2757679"/>
            <a:ext cx="1878879" cy="922993"/>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dirty="0" smtClean="0">
                <a:solidFill>
                  <a:schemeClr val="tx2"/>
                </a:solidFill>
              </a:rPr>
              <a:t>НМС по направлению </a:t>
            </a:r>
          </a:p>
          <a:p>
            <a:pPr algn="ctr"/>
            <a:r>
              <a:rPr lang="ru-RU" sz="1400" b="1" dirty="0" smtClean="0">
                <a:solidFill>
                  <a:schemeClr val="tx2"/>
                </a:solidFill>
              </a:rPr>
              <a:t>19.03.03 и 19.04.03</a:t>
            </a:r>
          </a:p>
          <a:p>
            <a:pPr algn="ctr"/>
            <a:r>
              <a:rPr lang="ru-RU" sz="1400" dirty="0" smtClean="0">
                <a:solidFill>
                  <a:schemeClr val="tx2"/>
                </a:solidFill>
              </a:rPr>
              <a:t>КГТУ, Калининград  </a:t>
            </a:r>
            <a:endParaRPr lang="ru-RU" sz="1400" dirty="0">
              <a:solidFill>
                <a:schemeClr val="tx2"/>
              </a:solidFill>
            </a:endParaRPr>
          </a:p>
        </p:txBody>
      </p:sp>
      <p:sp>
        <p:nvSpPr>
          <p:cNvPr id="8" name="Прямоугольник 7"/>
          <p:cNvSpPr/>
          <p:nvPr/>
        </p:nvSpPr>
        <p:spPr>
          <a:xfrm>
            <a:off x="5546074" y="2743518"/>
            <a:ext cx="1800200" cy="951402"/>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dirty="0" smtClean="0">
                <a:solidFill>
                  <a:schemeClr val="tx2"/>
                </a:solidFill>
              </a:rPr>
              <a:t>НМС по направлению </a:t>
            </a:r>
          </a:p>
          <a:p>
            <a:pPr algn="ctr"/>
            <a:r>
              <a:rPr lang="ru-RU" sz="1400" b="1" dirty="0" smtClean="0">
                <a:solidFill>
                  <a:schemeClr val="tx2"/>
                </a:solidFill>
              </a:rPr>
              <a:t>19.03.04 и 19.04.04 </a:t>
            </a:r>
          </a:p>
          <a:p>
            <a:pPr algn="ctr"/>
            <a:r>
              <a:rPr lang="ru-RU" sz="1400" dirty="0" smtClean="0">
                <a:solidFill>
                  <a:schemeClr val="tx2"/>
                </a:solidFill>
              </a:rPr>
              <a:t>МГУТУ, Москва</a:t>
            </a:r>
            <a:endParaRPr lang="ru-RU" sz="1400" dirty="0">
              <a:solidFill>
                <a:schemeClr val="tx2"/>
              </a:solidFill>
            </a:endParaRPr>
          </a:p>
        </p:txBody>
      </p:sp>
      <p:sp>
        <p:nvSpPr>
          <p:cNvPr id="9" name="Прямоугольник 8"/>
          <p:cNvSpPr/>
          <p:nvPr/>
        </p:nvSpPr>
        <p:spPr>
          <a:xfrm>
            <a:off x="7346274" y="2743518"/>
            <a:ext cx="1754853" cy="922992"/>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dirty="0" smtClean="0">
                <a:solidFill>
                  <a:schemeClr val="tx2"/>
                </a:solidFill>
              </a:rPr>
              <a:t>НМС по направлению </a:t>
            </a:r>
          </a:p>
          <a:p>
            <a:pPr algn="ctr"/>
            <a:r>
              <a:rPr lang="ru-RU" sz="1400" b="1" dirty="0" smtClean="0">
                <a:solidFill>
                  <a:schemeClr val="tx2"/>
                </a:solidFill>
              </a:rPr>
              <a:t>19.04.05</a:t>
            </a:r>
          </a:p>
          <a:p>
            <a:pPr algn="ctr"/>
            <a:r>
              <a:rPr lang="ru-RU" sz="1400" dirty="0" smtClean="0">
                <a:solidFill>
                  <a:schemeClr val="tx2"/>
                </a:solidFill>
              </a:rPr>
              <a:t>ДВФУ, Владивосток</a:t>
            </a:r>
            <a:endParaRPr lang="ru-RU" sz="1400" dirty="0">
              <a:solidFill>
                <a:schemeClr val="tx2"/>
              </a:solidFill>
            </a:endParaRPr>
          </a:p>
        </p:txBody>
      </p:sp>
      <p:sp>
        <p:nvSpPr>
          <p:cNvPr id="10" name="Прямоугольник 9"/>
          <p:cNvSpPr/>
          <p:nvPr/>
        </p:nvSpPr>
        <p:spPr>
          <a:xfrm>
            <a:off x="-34038" y="3666510"/>
            <a:ext cx="1835696" cy="543471"/>
          </a:xfrm>
          <a:prstGeom prst="rect">
            <a:avLst/>
          </a:prstGeom>
          <a:solidFill>
            <a:schemeClr val="accent1">
              <a:lumMod val="20000"/>
              <a:lumOff val="8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600" b="1" dirty="0" smtClean="0">
                <a:solidFill>
                  <a:schemeClr val="tx2"/>
                </a:solidFill>
              </a:rPr>
              <a:t>Председатель </a:t>
            </a:r>
            <a:r>
              <a:rPr lang="ru-RU" sz="1600" b="1" dirty="0" err="1" smtClean="0">
                <a:solidFill>
                  <a:schemeClr val="tx2"/>
                </a:solidFill>
              </a:rPr>
              <a:t>Мезенова</a:t>
            </a:r>
            <a:r>
              <a:rPr lang="ru-RU" sz="1600" b="1" dirty="0" smtClean="0">
                <a:solidFill>
                  <a:schemeClr val="tx2"/>
                </a:solidFill>
              </a:rPr>
              <a:t> О.Я</a:t>
            </a:r>
            <a:r>
              <a:rPr lang="ru-RU" sz="1400" b="1" dirty="0" smtClean="0">
                <a:solidFill>
                  <a:schemeClr val="tx2"/>
                </a:solidFill>
              </a:rPr>
              <a:t>.</a:t>
            </a:r>
            <a:endParaRPr lang="ru-RU" sz="1400" b="1" dirty="0">
              <a:solidFill>
                <a:schemeClr val="tx2"/>
              </a:solidFill>
            </a:endParaRPr>
          </a:p>
        </p:txBody>
      </p:sp>
      <p:sp>
        <p:nvSpPr>
          <p:cNvPr id="11" name="Прямоугольник 10"/>
          <p:cNvSpPr/>
          <p:nvPr/>
        </p:nvSpPr>
        <p:spPr>
          <a:xfrm>
            <a:off x="1801658" y="3666510"/>
            <a:ext cx="1865537" cy="543471"/>
          </a:xfrm>
          <a:prstGeom prst="rect">
            <a:avLst/>
          </a:prstGeom>
          <a:solidFill>
            <a:schemeClr val="accent1">
              <a:lumMod val="20000"/>
              <a:lumOff val="8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600" b="1" dirty="0" smtClean="0">
                <a:solidFill>
                  <a:schemeClr val="tx2"/>
                </a:solidFill>
              </a:rPr>
              <a:t>Председатель</a:t>
            </a:r>
          </a:p>
          <a:p>
            <a:pPr algn="ctr"/>
            <a:r>
              <a:rPr lang="ru-RU" sz="1600" b="1" dirty="0" smtClean="0">
                <a:solidFill>
                  <a:schemeClr val="tx2"/>
                </a:solidFill>
              </a:rPr>
              <a:t>Лабутина Н.В.</a:t>
            </a:r>
            <a:endParaRPr lang="ru-RU" sz="1600" b="1" dirty="0">
              <a:solidFill>
                <a:schemeClr val="tx2"/>
              </a:solidFill>
            </a:endParaRPr>
          </a:p>
        </p:txBody>
      </p:sp>
      <p:sp>
        <p:nvSpPr>
          <p:cNvPr id="12" name="Прямоугольник 11"/>
          <p:cNvSpPr/>
          <p:nvPr/>
        </p:nvSpPr>
        <p:spPr>
          <a:xfrm>
            <a:off x="3667195" y="3666510"/>
            <a:ext cx="1878878" cy="543471"/>
          </a:xfrm>
          <a:prstGeom prst="rect">
            <a:avLst/>
          </a:prstGeom>
          <a:solidFill>
            <a:schemeClr val="accent1">
              <a:lumMod val="20000"/>
              <a:lumOff val="8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600" b="1" dirty="0" smtClean="0">
                <a:solidFill>
                  <a:schemeClr val="tx2"/>
                </a:solidFill>
              </a:rPr>
              <a:t>Председатель </a:t>
            </a:r>
          </a:p>
          <a:p>
            <a:pPr algn="ctr"/>
            <a:r>
              <a:rPr lang="ru-RU" sz="1600" b="1" dirty="0" smtClean="0">
                <a:solidFill>
                  <a:schemeClr val="tx2"/>
                </a:solidFill>
              </a:rPr>
              <a:t>Титова И.М.</a:t>
            </a:r>
            <a:endParaRPr lang="ru-RU" sz="1600" b="1" dirty="0">
              <a:solidFill>
                <a:schemeClr val="tx2"/>
              </a:solidFill>
            </a:endParaRPr>
          </a:p>
        </p:txBody>
      </p:sp>
      <p:sp>
        <p:nvSpPr>
          <p:cNvPr id="13" name="Прямоугольник 12"/>
          <p:cNvSpPr/>
          <p:nvPr/>
        </p:nvSpPr>
        <p:spPr>
          <a:xfrm>
            <a:off x="5546074" y="3680672"/>
            <a:ext cx="1805632" cy="532191"/>
          </a:xfrm>
          <a:prstGeom prst="rect">
            <a:avLst/>
          </a:prstGeom>
          <a:solidFill>
            <a:schemeClr val="accent1">
              <a:lumMod val="20000"/>
              <a:lumOff val="8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600" b="1" dirty="0" smtClean="0">
                <a:solidFill>
                  <a:schemeClr val="tx2"/>
                </a:solidFill>
              </a:rPr>
              <a:t>Председатель Бредихина О.В.</a:t>
            </a:r>
            <a:endParaRPr lang="ru-RU" sz="1600" b="1" dirty="0">
              <a:solidFill>
                <a:schemeClr val="tx2"/>
              </a:solidFill>
            </a:endParaRPr>
          </a:p>
        </p:txBody>
      </p:sp>
      <p:sp>
        <p:nvSpPr>
          <p:cNvPr id="14" name="Прямоугольник 13"/>
          <p:cNvSpPr/>
          <p:nvPr/>
        </p:nvSpPr>
        <p:spPr>
          <a:xfrm>
            <a:off x="7346274" y="3666510"/>
            <a:ext cx="1754854" cy="543470"/>
          </a:xfrm>
          <a:prstGeom prst="rect">
            <a:avLst/>
          </a:prstGeom>
          <a:solidFill>
            <a:schemeClr val="accent1">
              <a:lumMod val="20000"/>
              <a:lumOff val="8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600" b="1" dirty="0" smtClean="0">
                <a:solidFill>
                  <a:schemeClr val="tx2"/>
                </a:solidFill>
              </a:rPr>
              <a:t>Председатель </a:t>
            </a:r>
            <a:r>
              <a:rPr lang="ru-RU" sz="1600" b="1" dirty="0" err="1" smtClean="0">
                <a:solidFill>
                  <a:schemeClr val="tx2"/>
                </a:solidFill>
              </a:rPr>
              <a:t>Каленик</a:t>
            </a:r>
            <a:r>
              <a:rPr lang="ru-RU" sz="1600" b="1" dirty="0" smtClean="0">
                <a:solidFill>
                  <a:schemeClr val="tx2"/>
                </a:solidFill>
              </a:rPr>
              <a:t> Т.К.</a:t>
            </a:r>
            <a:endParaRPr lang="ru-RU" sz="1600" b="1" dirty="0">
              <a:solidFill>
                <a:schemeClr val="tx2"/>
              </a:solidFill>
            </a:endParaRPr>
          </a:p>
        </p:txBody>
      </p:sp>
      <p:sp>
        <p:nvSpPr>
          <p:cNvPr id="15" name="Прямоугольник 14"/>
          <p:cNvSpPr/>
          <p:nvPr/>
        </p:nvSpPr>
        <p:spPr>
          <a:xfrm>
            <a:off x="649531" y="4591127"/>
            <a:ext cx="7704856" cy="316723"/>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000" b="1" dirty="0" smtClean="0">
                <a:solidFill>
                  <a:schemeClr val="tx2"/>
                </a:solidFill>
              </a:rPr>
              <a:t>Экспертные группы по направлениям</a:t>
            </a:r>
            <a:endParaRPr lang="ru-RU" sz="2000" b="1" dirty="0">
              <a:solidFill>
                <a:schemeClr val="tx2"/>
              </a:solidFill>
            </a:endParaRPr>
          </a:p>
        </p:txBody>
      </p:sp>
      <p:sp>
        <p:nvSpPr>
          <p:cNvPr id="16" name="Прямоугольник 15"/>
          <p:cNvSpPr/>
          <p:nvPr/>
        </p:nvSpPr>
        <p:spPr>
          <a:xfrm>
            <a:off x="649531" y="5300275"/>
            <a:ext cx="7704856" cy="316723"/>
          </a:xfrm>
          <a:prstGeom prst="rect">
            <a:avLst/>
          </a:prstGeom>
          <a:solidFill>
            <a:schemeClr val="accent1">
              <a:lumMod val="60000"/>
              <a:lumOff val="40000"/>
            </a:schemeClr>
          </a:solidFill>
          <a:ln w="19050">
            <a:noFill/>
          </a:ln>
          <a:effectLst>
            <a:outerShdw blurRad="50800" dist="38100" dir="2700000" sx="101000" sy="101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000" b="1" dirty="0" smtClean="0">
                <a:solidFill>
                  <a:schemeClr val="tx2"/>
                </a:solidFill>
              </a:rPr>
              <a:t>Высшие учебные заведения, реализующие направления</a:t>
            </a:r>
            <a:endParaRPr lang="ru-RU" sz="2000" b="1" dirty="0">
              <a:solidFill>
                <a:schemeClr val="tx2"/>
              </a:solidFill>
            </a:endParaRPr>
          </a:p>
        </p:txBody>
      </p:sp>
      <p:cxnSp>
        <p:nvCxnSpPr>
          <p:cNvPr id="17" name="Прямая со стрелкой 16"/>
          <p:cNvCxnSpPr/>
          <p:nvPr/>
        </p:nvCxnSpPr>
        <p:spPr>
          <a:xfrm>
            <a:off x="866381" y="2446446"/>
            <a:ext cx="0" cy="289344"/>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2767095" y="2446446"/>
            <a:ext cx="0" cy="289344"/>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4433900" y="2443091"/>
            <a:ext cx="0" cy="289344"/>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6372194" y="2443091"/>
            <a:ext cx="0" cy="289344"/>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8138362" y="2454174"/>
            <a:ext cx="0" cy="289344"/>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866381" y="4221260"/>
            <a:ext cx="0" cy="381146"/>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2774239" y="4209980"/>
            <a:ext cx="3572" cy="392425"/>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4541498" y="4209981"/>
            <a:ext cx="3572" cy="392425"/>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6377708" y="4198702"/>
            <a:ext cx="3572" cy="392425"/>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8138814" y="4198702"/>
            <a:ext cx="3572" cy="392425"/>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4545070" y="4907850"/>
            <a:ext cx="3572" cy="392425"/>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421897" y="1926831"/>
            <a:ext cx="0" cy="202892"/>
          </a:xfrm>
          <a:prstGeom prst="straightConnector1">
            <a:avLst/>
          </a:prstGeom>
          <a:ln w="31750">
            <a:solidFill>
              <a:schemeClr val="tx1"/>
            </a:solidFill>
            <a:headEnd type="none"/>
            <a:tailEnd type="stealth" w="lg" len="lg"/>
          </a:ln>
          <a:effectLst>
            <a:outerShdw blurRad="50800" dist="38100" dir="2700000" sx="101000" sy="101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45989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640960" cy="7232749"/>
          </a:xfrm>
          <a:prstGeom prst="rect">
            <a:avLst/>
          </a:prstGeom>
          <a:noFill/>
        </p:spPr>
        <p:txBody>
          <a:bodyPr wrap="square" rtlCol="0">
            <a:spAutoFit/>
          </a:bodyPr>
          <a:lstStyle/>
          <a:p>
            <a:r>
              <a:rPr lang="ru-RU" sz="1400" b="1" dirty="0">
                <a:solidFill>
                  <a:schemeClr val="accent1"/>
                </a:solidFill>
              </a:rPr>
              <a:t>7.1.3. </a:t>
            </a:r>
            <a:r>
              <a:rPr lang="ru-RU" sz="1400" dirty="0"/>
              <a:t>В случае реализации программы </a:t>
            </a:r>
            <a:r>
              <a:rPr lang="ru-RU" sz="1400" dirty="0" err="1"/>
              <a:t>бакалавриата</a:t>
            </a:r>
            <a:r>
              <a:rPr lang="ru-RU" sz="1400" dirty="0"/>
              <a:t> </a:t>
            </a:r>
            <a:r>
              <a:rPr lang="ru-RU" sz="1400" i="1" dirty="0">
                <a:solidFill>
                  <a:srgbClr val="FF0000"/>
                </a:solidFill>
              </a:rPr>
              <a:t>в сетевой форме </a:t>
            </a:r>
            <a:r>
              <a:rPr lang="ru-RU" sz="1400" dirty="0"/>
              <a:t>требования к реализации программы </a:t>
            </a:r>
            <a:r>
              <a:rPr lang="ru-RU" sz="1400" dirty="0" err="1"/>
              <a:t>бакалавриата</a:t>
            </a:r>
            <a:r>
              <a:rPr lang="ru-RU" sz="1400" dirty="0"/>
              <a:t> должны обеспечиваться совокупностью ресурсов материально-технического и учебно-методического обеспечения, предоставляемого организациями, участвующими в реализации программы </a:t>
            </a:r>
            <a:r>
              <a:rPr lang="ru-RU" sz="1400" dirty="0" err="1"/>
              <a:t>бакалавриата</a:t>
            </a:r>
            <a:r>
              <a:rPr lang="ru-RU" sz="1400" dirty="0"/>
              <a:t> в сетевой форме.</a:t>
            </a:r>
          </a:p>
          <a:p>
            <a:r>
              <a:rPr lang="ru-RU" sz="1400" b="1" dirty="0">
                <a:solidFill>
                  <a:schemeClr val="accent1"/>
                </a:solidFill>
              </a:rPr>
              <a:t>7.1.4.</a:t>
            </a:r>
            <a:r>
              <a:rPr lang="ru-RU" sz="1400" dirty="0"/>
              <a:t> В случае реализации программы </a:t>
            </a:r>
            <a:r>
              <a:rPr lang="ru-RU" sz="1400" dirty="0" err="1"/>
              <a:t>бакалавриата</a:t>
            </a:r>
            <a:r>
              <a:rPr lang="ru-RU" sz="1400" dirty="0"/>
              <a:t> на созданных в установленном порядке в иных организациях кафедрах или иных структурных подразделениях организации требования к реализации программы </a:t>
            </a:r>
            <a:r>
              <a:rPr lang="ru-RU" sz="1400" dirty="0" err="1"/>
              <a:t>бакалавриата</a:t>
            </a:r>
            <a:r>
              <a:rPr lang="ru-RU" sz="1400" dirty="0"/>
              <a:t> должны обеспечиваться совокупностью ресурсов указанных </a:t>
            </a:r>
            <a:r>
              <a:rPr lang="ru-RU" sz="1400" dirty="0" smtClean="0"/>
              <a:t>организаций.</a:t>
            </a:r>
          </a:p>
          <a:p>
            <a:r>
              <a:rPr lang="ru-RU" sz="1400" b="1" dirty="0">
                <a:solidFill>
                  <a:schemeClr val="accent1"/>
                </a:solidFill>
              </a:rPr>
              <a:t>7.2. </a:t>
            </a:r>
            <a:r>
              <a:rPr lang="ru-RU" sz="1400" dirty="0"/>
              <a:t>Требования </a:t>
            </a:r>
            <a:r>
              <a:rPr lang="ru-RU" sz="1400" b="1" dirty="0">
                <a:solidFill>
                  <a:srgbClr val="FF0000"/>
                </a:solidFill>
              </a:rPr>
              <a:t>к кадровым условиям </a:t>
            </a:r>
            <a:r>
              <a:rPr lang="ru-RU" sz="1400" dirty="0"/>
              <a:t>реализации программы </a:t>
            </a:r>
            <a:r>
              <a:rPr lang="ru-RU" sz="1400" dirty="0" err="1"/>
              <a:t>бакалавриата</a:t>
            </a:r>
            <a:r>
              <a:rPr lang="ru-RU" sz="1400" dirty="0"/>
              <a:t>.</a:t>
            </a:r>
          </a:p>
          <a:p>
            <a:r>
              <a:rPr lang="ru-RU" sz="1400" b="1" dirty="0">
                <a:solidFill>
                  <a:schemeClr val="accent1"/>
                </a:solidFill>
              </a:rPr>
              <a:t>7.2.1. </a:t>
            </a:r>
            <a:r>
              <a:rPr lang="ru-RU" sz="1400" dirty="0"/>
              <a:t>Реализация программы </a:t>
            </a:r>
            <a:r>
              <a:rPr lang="ru-RU" sz="1400" dirty="0" err="1"/>
              <a:t>бакалавриата</a:t>
            </a:r>
            <a:r>
              <a:rPr lang="ru-RU" sz="1400" dirty="0"/>
              <a:t> обеспечивается руководящими и научно-педагогическими работниками организации, а также лицами, привлекаемыми к реализации программы </a:t>
            </a:r>
            <a:r>
              <a:rPr lang="ru-RU" sz="1400" dirty="0" err="1"/>
              <a:t>бакалавриата</a:t>
            </a:r>
            <a:r>
              <a:rPr lang="ru-RU" sz="1400" dirty="0"/>
              <a:t> на условиях </a:t>
            </a:r>
            <a:r>
              <a:rPr lang="ru-RU" sz="1400" i="1" dirty="0"/>
              <a:t>гражданско-правового договора</a:t>
            </a:r>
            <a:r>
              <a:rPr lang="ru-RU" sz="1400" dirty="0"/>
              <a:t>.</a:t>
            </a:r>
          </a:p>
          <a:p>
            <a:r>
              <a:rPr lang="ru-RU" sz="1400" b="1" dirty="0">
                <a:solidFill>
                  <a:schemeClr val="accent1"/>
                </a:solidFill>
              </a:rPr>
              <a:t>7.2.2</a:t>
            </a:r>
            <a:r>
              <a:rPr lang="ru-RU" sz="1400" b="1" dirty="0"/>
              <a:t>.</a:t>
            </a:r>
            <a:r>
              <a:rPr lang="ru-RU" sz="1400" dirty="0"/>
              <a:t> </a:t>
            </a:r>
            <a:r>
              <a:rPr lang="ru-RU" sz="1400" b="1" dirty="0"/>
              <a:t>Квалификация научно-педагогических работников организации должна отвечать квалификационным требованиям, указанным в квалификационных справочниках, и (или) профессиональным стандартам</a:t>
            </a:r>
            <a:r>
              <a:rPr lang="ru-RU" sz="1400" dirty="0"/>
              <a:t>.</a:t>
            </a:r>
          </a:p>
          <a:p>
            <a:r>
              <a:rPr lang="ru-RU" sz="1400" b="1" dirty="0"/>
              <a:t>7.2.3. Доля научно-педагогических работников </a:t>
            </a:r>
            <a:r>
              <a:rPr lang="ru-RU" sz="1400" dirty="0"/>
              <a:t>(в приведенных к целочисленным значениям ставок), ведущих научно-методическую и (или) практическую деятельность, </a:t>
            </a:r>
            <a:r>
              <a:rPr lang="ru-RU" sz="1400" b="1" dirty="0"/>
              <a:t>соответствующую профилю преподаваемой дисциплины (модуля</a:t>
            </a:r>
            <a:r>
              <a:rPr lang="ru-RU" sz="1400" dirty="0"/>
              <a:t>), в общем числе научно-педагогических работников, реализующих Блок 1 "Дисциплины (модули)" программы </a:t>
            </a:r>
            <a:r>
              <a:rPr lang="ru-RU" sz="1400" dirty="0" err="1"/>
              <a:t>бакалавриата</a:t>
            </a:r>
            <a:r>
              <a:rPr lang="ru-RU" sz="1400" dirty="0"/>
              <a:t>, должна составлять </a:t>
            </a:r>
            <a:r>
              <a:rPr lang="ru-RU" sz="1400" b="1" dirty="0">
                <a:solidFill>
                  <a:srgbClr val="FF0000"/>
                </a:solidFill>
              </a:rPr>
              <a:t>не менее 70 процентов</a:t>
            </a:r>
            <a:r>
              <a:rPr lang="ru-RU" sz="1400" dirty="0"/>
              <a:t>.</a:t>
            </a:r>
          </a:p>
          <a:p>
            <a:r>
              <a:rPr lang="ru-RU" sz="1400" b="1" dirty="0">
                <a:solidFill>
                  <a:schemeClr val="accent1"/>
                </a:solidFill>
              </a:rPr>
              <a:t>7.2.4.</a:t>
            </a:r>
            <a:r>
              <a:rPr lang="ru-RU" sz="1400" dirty="0"/>
              <a:t> </a:t>
            </a:r>
            <a:r>
              <a:rPr lang="ru-RU" sz="1400" b="1" dirty="0">
                <a:solidFill>
                  <a:schemeClr val="accent3">
                    <a:lumMod val="75000"/>
                  </a:schemeClr>
                </a:solidFill>
              </a:rPr>
              <a:t>Доля научно-педагогических работников (в приведенных к целочисленным значениям ставок), имеющих ученую </a:t>
            </a:r>
            <a:r>
              <a:rPr lang="ru-RU" sz="1400" b="1" dirty="0"/>
              <a:t>степень (в том числе ученую степень, присвоенную за рубежом и признаваемую в Российской Федерации) и (или) ученое звание (в том числе ученое звание, полученное за рубежом и признаваемое в Российской Федерации), в общем числе научно-педагогических работников, реализующих программу бакалавриата, должна быть </a:t>
            </a:r>
            <a:r>
              <a:rPr lang="ru-RU" sz="1400" b="1" dirty="0">
                <a:solidFill>
                  <a:srgbClr val="FF0000"/>
                </a:solidFill>
              </a:rPr>
              <a:t>не менее </a:t>
            </a:r>
            <a:r>
              <a:rPr lang="ru-RU" sz="1600" b="1" dirty="0">
                <a:solidFill>
                  <a:srgbClr val="FF0000"/>
                </a:solidFill>
              </a:rPr>
              <a:t>65</a:t>
            </a:r>
            <a:r>
              <a:rPr lang="ru-RU" sz="1600" b="1" baseline="30000" dirty="0">
                <a:solidFill>
                  <a:srgbClr val="FF0000"/>
                </a:solidFill>
              </a:rPr>
              <a:t> </a:t>
            </a:r>
            <a:r>
              <a:rPr lang="ru-RU" sz="1400" b="1" dirty="0" smtClean="0">
                <a:solidFill>
                  <a:srgbClr val="FF0000"/>
                </a:solidFill>
              </a:rPr>
              <a:t>процентов (</a:t>
            </a:r>
            <a:r>
              <a:rPr lang="ru-RU" sz="1400" i="1" dirty="0" smtClean="0">
                <a:solidFill>
                  <a:srgbClr val="FF0000"/>
                </a:solidFill>
              </a:rPr>
              <a:t>в макете </a:t>
            </a:r>
            <a:r>
              <a:rPr lang="ru-RU" sz="1400" i="1" dirty="0">
                <a:solidFill>
                  <a:srgbClr val="FF0000"/>
                </a:solidFill>
              </a:rPr>
              <a:t>65 </a:t>
            </a:r>
            <a:r>
              <a:rPr lang="ru-RU" sz="1400" i="1" dirty="0" smtClean="0">
                <a:solidFill>
                  <a:srgbClr val="FF0000"/>
                </a:solidFill>
              </a:rPr>
              <a:t>процентов</a:t>
            </a:r>
            <a:r>
              <a:rPr lang="ru-RU" sz="1400" dirty="0" smtClean="0">
                <a:solidFill>
                  <a:srgbClr val="FF0000"/>
                </a:solidFill>
              </a:rPr>
              <a:t>).</a:t>
            </a:r>
            <a:endParaRPr lang="ru-RU" sz="1400" dirty="0">
              <a:solidFill>
                <a:srgbClr val="FF0000"/>
              </a:solidFill>
            </a:endParaRPr>
          </a:p>
          <a:p>
            <a:r>
              <a:rPr lang="ru-RU" sz="1400" b="1" dirty="0" smtClean="0">
                <a:solidFill>
                  <a:schemeClr val="accent1"/>
                </a:solidFill>
              </a:rPr>
              <a:t>7.2.5</a:t>
            </a:r>
            <a:r>
              <a:rPr lang="ru-RU" sz="1400" b="1" dirty="0">
                <a:solidFill>
                  <a:schemeClr val="accent1"/>
                </a:solidFill>
              </a:rPr>
              <a:t>.</a:t>
            </a:r>
            <a:r>
              <a:rPr lang="ru-RU" sz="1400" dirty="0"/>
              <a:t> Доля работников (в приведенных к целочисленным значениям ставок) из числа руководителей и работников организаций, деятельность которых связана с направленностью (профилем) реализуемой программы </a:t>
            </a:r>
            <a:r>
              <a:rPr lang="ru-RU" sz="1400" dirty="0" err="1"/>
              <a:t>бакалавриата</a:t>
            </a:r>
            <a:r>
              <a:rPr lang="ru-RU" sz="1400" dirty="0"/>
              <a:t> (имеющих стаж работы в данной профессиональной области не менее 3 лет), в общем числе работников, реализующих программу </a:t>
            </a:r>
            <a:r>
              <a:rPr lang="ru-RU" sz="1400" dirty="0" err="1"/>
              <a:t>бакалавриата</a:t>
            </a:r>
            <a:r>
              <a:rPr lang="ru-RU" sz="1400" dirty="0"/>
              <a:t>, устанавливается в примерной основной образовательной программе в зависимости от ее направленности (профиля</a:t>
            </a:r>
            <a:r>
              <a:rPr lang="ru-RU" sz="1400" dirty="0" smtClean="0"/>
              <a:t>).</a:t>
            </a:r>
            <a:endParaRPr lang="ru-RU" sz="1400" dirty="0"/>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81236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640960" cy="6924973"/>
          </a:xfrm>
          <a:prstGeom prst="rect">
            <a:avLst/>
          </a:prstGeom>
          <a:noFill/>
        </p:spPr>
        <p:txBody>
          <a:bodyPr wrap="square" rtlCol="0">
            <a:spAutoFit/>
          </a:bodyPr>
          <a:lstStyle/>
          <a:p>
            <a:r>
              <a:rPr lang="ru-RU" sz="1200" b="1" dirty="0">
                <a:solidFill>
                  <a:schemeClr val="accent1"/>
                </a:solidFill>
              </a:rPr>
              <a:t>7.3.1.</a:t>
            </a:r>
            <a:r>
              <a:rPr lang="ru-RU" sz="1200" dirty="0"/>
              <a:t> Специальные помещения должны представлять собой учебные аудитории для проведения занятий всех типов, предусмотренных ОПОП, в том числе групповых и индивидуальных консультаций, текущего контроля и промежуточной аттестации, а также помещения для самостоятельной работы и лаборатории, оснащенные оборудованием и техническими средствами обучения, состав которых определяется в рабочих программах дисциплин (модулей).</a:t>
            </a:r>
          </a:p>
          <a:p>
            <a:r>
              <a:rPr lang="ru-RU" sz="1200" b="1" dirty="0">
                <a:solidFill>
                  <a:srgbClr val="FF0000"/>
                </a:solidFill>
              </a:rPr>
              <a:t>Рекомендации по материально-техническому и учебно-методическому обеспечению определяются в примерной основной образовательной программе</a:t>
            </a:r>
            <a:r>
              <a:rPr lang="ru-RU" sz="1200" dirty="0"/>
              <a:t>.</a:t>
            </a:r>
          </a:p>
          <a:p>
            <a:r>
              <a:rPr lang="ru-RU" sz="1200" dirty="0"/>
              <a:t>Помещения для самостоятельной работы обучающихся должны быть оснащены компьютерной техникой с возможностью подключения к сети "Интернет" и обеспечением доступа в электронную информационно-образовательную среду организации.</a:t>
            </a:r>
          </a:p>
          <a:p>
            <a:r>
              <a:rPr lang="ru-RU" sz="1200" dirty="0"/>
              <a:t>В случае применения электронного обучения, дистанционных образовательных технологий допускается замена специально оборудованных помещений их виртуальными аналогами, позволяющими обучающимся осваивать умения и навыки, предусмотренные профессиональной деятельностью.</a:t>
            </a:r>
          </a:p>
          <a:p>
            <a:r>
              <a:rPr lang="ru-RU" sz="1200" dirty="0"/>
              <a:t>При использовании в образовательном процессе </a:t>
            </a:r>
            <a:r>
              <a:rPr lang="ru-RU" sz="1200" dirty="0">
                <a:solidFill>
                  <a:srgbClr val="FF0000"/>
                </a:solidFill>
              </a:rPr>
              <a:t>печатных изданий</a:t>
            </a:r>
            <a:r>
              <a:rPr lang="ru-RU" sz="1200" dirty="0"/>
              <a:t> библиотечный фонд должен быть укомплектован печатными изданиями из расчета не менее 50 экземпляров каждого из изданий основной литературы, перечисленной в рабочих программах дисциплин (модулей), практик, и не менее 25 экземпляров дополнительной литературы на 100 обучающихся.</a:t>
            </a:r>
          </a:p>
          <a:p>
            <a:r>
              <a:rPr lang="ru-RU" sz="1200" b="1" dirty="0"/>
              <a:t>7.3.2.</a:t>
            </a:r>
            <a:r>
              <a:rPr lang="ru-RU" sz="1200" dirty="0"/>
              <a:t> Организация должна быть обеспечена необходимым комплектом специализированного лицензионного программного обеспечения (состав определяется в рабочих программах дисциплин (модулей) и </a:t>
            </a:r>
            <a:r>
              <a:rPr lang="ru-RU" sz="1200" i="1" dirty="0"/>
              <a:t>подлежит ежегодному обновлению).</a:t>
            </a:r>
          </a:p>
          <a:p>
            <a:r>
              <a:rPr lang="ru-RU" sz="1200" b="1" dirty="0"/>
              <a:t>7.3.3. </a:t>
            </a:r>
            <a:r>
              <a:rPr lang="ru-RU" sz="1200" dirty="0"/>
              <a:t>Электронная информационно-образовательная среда, включающая электронно-библиотечные системы (электронную библиотеку), должна обеспечивать одновременный доступ не менее 25 процентов обучающихся по программе </a:t>
            </a:r>
            <a:r>
              <a:rPr lang="ru-RU" sz="1200" dirty="0" err="1"/>
              <a:t>бакалавриата</a:t>
            </a:r>
            <a:r>
              <a:rPr lang="ru-RU" sz="1200" dirty="0"/>
              <a:t>.</a:t>
            </a:r>
          </a:p>
          <a:p>
            <a:r>
              <a:rPr lang="ru-RU" sz="1200" b="1" dirty="0"/>
              <a:t>7.3.4. </a:t>
            </a:r>
            <a:r>
              <a:rPr lang="ru-RU" sz="1200" dirty="0"/>
              <a:t>Обучающимся должен быть обеспечен доступ (удаленный доступ), в том числе в случае применения электронного обучения, дистанционных образовательных технологий, к современным профессиональным базам данных и информационным справочным системам, состав которых определяется в рабочих программах дисциплин (модулей) и подлежит ежегодному обновлению.</a:t>
            </a:r>
          </a:p>
          <a:p>
            <a:r>
              <a:rPr lang="ru-RU" sz="1200" b="1" dirty="0"/>
              <a:t>7.3.5.</a:t>
            </a:r>
            <a:r>
              <a:rPr lang="ru-RU" sz="1200" dirty="0"/>
              <a:t> Обучающиеся из числа инвалидов должны быть обеспечены печатными и (или) электронными </a:t>
            </a:r>
            <a:r>
              <a:rPr lang="ru-RU" sz="1200" dirty="0" smtClean="0"/>
              <a:t>образовательными </a:t>
            </a:r>
            <a:r>
              <a:rPr lang="ru-RU" sz="1200" dirty="0"/>
              <a:t>ресурсами в формах, адаптированных к ограничениям их здоровья</a:t>
            </a:r>
            <a:r>
              <a:rPr lang="ru-RU" sz="1200" dirty="0" smtClean="0"/>
              <a:t>.</a:t>
            </a:r>
          </a:p>
          <a:p>
            <a:r>
              <a:rPr lang="ru-RU" sz="1200" b="1" dirty="0">
                <a:solidFill>
                  <a:schemeClr val="accent1"/>
                </a:solidFill>
              </a:rPr>
              <a:t>7.4. </a:t>
            </a:r>
            <a:r>
              <a:rPr lang="ru-RU" sz="1200" dirty="0"/>
              <a:t>Требования к финансовым условиям реализации программы </a:t>
            </a:r>
            <a:r>
              <a:rPr lang="ru-RU" sz="1200" dirty="0" err="1"/>
              <a:t>бакалавриата</a:t>
            </a:r>
            <a:r>
              <a:rPr lang="ru-RU" sz="1200" dirty="0"/>
              <a:t>.</a:t>
            </a:r>
          </a:p>
          <a:p>
            <a:r>
              <a:rPr lang="ru-RU" sz="1200" b="1" dirty="0">
                <a:solidFill>
                  <a:schemeClr val="accent1"/>
                </a:solidFill>
              </a:rPr>
              <a:t>7.4.1. </a:t>
            </a:r>
            <a:r>
              <a:rPr lang="ru-RU" sz="1200" dirty="0"/>
              <a:t>Финансовое обеспечение реализации программы </a:t>
            </a:r>
            <a:r>
              <a:rPr lang="ru-RU" sz="1200" dirty="0" err="1"/>
              <a:t>бакалавриата</a:t>
            </a:r>
            <a:r>
              <a:rPr lang="ru-RU" sz="1200" dirty="0"/>
              <a:t> должно осуществляться в объеме не ниже установленных Министерством образования и науки Российской Федерации базовых нормативных затрат на оказание государственной услуги в сфере образования для данного уровня образования и направления подготовки с учетом </a:t>
            </a:r>
            <a:r>
              <a:rPr lang="ru-RU" sz="1200" dirty="0" smtClean="0"/>
              <a:t>корректирующих </a:t>
            </a:r>
            <a:r>
              <a:rPr lang="ru-RU" sz="1200" dirty="0"/>
              <a:t>коэффициентов, учитывающих специфику образовательных программ в соответствии с Методикой определения нормативных затрат на оказание государственных услуг по реализации имеющих государственную аккредитацию образовательных программ высшего образования по специальностям и направлениям подготовки, утвержденной Министерством образования и науки Российской Федерации</a:t>
            </a:r>
            <a:r>
              <a:rPr lang="ru-RU" sz="1200" dirty="0" smtClean="0"/>
              <a:t>.</a:t>
            </a:r>
            <a:endParaRPr lang="ru-RU" sz="12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048761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640960" cy="620688"/>
          </a:xfrm>
        </p:spPr>
        <p:txBody>
          <a:bodyPr>
            <a:normAutofit fontScale="90000"/>
          </a:bodyPr>
          <a:lstStyle/>
          <a:p>
            <a:r>
              <a:rPr lang="ru-RU" sz="2400" b="1" dirty="0" smtClean="0">
                <a:solidFill>
                  <a:schemeClr val="accent1"/>
                </a:solidFill>
                <a:effectLst>
                  <a:outerShdw blurRad="38100" dist="38100" dir="2700000" algn="tl">
                    <a:srgbClr val="000000">
                      <a:alpha val="43137"/>
                    </a:srgbClr>
                  </a:outerShdw>
                </a:effectLst>
              </a:rPr>
              <a:t>8</a:t>
            </a:r>
            <a:r>
              <a:rPr lang="ru-RU" sz="2400" b="1" dirty="0" smtClean="0">
                <a:effectLst>
                  <a:outerShdw blurRad="38100" dist="38100" dir="2700000" algn="tl">
                    <a:srgbClr val="000000">
                      <a:alpha val="43137"/>
                    </a:srgbClr>
                  </a:outerShdw>
                </a:effectLst>
              </a:rPr>
              <a:t> ТРЕБОВАНИЯ К ОБЕСПЕЧЕНИЮ КАЧЕСТВА </a:t>
            </a:r>
            <a:r>
              <a:rPr lang="ru-RU" sz="2700" b="1" dirty="0" smtClean="0">
                <a:effectLst>
                  <a:outerShdw blurRad="38100" dist="38100" dir="2700000" algn="tl">
                    <a:srgbClr val="000000">
                      <a:alpha val="43137"/>
                    </a:srgbClr>
                  </a:outerShdw>
                </a:effectLst>
              </a:rPr>
              <a:t>ОБРАЗОВАНИЯ</a:t>
            </a: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p:txBody>
      </p:sp>
      <p:sp>
        <p:nvSpPr>
          <p:cNvPr id="4" name="TextBox 3"/>
          <p:cNvSpPr txBox="1"/>
          <p:nvPr/>
        </p:nvSpPr>
        <p:spPr>
          <a:xfrm>
            <a:off x="107504" y="692696"/>
            <a:ext cx="8712968" cy="5909310"/>
          </a:xfrm>
          <a:prstGeom prst="rect">
            <a:avLst/>
          </a:prstGeom>
          <a:noFill/>
        </p:spPr>
        <p:txBody>
          <a:bodyPr wrap="square" rtlCol="0">
            <a:spAutoFit/>
          </a:bodyPr>
          <a:lstStyle/>
          <a:p>
            <a:r>
              <a:rPr lang="ru-RU" sz="1400" b="1" dirty="0">
                <a:solidFill>
                  <a:schemeClr val="accent1"/>
                </a:solidFill>
              </a:rPr>
              <a:t>8.1. </a:t>
            </a:r>
            <a:r>
              <a:rPr lang="ru-RU" sz="1400" dirty="0">
                <a:solidFill>
                  <a:srgbClr val="FF0000"/>
                </a:solidFill>
              </a:rPr>
              <a:t>Требования к обеспечению качества образования включают требования к обеспечению качества программы </a:t>
            </a:r>
            <a:r>
              <a:rPr lang="ru-RU" sz="1400" dirty="0" err="1">
                <a:solidFill>
                  <a:srgbClr val="FF0000"/>
                </a:solidFill>
              </a:rPr>
              <a:t>бакалавриата</a:t>
            </a:r>
            <a:r>
              <a:rPr lang="ru-RU" sz="1400" dirty="0">
                <a:solidFill>
                  <a:srgbClr val="FF0000"/>
                </a:solidFill>
              </a:rPr>
              <a:t> и требования к оценке качества ее освоения обучающимися</a:t>
            </a:r>
            <a:r>
              <a:rPr lang="ru-RU" sz="1400" dirty="0"/>
              <a:t>.</a:t>
            </a:r>
          </a:p>
          <a:p>
            <a:r>
              <a:rPr lang="ru-RU" sz="1400" b="1" dirty="0">
                <a:solidFill>
                  <a:schemeClr val="accent1"/>
                </a:solidFill>
              </a:rPr>
              <a:t>8.2. </a:t>
            </a:r>
            <a:r>
              <a:rPr lang="ru-RU" sz="1400" dirty="0"/>
              <a:t>Качество программы </a:t>
            </a:r>
            <a:r>
              <a:rPr lang="ru-RU" sz="1400" dirty="0" err="1"/>
              <a:t>бакалавриата</a:t>
            </a:r>
            <a:r>
              <a:rPr lang="ru-RU" sz="1400" dirty="0"/>
              <a:t> определяется в рамках </a:t>
            </a:r>
            <a:r>
              <a:rPr lang="ru-RU" sz="1400" b="1" dirty="0"/>
              <a:t>систем </a:t>
            </a:r>
            <a:r>
              <a:rPr lang="ru-RU" sz="1400" b="1" dirty="0">
                <a:solidFill>
                  <a:srgbClr val="FF0000"/>
                </a:solidFill>
              </a:rPr>
              <a:t>внутренней и внешней оценки.</a:t>
            </a:r>
          </a:p>
          <a:p>
            <a:r>
              <a:rPr lang="ru-RU" sz="1400" b="1" dirty="0">
                <a:solidFill>
                  <a:schemeClr val="accent1"/>
                </a:solidFill>
              </a:rPr>
              <a:t>8.3. </a:t>
            </a:r>
            <a:r>
              <a:rPr lang="ru-RU" sz="1400" dirty="0"/>
              <a:t>Организация </a:t>
            </a:r>
            <a:r>
              <a:rPr lang="ru-RU" sz="1400" i="1" dirty="0"/>
              <a:t>ежегодно</a:t>
            </a:r>
            <a:r>
              <a:rPr lang="ru-RU" sz="1400" dirty="0"/>
              <a:t> проводит </a:t>
            </a:r>
            <a:r>
              <a:rPr lang="ru-RU" sz="1400" dirty="0">
                <a:solidFill>
                  <a:srgbClr val="FF0000"/>
                </a:solidFill>
              </a:rPr>
              <a:t>внутреннюю оценку </a:t>
            </a:r>
            <a:r>
              <a:rPr lang="ru-RU" sz="1400" dirty="0"/>
              <a:t>качества программы </a:t>
            </a:r>
            <a:r>
              <a:rPr lang="ru-RU" sz="1400" dirty="0" err="1"/>
              <a:t>бакалавриата</a:t>
            </a:r>
            <a:r>
              <a:rPr lang="ru-RU" sz="1400" dirty="0"/>
              <a:t>, для участия в которой привлекает </a:t>
            </a:r>
            <a:r>
              <a:rPr lang="ru-RU" sz="1400" i="1" dirty="0">
                <a:solidFill>
                  <a:srgbClr val="FF0000"/>
                </a:solidFill>
              </a:rPr>
              <a:t>работодателей, выпускников</a:t>
            </a:r>
            <a:r>
              <a:rPr lang="ru-RU" sz="1400" dirty="0"/>
              <a:t>, имеющих опыт профессиональной деятельности не менее года после освоения программы, а также другие заинтересованные стороны вне организации. Результаты оценки используются для совершенствования программы.</a:t>
            </a:r>
          </a:p>
          <a:p>
            <a:r>
              <a:rPr lang="ru-RU" sz="1400" b="1" dirty="0">
                <a:solidFill>
                  <a:schemeClr val="accent1"/>
                </a:solidFill>
              </a:rPr>
              <a:t>8.4. </a:t>
            </a:r>
            <a:r>
              <a:rPr lang="ru-RU" sz="1400" dirty="0"/>
              <a:t>В рамках внутренней системы оценки качества программы </a:t>
            </a:r>
            <a:r>
              <a:rPr lang="ru-RU" sz="1400" dirty="0" err="1"/>
              <a:t>бакалавриата</a:t>
            </a:r>
            <a:r>
              <a:rPr lang="ru-RU" sz="1400" dirty="0"/>
              <a:t> обучающимся должна быть предоставлена возможность оценивания содержания, организации и качества образовательного процесса в целом и отдельных дисциплин (модулей) и практик, а также работы отдельных преподавателей.</a:t>
            </a:r>
          </a:p>
          <a:p>
            <a:r>
              <a:rPr lang="ru-RU" sz="1400" b="1" dirty="0">
                <a:solidFill>
                  <a:schemeClr val="accent1"/>
                </a:solidFill>
              </a:rPr>
              <a:t>8.5. </a:t>
            </a:r>
            <a:r>
              <a:rPr lang="ru-RU" sz="1400" b="1" dirty="0">
                <a:solidFill>
                  <a:srgbClr val="FF0000"/>
                </a:solidFill>
              </a:rPr>
              <a:t>Внешняя оценка </a:t>
            </a:r>
            <a:r>
              <a:rPr lang="ru-RU" sz="1400" b="1" dirty="0"/>
              <a:t>качества программы </a:t>
            </a:r>
            <a:r>
              <a:rPr lang="ru-RU" sz="1400" b="1" dirty="0" err="1"/>
              <a:t>бакалавриата</a:t>
            </a:r>
            <a:r>
              <a:rPr lang="ru-RU" sz="1400" b="1" dirty="0"/>
              <a:t> осуществляется в рамках процедуры государственной аккредитации</a:t>
            </a:r>
            <a:r>
              <a:rPr lang="ru-RU" sz="1400" dirty="0"/>
              <a:t>. </a:t>
            </a:r>
          </a:p>
          <a:p>
            <a:r>
              <a:rPr lang="ru-RU" sz="1400" b="1" dirty="0">
                <a:solidFill>
                  <a:schemeClr val="accent1"/>
                </a:solidFill>
              </a:rPr>
              <a:t>8.6.</a:t>
            </a:r>
            <a:r>
              <a:rPr lang="ru-RU" sz="1400" dirty="0"/>
              <a:t> </a:t>
            </a:r>
            <a:r>
              <a:rPr lang="ru-RU" sz="1400" b="1" dirty="0">
                <a:solidFill>
                  <a:srgbClr val="FF0000"/>
                </a:solidFill>
              </a:rPr>
              <a:t>Внешняя оценка </a:t>
            </a:r>
            <a:r>
              <a:rPr lang="ru-RU" sz="1400" dirty="0"/>
              <a:t>качества программы бакалавриата может осуществляться при проведении работодателями и их объединениями </a:t>
            </a:r>
            <a:r>
              <a:rPr lang="ru-RU" sz="1400" b="1" dirty="0">
                <a:solidFill>
                  <a:srgbClr val="FF0000"/>
                </a:solidFill>
              </a:rPr>
              <a:t>профессионально-общественной аккредитации</a:t>
            </a:r>
            <a:r>
              <a:rPr lang="ru-RU" sz="1400" b="1" dirty="0"/>
              <a:t> </a:t>
            </a:r>
            <a:r>
              <a:rPr lang="ru-RU" sz="1400" dirty="0"/>
              <a:t>с целью признания качества и уровня подготовки выпускников, освоивших такую образовательную </a:t>
            </a:r>
            <a:r>
              <a:rPr lang="ru-RU" sz="1400" dirty="0" smtClean="0"/>
              <a:t>программу, </a:t>
            </a:r>
            <a:r>
              <a:rPr lang="ru-RU" sz="1400" dirty="0">
                <a:solidFill>
                  <a:srgbClr val="FF0000"/>
                </a:solidFill>
              </a:rPr>
              <a:t>отвечающими требованиям профессиональных стандартов, требованиям рынка труда к специалистам, рабочим и служащим соответствующего профиля</a:t>
            </a:r>
            <a:r>
              <a:rPr lang="ru-RU" sz="1400" dirty="0"/>
              <a:t>.</a:t>
            </a:r>
          </a:p>
          <a:p>
            <a:r>
              <a:rPr lang="ru-RU" sz="1400" b="1" dirty="0">
                <a:solidFill>
                  <a:srgbClr val="0070C0"/>
                </a:solidFill>
              </a:rPr>
              <a:t>Сведения об имеющейся у организации профессионально-общественной аккредитации рассматриваются при проведении государственной аккредитации</a:t>
            </a:r>
            <a:r>
              <a:rPr lang="ru-RU" sz="1400" dirty="0"/>
              <a:t>.</a:t>
            </a:r>
          </a:p>
          <a:p>
            <a:r>
              <a:rPr lang="ru-RU" sz="1400" b="1" dirty="0">
                <a:solidFill>
                  <a:schemeClr val="accent1"/>
                </a:solidFill>
              </a:rPr>
              <a:t>8.7.</a:t>
            </a:r>
            <a:r>
              <a:rPr lang="ru-RU" sz="1400" dirty="0"/>
              <a:t> Внешняя оценка качества программы </a:t>
            </a:r>
            <a:r>
              <a:rPr lang="ru-RU" sz="1400" dirty="0" err="1"/>
              <a:t>бакалавриата</a:t>
            </a:r>
            <a:r>
              <a:rPr lang="ru-RU" sz="1400" dirty="0"/>
              <a:t> может осуществляться при проведении международной аккредитации программы соответствующими зарубежными организациями, либо авторизованными национальными профессионально-общественными организациями, входящими в международные структуры.</a:t>
            </a:r>
          </a:p>
          <a:p>
            <a:r>
              <a:rPr lang="ru-RU" sz="1400" b="1" dirty="0">
                <a:solidFill>
                  <a:schemeClr val="accent1"/>
                </a:solidFill>
              </a:rPr>
              <a:t>8.8. </a:t>
            </a:r>
            <a:r>
              <a:rPr lang="ru-RU" sz="1400" dirty="0"/>
              <a:t>Качество освоения программы </a:t>
            </a:r>
            <a:r>
              <a:rPr lang="ru-RU" sz="1400" dirty="0" err="1"/>
              <a:t>бакалавриата</a:t>
            </a:r>
            <a:r>
              <a:rPr lang="ru-RU" sz="1400" dirty="0"/>
              <a:t> определяется в результате оценки степени достижения планируемых результатов программы </a:t>
            </a:r>
            <a:r>
              <a:rPr lang="ru-RU" sz="1400" dirty="0" err="1"/>
              <a:t>бакалавриата</a:t>
            </a:r>
            <a:r>
              <a:rPr lang="ru-RU" sz="1400" dirty="0" smtClean="0"/>
              <a:t>.</a:t>
            </a:r>
            <a:endParaRPr lang="ru-RU" sz="1400" dirty="0"/>
          </a:p>
        </p:txBody>
      </p:sp>
      <p:sp>
        <p:nvSpPr>
          <p:cNvPr id="5" name="Прямоугольник 4"/>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03252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548680"/>
            <a:ext cx="8712967" cy="4616648"/>
          </a:xfrm>
          <a:prstGeom prst="rect">
            <a:avLst/>
          </a:prstGeom>
          <a:noFill/>
        </p:spPr>
        <p:txBody>
          <a:bodyPr wrap="square" rtlCol="0">
            <a:spAutoFit/>
          </a:bodyPr>
          <a:lstStyle/>
          <a:p>
            <a:r>
              <a:rPr lang="ru-RU" sz="1400" b="1" dirty="0">
                <a:solidFill>
                  <a:schemeClr val="accent1"/>
                </a:solidFill>
              </a:rPr>
              <a:t>8.9. </a:t>
            </a:r>
            <a:r>
              <a:rPr lang="ru-RU" sz="1400" b="1" dirty="0">
                <a:solidFill>
                  <a:srgbClr val="0070C0"/>
                </a:solidFill>
              </a:rPr>
              <a:t>Оценка качества </a:t>
            </a:r>
            <a:r>
              <a:rPr lang="ru-RU" sz="1400" dirty="0"/>
              <a:t>освоения программы </a:t>
            </a:r>
            <a:r>
              <a:rPr lang="ru-RU" sz="1400" dirty="0" err="1"/>
              <a:t>бакалавриата</a:t>
            </a:r>
            <a:r>
              <a:rPr lang="ru-RU" sz="1400" dirty="0"/>
              <a:t> обучающимися </a:t>
            </a:r>
            <a:r>
              <a:rPr lang="ru-RU" sz="1400" b="1" dirty="0"/>
              <a:t>включает </a:t>
            </a:r>
            <a:r>
              <a:rPr lang="ru-RU" sz="1400" b="1" dirty="0">
                <a:solidFill>
                  <a:srgbClr val="0070C0"/>
                </a:solidFill>
              </a:rPr>
              <a:t>текущий контроль успеваемости, промежуточную аттестацию обучающихся и итоговую (государственную итоговую) аттестацию.</a:t>
            </a:r>
          </a:p>
          <a:p>
            <a:r>
              <a:rPr lang="ru-RU" sz="1400" b="1" dirty="0">
                <a:solidFill>
                  <a:schemeClr val="accent1"/>
                </a:solidFill>
              </a:rPr>
              <a:t>8.10.</a:t>
            </a:r>
            <a:r>
              <a:rPr lang="ru-RU" sz="1400" dirty="0"/>
              <a:t> </a:t>
            </a:r>
            <a:r>
              <a:rPr lang="ru-RU" sz="1400" b="1" dirty="0"/>
              <a:t>Организация ведет электронные портфолио обучающихся</a:t>
            </a:r>
            <a:r>
              <a:rPr lang="ru-RU" sz="1400" dirty="0"/>
              <a:t>, включающие работы обучающихся, рецензии и оценки на эти работы. Порядок ведения электронного портфолио устанавливается организацией самостоятельно.</a:t>
            </a:r>
          </a:p>
          <a:p>
            <a:r>
              <a:rPr lang="ru-RU" sz="1400" b="1" dirty="0">
                <a:solidFill>
                  <a:schemeClr val="accent1"/>
                </a:solidFill>
              </a:rPr>
              <a:t>8.11.</a:t>
            </a:r>
            <a:r>
              <a:rPr lang="ru-RU" sz="1400" dirty="0"/>
              <a:t> Организация должна разработать порядок привлечения к процедурам промежуточной аттестации, а также экспертизе оценочных средств </a:t>
            </a:r>
            <a:r>
              <a:rPr lang="ru-RU" sz="1400" b="1" dirty="0"/>
              <a:t>внешних экспертов – работодателей из числа действующих руководителей и работников профильных организаций </a:t>
            </a:r>
            <a:r>
              <a:rPr lang="ru-RU" sz="1400" dirty="0"/>
              <a:t>(имеющих стаж работы в данной профессиональной области не менее 3 лет) и (или) преподавателей смежных образовательных областей, специалистов по разработке и сертификации оценочных средств.</a:t>
            </a:r>
          </a:p>
          <a:p>
            <a:r>
              <a:rPr lang="ru-RU" sz="1400" b="1" dirty="0">
                <a:solidFill>
                  <a:schemeClr val="accent1"/>
                </a:solidFill>
              </a:rPr>
              <a:t>8.12.</a:t>
            </a:r>
            <a:r>
              <a:rPr lang="ru-RU" sz="1400" dirty="0"/>
              <a:t> Организация определяет требования к процедуре проведения государственных аттестационных испытаний на основе Порядка проведения государственной итоговой аттестации по образовательным программам высшего образования - программам </a:t>
            </a:r>
            <a:r>
              <a:rPr lang="ru-RU" sz="1400" dirty="0" err="1"/>
              <a:t>бакалавриата</a:t>
            </a:r>
            <a:r>
              <a:rPr lang="ru-RU" sz="1400" dirty="0"/>
              <a:t>, программам </a:t>
            </a:r>
            <a:r>
              <a:rPr lang="ru-RU" sz="1400" dirty="0" err="1"/>
              <a:t>специалитета</a:t>
            </a:r>
            <a:r>
              <a:rPr lang="ru-RU" sz="1400" dirty="0"/>
              <a:t> и программам магистратуры, утвержденного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a:t>
            </a:r>
            <a:r>
              <a:rPr lang="ru-RU" sz="1400" b="1" dirty="0">
                <a:solidFill>
                  <a:srgbClr val="FF0000"/>
                </a:solidFill>
              </a:rPr>
              <a:t>Требования к содержанию, объему и структуре государственных аттестационных испытаний (выпускной квалификационной работы, а также к государственному экзамену (при наличии)) организация определяет самостоятельно с учетом рекомендаций ПООП.</a:t>
            </a:r>
          </a:p>
          <a:p>
            <a:endParaRPr lang="ru-RU" sz="14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54534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640960" cy="1008112"/>
          </a:xfrm>
        </p:spPr>
        <p:txBody>
          <a:bodyPr>
            <a:noAutofit/>
          </a:bodyPr>
          <a:lstStyle/>
          <a:p>
            <a:r>
              <a:rPr lang="ru-RU" sz="2400" b="1" cap="all" dirty="0" smtClean="0"/>
              <a:t>Перечень профессиональных стандартов (</a:t>
            </a:r>
            <a:r>
              <a:rPr lang="ru-RU" sz="2400" b="1" cap="all" dirty="0" err="1" smtClean="0"/>
              <a:t>пс</a:t>
            </a:r>
            <a:r>
              <a:rPr lang="ru-RU" sz="2400" b="1" cap="all" dirty="0" smtClean="0"/>
              <a:t>), соответствующих профессиональной деятельности выпускников программ </a:t>
            </a:r>
            <a:r>
              <a:rPr lang="ru-RU" sz="2400" b="1" cap="all" dirty="0" err="1" smtClean="0"/>
              <a:t>бакалавриата</a:t>
            </a:r>
            <a:endParaRPr lang="ru-RU" sz="2400" b="1" cap="all" dirty="0"/>
          </a:p>
        </p:txBody>
      </p:sp>
      <p:graphicFrame>
        <p:nvGraphicFramePr>
          <p:cNvPr id="4" name="Таблица 3"/>
          <p:cNvGraphicFramePr>
            <a:graphicFrameLocks noGrp="1"/>
          </p:cNvGraphicFramePr>
          <p:nvPr>
            <p:extLst>
              <p:ext uri="{D42A27DB-BD31-4B8C-83A1-F6EECF244321}">
                <p14:modId xmlns:p14="http://schemas.microsoft.com/office/powerpoint/2010/main" val="2949415000"/>
              </p:ext>
            </p:extLst>
          </p:nvPr>
        </p:nvGraphicFramePr>
        <p:xfrm>
          <a:off x="46421" y="1310640"/>
          <a:ext cx="8640960" cy="5760720"/>
        </p:xfrm>
        <a:graphic>
          <a:graphicData uri="http://schemas.openxmlformats.org/drawingml/2006/table">
            <a:tbl>
              <a:tblPr firstRow="1" firstCol="1" bandRow="1" bandCol="1">
                <a:tableStyleId>{7E9639D4-E3E2-4D34-9284-5A2195B3D0D7}</a:tableStyleId>
              </a:tblPr>
              <a:tblGrid>
                <a:gridCol w="679829"/>
                <a:gridCol w="1012069"/>
                <a:gridCol w="2534236"/>
                <a:gridCol w="2221858"/>
                <a:gridCol w="2192968"/>
              </a:tblGrid>
              <a:tr h="1047158">
                <a:tc>
                  <a:txBody>
                    <a:bodyPr/>
                    <a:lstStyle/>
                    <a:p>
                      <a:pPr algn="ctr">
                        <a:lnSpc>
                          <a:spcPct val="100000"/>
                        </a:lnSpc>
                        <a:spcAft>
                          <a:spcPts val="1000"/>
                        </a:spcAft>
                      </a:pPr>
                      <a:r>
                        <a:rPr lang="ru-RU" sz="1400" b="1" dirty="0">
                          <a:solidFill>
                            <a:schemeClr val="tx2"/>
                          </a:solidFill>
                          <a:effectLst/>
                        </a:rPr>
                        <a:t>№ </a:t>
                      </a:r>
                      <a:r>
                        <a:rPr lang="ru-RU" sz="1400" b="1" dirty="0" err="1">
                          <a:solidFill>
                            <a:schemeClr val="tx2"/>
                          </a:solidFill>
                          <a:effectLst/>
                        </a:rPr>
                        <a:t>п.п</a:t>
                      </a:r>
                      <a:r>
                        <a:rPr lang="ru-RU" sz="1400" b="1" dirty="0">
                          <a:solidFill>
                            <a:schemeClr val="tx2"/>
                          </a:solidFill>
                          <a:effectLst/>
                        </a:rPr>
                        <a:t>.</a:t>
                      </a:r>
                      <a:endParaRPr lang="ru-RU" sz="1400" b="1" dirty="0">
                        <a:solidFill>
                          <a:schemeClr val="tx2"/>
                        </a:solidFill>
                        <a:effectLst/>
                        <a:latin typeface="Calibri"/>
                        <a:ea typeface="Calibri"/>
                        <a:cs typeface="Times New Roman"/>
                      </a:endParaRPr>
                    </a:p>
                  </a:txBody>
                  <a:tcPr marL="56758" marR="56758"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tx2"/>
                          </a:solidFill>
                          <a:effectLst/>
                        </a:rPr>
                        <a:t>Код ПС</a:t>
                      </a:r>
                      <a:endParaRPr lang="ru-RU" sz="1400" b="1" dirty="0">
                        <a:solidFill>
                          <a:schemeClr val="tx2"/>
                        </a:solidFill>
                        <a:effectLst/>
                        <a:latin typeface="Calibri"/>
                        <a:ea typeface="Calibri"/>
                        <a:cs typeface="Times New Roman"/>
                      </a:endParaRPr>
                    </a:p>
                  </a:txBody>
                  <a:tcPr marL="56758" marR="56758"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tx2"/>
                          </a:solidFill>
                          <a:effectLst/>
                        </a:rPr>
                        <a:t>Наименование ПС</a:t>
                      </a:r>
                      <a:endParaRPr lang="ru-RU" sz="1400" b="1" dirty="0">
                        <a:solidFill>
                          <a:schemeClr val="tx2"/>
                        </a:solidFill>
                        <a:effectLst/>
                        <a:latin typeface="Calibri"/>
                        <a:ea typeface="Calibri"/>
                        <a:cs typeface="Times New Roman"/>
                      </a:endParaRPr>
                    </a:p>
                  </a:txBody>
                  <a:tcPr marL="56758" marR="56758"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tx2"/>
                          </a:solidFill>
                          <a:effectLst/>
                        </a:rPr>
                        <a:t>Реквизиты приказа Министерства труда и социальной защиты Российской Федерации об утверждении</a:t>
                      </a:r>
                      <a:endParaRPr lang="ru-RU" sz="1400" b="1" dirty="0">
                        <a:solidFill>
                          <a:schemeClr val="tx2"/>
                        </a:solidFill>
                        <a:effectLst/>
                        <a:latin typeface="Calibri"/>
                        <a:ea typeface="Calibri"/>
                        <a:cs typeface="Times New Roman"/>
                      </a:endParaRPr>
                    </a:p>
                  </a:txBody>
                  <a:tcPr marL="56758" marR="56758"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tx2"/>
                          </a:solidFill>
                          <a:effectLst/>
                        </a:rPr>
                        <a:t>Дата и регистрационный номер Министерства юстиции Российской Федерации</a:t>
                      </a:r>
                      <a:endParaRPr lang="ru-RU" sz="1400" b="1" dirty="0">
                        <a:solidFill>
                          <a:schemeClr val="tx2"/>
                        </a:solidFill>
                        <a:effectLst/>
                        <a:latin typeface="Calibri"/>
                        <a:ea typeface="Calibri"/>
                        <a:cs typeface="Times New Roman"/>
                      </a:endParaRPr>
                    </a:p>
                  </a:txBody>
                  <a:tcPr marL="56758" marR="56758" marT="0" marB="0" anchor="ctr">
                    <a:solidFill>
                      <a:schemeClr val="accent1">
                        <a:lumMod val="40000"/>
                        <a:lumOff val="60000"/>
                      </a:schemeClr>
                    </a:solidFill>
                  </a:tcPr>
                </a:tc>
              </a:tr>
              <a:tr h="209432">
                <a:tc gridSpan="5">
                  <a:txBody>
                    <a:bodyPr/>
                    <a:lstStyle/>
                    <a:p>
                      <a:pPr algn="ctr">
                        <a:lnSpc>
                          <a:spcPct val="100000"/>
                        </a:lnSpc>
                        <a:spcAft>
                          <a:spcPts val="0"/>
                        </a:spcAft>
                      </a:pPr>
                      <a:r>
                        <a:rPr lang="ru-RU" sz="1400" b="1" dirty="0">
                          <a:solidFill>
                            <a:schemeClr val="accent3"/>
                          </a:solidFill>
                          <a:effectLst/>
                        </a:rPr>
                        <a:t>15 Рыбоводство и рыболовство </a:t>
                      </a:r>
                      <a:endParaRPr lang="ru-RU" sz="1400" b="1" dirty="0">
                        <a:solidFill>
                          <a:schemeClr val="accent3"/>
                        </a:solidFill>
                        <a:effectLst/>
                        <a:latin typeface="Calibri"/>
                        <a:ea typeface="Calibri"/>
                        <a:cs typeface="Times New Roman"/>
                      </a:endParaRPr>
                    </a:p>
                  </a:txBody>
                  <a:tcPr marL="56758" marR="56758" marT="0" marB="0">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9432">
                <a:tc>
                  <a:txBody>
                    <a:bodyPr/>
                    <a:lstStyle/>
                    <a:p>
                      <a:pPr algn="ctr">
                        <a:lnSpc>
                          <a:spcPct val="100000"/>
                        </a:lnSpc>
                        <a:spcAft>
                          <a:spcPts val="1000"/>
                        </a:spcAft>
                      </a:pPr>
                      <a:r>
                        <a:rPr lang="ru-RU" sz="1400" b="1" dirty="0">
                          <a:solidFill>
                            <a:schemeClr val="accent6">
                              <a:lumMod val="50000"/>
                            </a:schemeClr>
                          </a:solidFill>
                          <a:effectLst/>
                        </a:rPr>
                        <a:t>1</a:t>
                      </a:r>
                      <a:endParaRPr lang="ru-RU" sz="1400" b="1" dirty="0">
                        <a:solidFill>
                          <a:schemeClr val="accent6">
                            <a:lumMod val="50000"/>
                          </a:schemeClr>
                        </a:solidFill>
                        <a:effectLst/>
                        <a:latin typeface="Calibri"/>
                        <a:ea typeface="Calibri"/>
                        <a:cs typeface="Times New Roman"/>
                      </a:endParaRPr>
                    </a:p>
                  </a:txBody>
                  <a:tcPr marL="56758" marR="56758" marT="0" marB="0"/>
                </a:tc>
                <a:tc>
                  <a:txBody>
                    <a:bodyPr/>
                    <a:lstStyle/>
                    <a:p>
                      <a:pPr algn="just">
                        <a:lnSpc>
                          <a:spcPct val="100000"/>
                        </a:lnSpc>
                        <a:spcAft>
                          <a:spcPts val="1000"/>
                        </a:spcAft>
                      </a:pPr>
                      <a:r>
                        <a:rPr lang="ru-RU" sz="1400" b="1">
                          <a:solidFill>
                            <a:schemeClr val="accent6">
                              <a:lumMod val="50000"/>
                            </a:schemeClr>
                          </a:solidFill>
                          <a:effectLst/>
                        </a:rPr>
                        <a:t>15.010</a:t>
                      </a:r>
                      <a:endParaRPr lang="ru-RU" sz="1400" b="1">
                        <a:solidFill>
                          <a:schemeClr val="accent6">
                            <a:lumMod val="50000"/>
                          </a:schemeClr>
                        </a:solidFill>
                        <a:effectLst/>
                        <a:latin typeface="Calibri"/>
                        <a:ea typeface="Calibri"/>
                        <a:cs typeface="Times New Roman"/>
                      </a:endParaRPr>
                    </a:p>
                  </a:txBody>
                  <a:tcPr marL="56758" marR="56758" marT="0" marB="0"/>
                </a:tc>
                <a:tc>
                  <a:txBody>
                    <a:bodyPr/>
                    <a:lstStyle/>
                    <a:p>
                      <a:pPr>
                        <a:lnSpc>
                          <a:spcPct val="100000"/>
                        </a:lnSpc>
                        <a:spcAft>
                          <a:spcPts val="1000"/>
                        </a:spcAft>
                      </a:pPr>
                      <a:r>
                        <a:rPr lang="ru-RU" sz="1400" b="1" dirty="0">
                          <a:solidFill>
                            <a:schemeClr val="accent6">
                              <a:lumMod val="50000"/>
                            </a:schemeClr>
                          </a:solidFill>
                          <a:effectLst/>
                        </a:rPr>
                        <a:t>Микробиолог</a:t>
                      </a:r>
                      <a:endParaRPr lang="ru-RU" sz="1400" b="1" dirty="0">
                        <a:solidFill>
                          <a:schemeClr val="accent6">
                            <a:lumMod val="50000"/>
                          </a:schemeClr>
                        </a:solidFill>
                        <a:effectLst/>
                        <a:latin typeface="Calibri"/>
                        <a:ea typeface="Calibri"/>
                        <a:cs typeface="Times New Roman"/>
                      </a:endParaRPr>
                    </a:p>
                  </a:txBody>
                  <a:tcPr marL="56758" marR="56758" marT="0" marB="0"/>
                </a:tc>
                <a:tc>
                  <a:txBody>
                    <a:bodyPr/>
                    <a:lstStyle/>
                    <a:p>
                      <a:pPr>
                        <a:lnSpc>
                          <a:spcPct val="100000"/>
                        </a:lnSpc>
                        <a:spcAft>
                          <a:spcPts val="1000"/>
                        </a:spcAft>
                      </a:pPr>
                      <a:r>
                        <a:rPr lang="ru-RU" sz="1400" b="1">
                          <a:solidFill>
                            <a:schemeClr val="accent6">
                              <a:lumMod val="50000"/>
                            </a:schemeClr>
                          </a:solidFill>
                          <a:effectLst/>
                        </a:rPr>
                        <a:t>31.10.2014 № 865н</a:t>
                      </a:r>
                      <a:endParaRPr lang="ru-RU" sz="1400" b="1">
                        <a:solidFill>
                          <a:schemeClr val="accent6">
                            <a:lumMod val="50000"/>
                          </a:schemeClr>
                        </a:solidFill>
                        <a:effectLst/>
                        <a:latin typeface="Calibri"/>
                        <a:ea typeface="Calibri"/>
                        <a:cs typeface="Times New Roman"/>
                      </a:endParaRPr>
                    </a:p>
                  </a:txBody>
                  <a:tcPr marL="56758" marR="56758" marT="0" marB="0"/>
                </a:tc>
                <a:tc>
                  <a:txBody>
                    <a:bodyPr/>
                    <a:lstStyle/>
                    <a:p>
                      <a:pPr algn="just">
                        <a:lnSpc>
                          <a:spcPct val="100000"/>
                        </a:lnSpc>
                        <a:spcAft>
                          <a:spcPts val="1000"/>
                        </a:spcAft>
                      </a:pPr>
                      <a:r>
                        <a:rPr lang="ru-RU" sz="1400" b="1">
                          <a:solidFill>
                            <a:schemeClr val="accent6">
                              <a:lumMod val="50000"/>
                            </a:schemeClr>
                          </a:solidFill>
                          <a:effectLst/>
                        </a:rPr>
                        <a:t>24.11.2014 № 34868</a:t>
                      </a:r>
                      <a:endParaRPr lang="ru-RU" sz="1400" b="1">
                        <a:solidFill>
                          <a:schemeClr val="accent6">
                            <a:lumMod val="50000"/>
                          </a:schemeClr>
                        </a:solidFill>
                        <a:effectLst/>
                        <a:latin typeface="Calibri"/>
                        <a:ea typeface="Calibri"/>
                        <a:cs typeface="Times New Roman"/>
                      </a:endParaRPr>
                    </a:p>
                  </a:txBody>
                  <a:tcPr marL="56758" marR="56758" marT="0" marB="0"/>
                </a:tc>
              </a:tr>
              <a:tr h="209432">
                <a:tc gridSpan="5">
                  <a:txBody>
                    <a:bodyPr/>
                    <a:lstStyle/>
                    <a:p>
                      <a:pPr algn="ctr">
                        <a:lnSpc>
                          <a:spcPct val="100000"/>
                        </a:lnSpc>
                        <a:spcAft>
                          <a:spcPts val="0"/>
                        </a:spcAft>
                      </a:pPr>
                      <a:r>
                        <a:rPr lang="ru-RU" sz="1400" b="1" dirty="0">
                          <a:solidFill>
                            <a:schemeClr val="accent3"/>
                          </a:solidFill>
                          <a:effectLst/>
                        </a:rPr>
                        <a:t>26 Химическое, химико-технологическое </a:t>
                      </a:r>
                      <a:r>
                        <a:rPr lang="ru-RU" sz="1400" b="1" dirty="0" smtClean="0">
                          <a:solidFill>
                            <a:schemeClr val="accent3"/>
                          </a:solidFill>
                          <a:effectLst/>
                        </a:rPr>
                        <a:t>производство </a:t>
                      </a:r>
                    </a:p>
                    <a:p>
                      <a:pPr algn="ctr">
                        <a:lnSpc>
                          <a:spcPct val="100000"/>
                        </a:lnSpc>
                        <a:spcAft>
                          <a:spcPts val="0"/>
                        </a:spcAft>
                      </a:pPr>
                      <a:r>
                        <a:rPr lang="ru-RU" sz="1400" b="1" dirty="0" smtClean="0">
                          <a:solidFill>
                            <a:schemeClr val="accent3"/>
                          </a:solidFill>
                          <a:effectLst/>
                        </a:rPr>
                        <a:t>(разработаны НТНП «Технологическая платформа </a:t>
                      </a:r>
                      <a:r>
                        <a:rPr lang="ru-RU" sz="1400" b="1" dirty="0" err="1" smtClean="0">
                          <a:solidFill>
                            <a:schemeClr val="accent3"/>
                          </a:solidFill>
                          <a:effectLst/>
                        </a:rPr>
                        <a:t>БиоТех</a:t>
                      </a:r>
                      <a:r>
                        <a:rPr lang="ru-RU" sz="1400" b="1" dirty="0" smtClean="0">
                          <a:solidFill>
                            <a:schemeClr val="accent3"/>
                          </a:solidFill>
                          <a:effectLst/>
                        </a:rPr>
                        <a:t> 2030»</a:t>
                      </a:r>
                      <a:endParaRPr lang="ru-RU" sz="1400" b="1" dirty="0">
                        <a:solidFill>
                          <a:schemeClr val="accent3"/>
                        </a:solidFill>
                        <a:effectLst/>
                        <a:latin typeface="Calibri"/>
                        <a:ea typeface="Calibri"/>
                        <a:cs typeface="Times New Roman"/>
                      </a:endParaRPr>
                    </a:p>
                  </a:txBody>
                  <a:tcPr marL="56758" marR="56758" marT="0" marB="0">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37727">
                <a:tc>
                  <a:txBody>
                    <a:bodyPr/>
                    <a:lstStyle/>
                    <a:p>
                      <a:pPr algn="ctr">
                        <a:lnSpc>
                          <a:spcPct val="100000"/>
                        </a:lnSpc>
                        <a:spcAft>
                          <a:spcPts val="1000"/>
                        </a:spcAft>
                      </a:pPr>
                      <a:r>
                        <a:rPr lang="ru-RU" sz="1400" b="1">
                          <a:solidFill>
                            <a:schemeClr val="accent6">
                              <a:lumMod val="50000"/>
                            </a:schemeClr>
                          </a:solidFill>
                          <a:effectLst/>
                        </a:rPr>
                        <a:t>2</a:t>
                      </a:r>
                      <a:endParaRPr lang="ru-RU" sz="1400" b="1">
                        <a:solidFill>
                          <a:schemeClr val="accent6">
                            <a:lumMod val="50000"/>
                          </a:schemeClr>
                        </a:solidFill>
                        <a:effectLst/>
                        <a:latin typeface="Calibri"/>
                        <a:ea typeface="Calibri"/>
                        <a:cs typeface="Times New Roman"/>
                      </a:endParaRPr>
                    </a:p>
                  </a:txBody>
                  <a:tcPr marL="56758" marR="56758" marT="0" marB="0"/>
                </a:tc>
                <a:tc>
                  <a:txBody>
                    <a:bodyPr/>
                    <a:lstStyle/>
                    <a:p>
                      <a:pPr algn="just">
                        <a:lnSpc>
                          <a:spcPct val="100000"/>
                        </a:lnSpc>
                        <a:spcAft>
                          <a:spcPts val="1000"/>
                        </a:spcAft>
                      </a:pPr>
                      <a:r>
                        <a:rPr lang="ru-RU" sz="1400" b="1" dirty="0">
                          <a:solidFill>
                            <a:schemeClr val="accent6">
                              <a:lumMod val="50000"/>
                            </a:schemeClr>
                          </a:solidFill>
                          <a:effectLst/>
                        </a:rPr>
                        <a:t>26.008</a:t>
                      </a:r>
                      <a:endParaRPr lang="ru-RU" sz="1400" b="1" dirty="0">
                        <a:solidFill>
                          <a:schemeClr val="accent6">
                            <a:lumMod val="50000"/>
                          </a:schemeClr>
                        </a:solidFill>
                        <a:effectLst/>
                        <a:latin typeface="Calibri"/>
                        <a:ea typeface="Calibri"/>
                        <a:cs typeface="Times New Roman"/>
                      </a:endParaRPr>
                    </a:p>
                  </a:txBody>
                  <a:tcPr marL="56758" marR="56758" marT="0" marB="0"/>
                </a:tc>
                <a:tc>
                  <a:txBody>
                    <a:bodyPr/>
                    <a:lstStyle/>
                    <a:p>
                      <a:pPr>
                        <a:lnSpc>
                          <a:spcPct val="100000"/>
                        </a:lnSpc>
                        <a:spcAft>
                          <a:spcPts val="1000"/>
                        </a:spcAft>
                      </a:pPr>
                      <a:r>
                        <a:rPr lang="ru-RU" sz="1400" b="1" dirty="0">
                          <a:solidFill>
                            <a:schemeClr val="accent6">
                              <a:lumMod val="50000"/>
                            </a:schemeClr>
                          </a:solidFill>
                          <a:effectLst/>
                        </a:rPr>
                        <a:t>Специалист-технолог в области природоохранных (экологических) биотехнологий</a:t>
                      </a:r>
                      <a:endParaRPr lang="ru-RU" sz="1400" b="1" dirty="0">
                        <a:solidFill>
                          <a:schemeClr val="accent6">
                            <a:lumMod val="50000"/>
                          </a:schemeClr>
                        </a:solidFill>
                        <a:effectLst/>
                        <a:latin typeface="Calibri"/>
                        <a:ea typeface="Calibri"/>
                        <a:cs typeface="Times New Roman"/>
                      </a:endParaRPr>
                    </a:p>
                  </a:txBody>
                  <a:tcPr marL="56758" marR="56758" marT="0" marB="0"/>
                </a:tc>
                <a:tc>
                  <a:txBody>
                    <a:bodyPr/>
                    <a:lstStyle/>
                    <a:p>
                      <a:pPr>
                        <a:lnSpc>
                          <a:spcPct val="100000"/>
                        </a:lnSpc>
                        <a:spcAft>
                          <a:spcPts val="1000"/>
                        </a:spcAft>
                      </a:pPr>
                      <a:r>
                        <a:rPr lang="ru-RU" sz="1400" b="1" dirty="0">
                          <a:solidFill>
                            <a:schemeClr val="accent6">
                              <a:lumMod val="50000"/>
                            </a:schemeClr>
                          </a:solidFill>
                          <a:effectLst/>
                        </a:rPr>
                        <a:t>21.12.2015 № 1046н</a:t>
                      </a:r>
                      <a:endParaRPr lang="ru-RU" sz="1400" b="1" dirty="0">
                        <a:solidFill>
                          <a:schemeClr val="accent6">
                            <a:lumMod val="50000"/>
                          </a:schemeClr>
                        </a:solidFill>
                        <a:effectLst/>
                        <a:latin typeface="Calibri"/>
                        <a:ea typeface="Calibri"/>
                        <a:cs typeface="Times New Roman"/>
                      </a:endParaRPr>
                    </a:p>
                  </a:txBody>
                  <a:tcPr marL="56758" marR="56758" marT="0" marB="0"/>
                </a:tc>
                <a:tc>
                  <a:txBody>
                    <a:bodyPr/>
                    <a:lstStyle/>
                    <a:p>
                      <a:pPr algn="just">
                        <a:lnSpc>
                          <a:spcPct val="100000"/>
                        </a:lnSpc>
                        <a:spcAft>
                          <a:spcPts val="1000"/>
                        </a:spcAft>
                      </a:pPr>
                      <a:r>
                        <a:rPr lang="ru-RU" sz="1400" b="1" dirty="0">
                          <a:solidFill>
                            <a:schemeClr val="accent6">
                              <a:lumMod val="50000"/>
                            </a:schemeClr>
                          </a:solidFill>
                          <a:effectLst/>
                        </a:rPr>
                        <a:t>20.01.2016 № 40654</a:t>
                      </a:r>
                      <a:endParaRPr lang="ru-RU" sz="1400" b="1" dirty="0">
                        <a:solidFill>
                          <a:schemeClr val="accent6">
                            <a:lumMod val="50000"/>
                          </a:schemeClr>
                        </a:solidFill>
                        <a:effectLst/>
                        <a:latin typeface="Calibri"/>
                        <a:ea typeface="Calibri"/>
                        <a:cs typeface="Times New Roman"/>
                      </a:endParaRPr>
                    </a:p>
                  </a:txBody>
                  <a:tcPr marL="56758" marR="56758" marT="0" marB="0"/>
                </a:tc>
              </a:tr>
              <a:tr h="1047158">
                <a:tc>
                  <a:txBody>
                    <a:bodyPr/>
                    <a:lstStyle/>
                    <a:p>
                      <a:pPr algn="ctr">
                        <a:lnSpc>
                          <a:spcPct val="100000"/>
                        </a:lnSpc>
                        <a:spcAft>
                          <a:spcPts val="1000"/>
                        </a:spcAft>
                      </a:pPr>
                      <a:r>
                        <a:rPr lang="ru-RU" sz="1400" b="1" dirty="0">
                          <a:solidFill>
                            <a:schemeClr val="accent6">
                              <a:lumMod val="50000"/>
                            </a:schemeClr>
                          </a:solidFill>
                          <a:effectLst/>
                        </a:rPr>
                        <a:t>3</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26.009</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Специалист-технолог по производству моющих и чистящих средств биотехнологическим методом </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21.12.2015 № 1049н</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21.01.2016 № 40697</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r>
              <a:tr h="837727">
                <a:tc>
                  <a:txBody>
                    <a:bodyPr/>
                    <a:lstStyle/>
                    <a:p>
                      <a:pPr algn="ctr">
                        <a:lnSpc>
                          <a:spcPct val="100000"/>
                        </a:lnSpc>
                        <a:spcAft>
                          <a:spcPts val="1000"/>
                        </a:spcAft>
                      </a:pPr>
                      <a:r>
                        <a:rPr lang="ru-RU" sz="1400" b="1" dirty="0">
                          <a:solidFill>
                            <a:schemeClr val="accent6">
                              <a:lumMod val="50000"/>
                            </a:schemeClr>
                          </a:solidFill>
                          <a:effectLst/>
                        </a:rPr>
                        <a:t>4</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26.011</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Специалист-технолог в области биоэнергетических технологий</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21.12.2015 № 1054н</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21.01.2016 № 40684</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bg1"/>
                    </a:solidFill>
                  </a:tcPr>
                </a:tc>
              </a:tr>
              <a:tr h="1047158">
                <a:tc>
                  <a:txBody>
                    <a:bodyPr/>
                    <a:lstStyle/>
                    <a:p>
                      <a:pPr algn="ctr">
                        <a:lnSpc>
                          <a:spcPct val="100000"/>
                        </a:lnSpc>
                        <a:spcAft>
                          <a:spcPts val="1000"/>
                        </a:spcAft>
                      </a:pPr>
                      <a:r>
                        <a:rPr lang="ru-RU" sz="1400" b="1" dirty="0">
                          <a:solidFill>
                            <a:schemeClr val="accent6">
                              <a:lumMod val="50000"/>
                            </a:schemeClr>
                          </a:solidFill>
                          <a:effectLst/>
                        </a:rPr>
                        <a:t>5</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26.013</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Специалист по контролю качества биотехнологического производства препаратов для растениеводства</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21.12.2015 № 1043н </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20.01.2016 № 40672</a:t>
                      </a:r>
                      <a:endParaRPr lang="ru-RU" sz="1400" b="1" dirty="0">
                        <a:solidFill>
                          <a:schemeClr val="accent6">
                            <a:lumMod val="50000"/>
                          </a:schemeClr>
                        </a:solidFill>
                        <a:effectLst/>
                        <a:latin typeface="Calibri"/>
                        <a:ea typeface="Calibri"/>
                        <a:cs typeface="Times New Roman"/>
                      </a:endParaRPr>
                    </a:p>
                  </a:txBody>
                  <a:tcPr marL="56758" marR="56758" marT="0" marB="0">
                    <a:solidFill>
                      <a:schemeClr val="accent1">
                        <a:lumMod val="20000"/>
                        <a:lumOff val="80000"/>
                      </a:schemeClr>
                    </a:solidFill>
                  </a:tcPr>
                </a:tc>
              </a:tr>
            </a:tbl>
          </a:graphicData>
        </a:graphic>
      </p:graphicFrame>
      <p:sp>
        <p:nvSpPr>
          <p:cNvPr id="5" name="Прямоугольник 4"/>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26429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504" y="2276872"/>
            <a:ext cx="8733349" cy="1143000"/>
          </a:xfrm>
        </p:spPr>
        <p:txBody>
          <a:bodyPr>
            <a:noAutofit/>
          </a:bodyPr>
          <a:lstStyle/>
          <a:p>
            <a:pPr algn="ctr">
              <a:lnSpc>
                <a:spcPct val="150000"/>
              </a:lnSpc>
            </a:pPr>
            <a:r>
              <a:rPr lang="ru-RU" sz="3600" b="1" dirty="0" smtClean="0">
                <a:effectLst>
                  <a:outerShdw blurRad="38100" dist="38100" dir="2700000" algn="tl">
                    <a:srgbClr val="000000">
                      <a:alpha val="43137"/>
                    </a:srgbClr>
                  </a:outerShdw>
                </a:effectLst>
              </a:rPr>
              <a:t>ПРОЕКТ АКТУАЛИЗИРОВАННОГО</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ФГОС 19.04.01 «БИОТЕХНОЛОГИЯ»</a:t>
            </a:r>
            <a:r>
              <a:rPr lang="ru-RU" sz="3600" b="1" dirty="0" smtClean="0">
                <a:effectLst>
                  <a:outerShdw blurRad="38100" dist="38100" dir="2700000" algn="tl">
                    <a:srgbClr val="000000">
                      <a:alpha val="43137"/>
                    </a:srgbClr>
                  </a:outerShdw>
                </a:effectLst>
              </a:rPr>
              <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УРОВЕНЬ </a:t>
            </a:r>
            <a:r>
              <a:rPr lang="ru-RU" sz="3600" b="1" dirty="0" smtClean="0">
                <a:effectLst>
                  <a:outerShdw blurRad="38100" dist="38100" dir="2700000" algn="tl">
                    <a:srgbClr val="000000">
                      <a:alpha val="43137"/>
                    </a:srgbClr>
                  </a:outerShdw>
                </a:effectLst>
              </a:rPr>
              <a:t>ВЫСШЕГО ОБРАЗОВАНИЯ МАГИСТРАТУРА</a:t>
            </a:r>
            <a:endParaRPr lang="ru-RU"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5687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866"/>
            <a:ext cx="7467600" cy="508918"/>
          </a:xfrm>
        </p:spPr>
        <p:txBody>
          <a:bodyPr>
            <a:normAutofit/>
          </a:bodyPr>
          <a:lstStyle/>
          <a:p>
            <a:r>
              <a:rPr lang="ru-RU" sz="2400" b="1" dirty="0" smtClean="0">
                <a:solidFill>
                  <a:schemeClr val="accent1"/>
                </a:solidFill>
                <a:effectLst>
                  <a:outerShdw blurRad="38100" dist="38100" dir="2700000" algn="tl">
                    <a:srgbClr val="000000">
                      <a:alpha val="43137"/>
                    </a:srgbClr>
                  </a:outerShdw>
                </a:effectLst>
              </a:rPr>
              <a:t>1</a:t>
            </a:r>
            <a:r>
              <a:rPr lang="ru-RU" sz="2400" b="1" dirty="0" smtClean="0">
                <a:effectLst>
                  <a:outerShdw blurRad="38100" dist="38100" dir="2700000" algn="tl">
                    <a:srgbClr val="000000">
                      <a:alpha val="43137"/>
                    </a:srgbClr>
                  </a:outerShdw>
                </a:effectLst>
              </a:rPr>
              <a:t> ОБЛАСТЬ ПРИМЕНЕНИЯ </a:t>
            </a:r>
            <a:endParaRPr lang="ru-RU" sz="2400" b="1" dirty="0">
              <a:effectLst>
                <a:outerShdw blurRad="38100" dist="38100" dir="2700000" algn="tl">
                  <a:srgbClr val="000000">
                    <a:alpha val="43137"/>
                  </a:srgbClr>
                </a:outerShdw>
              </a:effectLst>
            </a:endParaRPr>
          </a:p>
        </p:txBody>
      </p:sp>
      <p:sp>
        <p:nvSpPr>
          <p:cNvPr id="4" name="TextBox 3"/>
          <p:cNvSpPr txBox="1"/>
          <p:nvPr/>
        </p:nvSpPr>
        <p:spPr>
          <a:xfrm>
            <a:off x="107504" y="620688"/>
            <a:ext cx="8712968" cy="1477328"/>
          </a:xfrm>
          <a:prstGeom prst="rect">
            <a:avLst/>
          </a:prstGeom>
          <a:noFill/>
        </p:spPr>
        <p:txBody>
          <a:bodyPr wrap="square" rtlCol="0">
            <a:spAutoFit/>
          </a:bodyPr>
          <a:lstStyle/>
          <a:p>
            <a:r>
              <a:rPr lang="ru-RU" dirty="0"/>
              <a:t>Настоящий федеральный государственный образовательный стандарт высшего образования представляет собой совокупность требований, обязательных при реализации основных профессиональных образовательных программ высшего образования – программ магистратуры </a:t>
            </a:r>
            <a:r>
              <a:rPr lang="ru-RU" dirty="0">
                <a:solidFill>
                  <a:srgbClr val="FF0000"/>
                </a:solidFill>
              </a:rPr>
              <a:t>по направлению подготовки 19.04.01 Биотехнология </a:t>
            </a:r>
            <a:r>
              <a:rPr lang="ru-RU" dirty="0"/>
              <a:t>(далее соответственно – программа магистратуры</a:t>
            </a:r>
            <a:r>
              <a:rPr lang="ru-RU" dirty="0" smtClean="0"/>
              <a:t>).</a:t>
            </a:r>
            <a:endParaRPr lang="ru-RU" dirty="0"/>
          </a:p>
        </p:txBody>
      </p:sp>
      <p:sp>
        <p:nvSpPr>
          <p:cNvPr id="5" name="Заголовок 1"/>
          <p:cNvSpPr txBox="1">
            <a:spLocks/>
          </p:cNvSpPr>
          <p:nvPr/>
        </p:nvSpPr>
        <p:spPr>
          <a:xfrm>
            <a:off x="97308" y="2492896"/>
            <a:ext cx="7467600" cy="508918"/>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ru-RU" sz="2400" b="1" dirty="0">
                <a:solidFill>
                  <a:schemeClr val="accent1"/>
                </a:solidFill>
                <a:effectLst>
                  <a:outerShdw blurRad="38100" dist="38100" dir="2700000" algn="tl">
                    <a:srgbClr val="000000">
                      <a:alpha val="43137"/>
                    </a:srgbClr>
                  </a:outerShdw>
                </a:effectLst>
              </a:rPr>
              <a:t>2</a:t>
            </a:r>
            <a:r>
              <a:rPr lang="ru-RU" sz="2400" b="1" dirty="0" smtClean="0">
                <a:effectLst>
                  <a:outerShdw blurRad="38100" dist="38100" dir="2700000" algn="tl">
                    <a:srgbClr val="000000">
                      <a:alpha val="43137"/>
                    </a:srgbClr>
                  </a:outerShdw>
                </a:effectLst>
              </a:rPr>
              <a:t> ИСПОЛЬЗУЕМЫЕ СОКРАЩЕНИЯ</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97309" y="3001814"/>
            <a:ext cx="8651156" cy="3693319"/>
          </a:xfrm>
          <a:prstGeom prst="rect">
            <a:avLst/>
          </a:prstGeom>
          <a:noFill/>
        </p:spPr>
        <p:txBody>
          <a:bodyPr wrap="square" rtlCol="0">
            <a:spAutoFit/>
          </a:bodyPr>
          <a:lstStyle/>
          <a:p>
            <a:r>
              <a:rPr lang="ru-RU" dirty="0"/>
              <a:t>В настоящем федеральном государственном образовательном стандарте используются следующие сокращения:</a:t>
            </a:r>
          </a:p>
          <a:p>
            <a:r>
              <a:rPr lang="ru-RU" dirty="0"/>
              <a:t>ФГОС ВО – федеральный государственный образовательный стандарт высшего образования;</a:t>
            </a:r>
          </a:p>
          <a:p>
            <a:r>
              <a:rPr lang="ru-RU" dirty="0"/>
              <a:t>сетевая форма – сетевая форма реализации образовательных программ;</a:t>
            </a:r>
          </a:p>
          <a:p>
            <a:r>
              <a:rPr lang="ru-RU" dirty="0"/>
              <a:t>ПС – профессиональный стандарт;</a:t>
            </a:r>
          </a:p>
          <a:p>
            <a:r>
              <a:rPr lang="ru-RU" dirty="0"/>
              <a:t>ОТФ – обобщенная трудовая функция;</a:t>
            </a:r>
          </a:p>
          <a:p>
            <a:r>
              <a:rPr lang="ru-RU" dirty="0"/>
              <a:t>ОПОП – основная профессиональная образовательная программа;</a:t>
            </a:r>
          </a:p>
          <a:p>
            <a:r>
              <a:rPr lang="ru-RU" dirty="0"/>
              <a:t>ПООП – примерная основная образовательная программа,</a:t>
            </a:r>
          </a:p>
          <a:p>
            <a:r>
              <a:rPr lang="ru-RU" dirty="0"/>
              <a:t>УК – универсальные компетенции;</a:t>
            </a:r>
          </a:p>
          <a:p>
            <a:r>
              <a:rPr lang="ru-RU" dirty="0"/>
              <a:t>ОПК – общепрофессиональные компетенции;</a:t>
            </a:r>
          </a:p>
          <a:p>
            <a:r>
              <a:rPr lang="ru-RU" dirty="0"/>
              <a:t>ПК – профессиональные компетенции.</a:t>
            </a:r>
          </a:p>
          <a:p>
            <a:endParaRPr lang="ru-RU" dirty="0"/>
          </a:p>
        </p:txBody>
      </p:sp>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37877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504" y="116632"/>
            <a:ext cx="8640960" cy="6863417"/>
          </a:xfrm>
          <a:prstGeom prst="rect">
            <a:avLst/>
          </a:prstGeom>
          <a:noFill/>
        </p:spPr>
        <p:txBody>
          <a:bodyPr wrap="square" rtlCol="0">
            <a:spAutoFit/>
          </a:bodyPr>
          <a:lstStyle/>
          <a:p>
            <a:r>
              <a:rPr lang="ru-RU" sz="2000" b="1" dirty="0">
                <a:solidFill>
                  <a:schemeClr val="accent1"/>
                </a:solidFill>
                <a:effectLst>
                  <a:outerShdw blurRad="38100" dist="38100" dir="2700000" algn="tl">
                    <a:srgbClr val="000000">
                      <a:alpha val="43137"/>
                    </a:srgbClr>
                  </a:outerShdw>
                </a:effectLst>
              </a:rPr>
              <a:t>3 </a:t>
            </a:r>
            <a:r>
              <a:rPr lang="ru-RU" sz="2000" b="1" dirty="0" smtClean="0">
                <a:solidFill>
                  <a:schemeClr val="tx2"/>
                </a:solidFill>
                <a:effectLst>
                  <a:outerShdw blurRad="38100" dist="38100" dir="2700000" algn="tl">
                    <a:srgbClr val="000000">
                      <a:alpha val="43137"/>
                    </a:srgbClr>
                  </a:outerShdw>
                </a:effectLst>
              </a:rPr>
              <a:t>ХАРАКТЕРИСТИКА НАПРАВЛЕНИЯ ПОДГОТОВКИ</a:t>
            </a:r>
            <a:endParaRPr lang="ru-RU" sz="2000" b="1" dirty="0">
              <a:solidFill>
                <a:schemeClr val="tx2"/>
              </a:solidFill>
              <a:effectLst>
                <a:outerShdw blurRad="38100" dist="38100" dir="2700000" algn="tl">
                  <a:srgbClr val="000000">
                    <a:alpha val="43137"/>
                  </a:srgbClr>
                </a:outerShdw>
              </a:effectLst>
            </a:endParaRPr>
          </a:p>
          <a:p>
            <a:r>
              <a:rPr lang="ru-RU" sz="1200" b="1" dirty="0">
                <a:solidFill>
                  <a:schemeClr val="accent1"/>
                </a:solidFill>
              </a:rPr>
              <a:t>3.1. </a:t>
            </a:r>
            <a:r>
              <a:rPr lang="ru-RU" sz="1200" dirty="0"/>
              <a:t>Получение образования по программе магистратуры допускается только в образовательной организации высшего образования и научной организации (далее - организация).</a:t>
            </a:r>
          </a:p>
          <a:p>
            <a:r>
              <a:rPr lang="ru-RU" sz="1200" b="1" dirty="0">
                <a:solidFill>
                  <a:schemeClr val="accent1"/>
                </a:solidFill>
              </a:rPr>
              <a:t>3.2. </a:t>
            </a:r>
            <a:r>
              <a:rPr lang="ru-RU" sz="1200" dirty="0"/>
              <a:t>Обучение по программе магистратуры в организации осуществляется в </a:t>
            </a:r>
            <a:r>
              <a:rPr lang="ru-RU" sz="1200" dirty="0">
                <a:solidFill>
                  <a:srgbClr val="FF0000"/>
                </a:solidFill>
              </a:rPr>
              <a:t>очной, очно-заочной и заочной формах</a:t>
            </a:r>
            <a:r>
              <a:rPr lang="ru-RU" sz="1200" dirty="0"/>
              <a:t>.</a:t>
            </a:r>
          </a:p>
          <a:p>
            <a:r>
              <a:rPr lang="ru-RU" sz="1200" dirty="0"/>
              <a:t>Объем программы магистратуры составляет </a:t>
            </a:r>
            <a:r>
              <a:rPr lang="ru-RU" sz="1200" dirty="0">
                <a:solidFill>
                  <a:srgbClr val="FF0000"/>
                </a:solidFill>
              </a:rPr>
              <a:t>120 зачетных единиц (далее - </a:t>
            </a:r>
            <a:r>
              <a:rPr lang="ru-RU" sz="1200" dirty="0" err="1">
                <a:solidFill>
                  <a:srgbClr val="FF0000"/>
                </a:solidFill>
              </a:rPr>
              <a:t>з.е</a:t>
            </a:r>
            <a:r>
              <a:rPr lang="ru-RU" sz="1200" dirty="0">
                <a:solidFill>
                  <a:srgbClr val="FF0000"/>
                </a:solidFill>
              </a:rPr>
              <a:t>.) </a:t>
            </a:r>
            <a:r>
              <a:rPr lang="ru-RU" sz="1200" dirty="0"/>
              <a:t>вне зависимости от формы обучения, применяемых образовательных технологий, реализации программы магистратуры с </a:t>
            </a:r>
            <a:r>
              <a:rPr lang="ru-RU" sz="1200" dirty="0">
                <a:solidFill>
                  <a:srgbClr val="FF0000"/>
                </a:solidFill>
              </a:rPr>
              <a:t>использованием сетевой формы</a:t>
            </a:r>
            <a:r>
              <a:rPr lang="ru-RU" sz="1200" dirty="0"/>
              <a:t>, реализации программы магистратуры по индивидуальному учебному плану, в том числе ускоренному обучению.</a:t>
            </a:r>
          </a:p>
          <a:p>
            <a:r>
              <a:rPr lang="ru-RU" sz="1200" b="1" dirty="0">
                <a:solidFill>
                  <a:schemeClr val="accent1"/>
                </a:solidFill>
              </a:rPr>
              <a:t>3.3. </a:t>
            </a:r>
            <a:r>
              <a:rPr lang="ru-RU" sz="1200" dirty="0"/>
              <a:t>При реализации программы магистратуры организация вправе применять электронное обучение и дистанционные образовательные технологии.</a:t>
            </a:r>
          </a:p>
          <a:p>
            <a:r>
              <a:rPr lang="ru-RU" sz="1200" dirty="0"/>
              <a:t>При обучении инвалидов электронное обучение и дистанционные образовательные технологии должны предусматривать возможность приема-передачи информации в доступных для них формах.</a:t>
            </a:r>
          </a:p>
          <a:p>
            <a:r>
              <a:rPr lang="ru-RU" sz="1200" b="1" dirty="0">
                <a:solidFill>
                  <a:schemeClr val="accent1"/>
                </a:solidFill>
              </a:rPr>
              <a:t>3.4. </a:t>
            </a:r>
            <a:r>
              <a:rPr lang="ru-RU" sz="1200" dirty="0"/>
              <a:t>Реализация программы магистратуры возможна с использованием </a:t>
            </a:r>
            <a:r>
              <a:rPr lang="ru-RU" sz="1200" dirty="0">
                <a:solidFill>
                  <a:srgbClr val="FF0000"/>
                </a:solidFill>
              </a:rPr>
              <a:t>сетевой формы</a:t>
            </a:r>
            <a:r>
              <a:rPr lang="ru-RU" sz="1200" dirty="0"/>
              <a:t>.</a:t>
            </a:r>
          </a:p>
          <a:p>
            <a:r>
              <a:rPr lang="ru-RU" sz="1200" b="1" dirty="0">
                <a:solidFill>
                  <a:schemeClr val="accent1"/>
                </a:solidFill>
              </a:rPr>
              <a:t>3.5. </a:t>
            </a:r>
            <a:r>
              <a:rPr lang="ru-RU" sz="1200" dirty="0">
                <a:solidFill>
                  <a:srgbClr val="FF0000"/>
                </a:solidFill>
              </a:rPr>
              <a:t>Срок </a:t>
            </a:r>
            <a:r>
              <a:rPr lang="ru-RU" sz="1200" dirty="0"/>
              <a:t>получения образования по программе магистратуры:</a:t>
            </a:r>
          </a:p>
          <a:p>
            <a:r>
              <a:rPr lang="ru-RU" sz="1200" dirty="0">
                <a:solidFill>
                  <a:srgbClr val="FF0000"/>
                </a:solidFill>
              </a:rPr>
              <a:t>в очной форме </a:t>
            </a:r>
            <a:r>
              <a:rPr lang="ru-RU" sz="1200" dirty="0"/>
              <a:t>обучения, включая каникулы, предоставляемые после прохождения государственной итоговой аттестации, вне зависимости от применяемых образовательных технологий составляет </a:t>
            </a:r>
            <a:r>
              <a:rPr lang="ru-RU" sz="1200" dirty="0">
                <a:solidFill>
                  <a:srgbClr val="FF0000"/>
                </a:solidFill>
              </a:rPr>
              <a:t>2 года</a:t>
            </a:r>
            <a:r>
              <a:rPr lang="ru-RU" sz="1200" dirty="0"/>
              <a:t>. Объем программы магистратуры в очной форме обучения, реализуемый за один учебный год, составляет </a:t>
            </a:r>
            <a:r>
              <a:rPr lang="ru-RU" sz="1200" dirty="0">
                <a:solidFill>
                  <a:srgbClr val="FF0000"/>
                </a:solidFill>
              </a:rPr>
              <a:t>60 </a:t>
            </a:r>
            <a:r>
              <a:rPr lang="ru-RU" sz="1200" dirty="0" err="1">
                <a:solidFill>
                  <a:srgbClr val="FF0000"/>
                </a:solidFill>
              </a:rPr>
              <a:t>з.е</a:t>
            </a:r>
            <a:r>
              <a:rPr lang="ru-RU" sz="1200" dirty="0"/>
              <a:t>.;</a:t>
            </a:r>
          </a:p>
          <a:p>
            <a:r>
              <a:rPr lang="ru-RU" sz="1200" dirty="0">
                <a:solidFill>
                  <a:srgbClr val="FF0000"/>
                </a:solidFill>
              </a:rPr>
              <a:t>в очно-заочной или заочной формах </a:t>
            </a:r>
            <a:r>
              <a:rPr lang="ru-RU" sz="1200" dirty="0"/>
              <a:t>обучения вне зависимости от применяемых образовательных технологий </a:t>
            </a:r>
            <a:r>
              <a:rPr lang="ru-RU" sz="1200" dirty="0">
                <a:solidFill>
                  <a:srgbClr val="FF0000"/>
                </a:solidFill>
              </a:rPr>
              <a:t>увеличивается не менее чем на 3 месяца и не более чем на полгода </a:t>
            </a:r>
            <a:r>
              <a:rPr lang="ru-RU" sz="1200" dirty="0"/>
              <a:t>(по усмотрению организации), по сравнению со сроком получения образования по очной форме обучения. Объем программы магистратуры в очно-заочной форме обучения, реализуемый за один учебный год, определяется организацией самостоятельно;</a:t>
            </a:r>
          </a:p>
          <a:p>
            <a:r>
              <a:rPr lang="ru-RU" sz="1200" dirty="0"/>
              <a:t>при обучении по индивидуальному учебному плану вне зависимости от формы обучения устанавливается организацией самостоятельно, но не более срока получения образования, установленного для соответствующей формы обучения, а при обучении по индивидуальному учебному плану инвалидов может быть увеличен по их заявлению не более чем на полгода по сравнению со сроком, установленным для соответствующей формы обучения. </a:t>
            </a:r>
            <a:r>
              <a:rPr lang="ru-RU" sz="1200" dirty="0">
                <a:solidFill>
                  <a:srgbClr val="FF0000"/>
                </a:solidFill>
              </a:rPr>
              <a:t>Объем программы магистратуры за один учебный год при обучении по индивидуальному учебному плану</a:t>
            </a:r>
            <a:r>
              <a:rPr lang="ru-RU" sz="1200" dirty="0"/>
              <a:t>, в том числе ускоренного обучения,  вне зависимости от формы обучения </a:t>
            </a:r>
            <a:r>
              <a:rPr lang="ru-RU" sz="1200" dirty="0">
                <a:solidFill>
                  <a:srgbClr val="FF0000"/>
                </a:solidFill>
              </a:rPr>
              <a:t>не может составлять более 75 </a:t>
            </a:r>
            <a:r>
              <a:rPr lang="ru-RU" sz="1200" dirty="0" err="1">
                <a:solidFill>
                  <a:srgbClr val="FF0000"/>
                </a:solidFill>
              </a:rPr>
              <a:t>з.е</a:t>
            </a:r>
            <a:r>
              <a:rPr lang="ru-RU" sz="1200" dirty="0">
                <a:solidFill>
                  <a:srgbClr val="FF0000"/>
                </a:solidFill>
              </a:rPr>
              <a:t>.;</a:t>
            </a:r>
          </a:p>
          <a:p>
            <a:r>
              <a:rPr lang="ru-RU" sz="1200" dirty="0"/>
              <a:t>при реализации программы магистратуры в сетевой форме, вне зависимости от применяемых образовательных технологий, может быть увеличен не более чем на 1 год по сравнению со сроком получения образования для соответствующей формы обучения, при условии сохранения общего объема финансирования реализации программы. </a:t>
            </a:r>
          </a:p>
          <a:p>
            <a:r>
              <a:rPr lang="ru-RU" sz="1200" dirty="0"/>
              <a:t>Конкретный срок получения образования и объем программы магистратуры, реализуемый за один учебный год в очно-заочной или заочной формах обучения, а также по индивидуальному учебному плану определяются организацией самостоятельно в пределах сроков, установленных настоящим пунктом.</a:t>
            </a:r>
          </a:p>
          <a:p>
            <a:r>
              <a:rPr lang="ru-RU" sz="1200" b="1" dirty="0">
                <a:solidFill>
                  <a:schemeClr val="accent1"/>
                </a:solidFill>
              </a:rPr>
              <a:t>3.6. </a:t>
            </a:r>
            <a:r>
              <a:rPr lang="ru-RU" sz="1200" dirty="0"/>
              <a:t>Образовательная деятельность по программе магистратуры осуществляется на государственном языке Российской Федерации, если иное не определено локальным нормативным актом организации</a:t>
            </a:r>
            <a:r>
              <a:rPr lang="ru-RU" sz="1200" dirty="0" smtClean="0"/>
              <a:t>.</a:t>
            </a:r>
            <a:endParaRPr lang="ru-RU" sz="12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5693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712968" cy="720080"/>
          </a:xfrm>
        </p:spPr>
        <p:txBody>
          <a:bodyPr>
            <a:noAutofit/>
          </a:bodyPr>
          <a:lstStyle/>
          <a:p>
            <a:r>
              <a:rPr lang="ru-RU" sz="2400" b="1" dirty="0" smtClean="0">
                <a:solidFill>
                  <a:schemeClr val="accent1"/>
                </a:solidFill>
                <a:effectLst>
                  <a:outerShdw blurRad="38100" dist="38100" dir="2700000" algn="tl">
                    <a:srgbClr val="000000">
                      <a:alpha val="43137"/>
                    </a:srgbClr>
                  </a:outerShdw>
                </a:effectLst>
              </a:rPr>
              <a:t>4</a:t>
            </a:r>
            <a:r>
              <a:rPr lang="ru-RU" sz="2400" b="1" dirty="0" smtClean="0">
                <a:effectLst>
                  <a:outerShdw blurRad="38100" dist="38100" dir="2700000" algn="tl">
                    <a:srgbClr val="000000">
                      <a:alpha val="43137"/>
                    </a:srgbClr>
                  </a:outerShdw>
                </a:effectLst>
              </a:rPr>
              <a:t> ХАРАКТЕРИСТИКА ПРОФЕССИОНАЛЬНОЙ ДЕЯТЕЛЬНОСТИ ВЫПУСКНИКОВ, ОСВОИВШИХ ПРОГРАММУ МАГИСТРАТУРЫ</a:t>
            </a:r>
            <a:endParaRPr lang="ru-RU" sz="2400" b="1" dirty="0">
              <a:effectLst>
                <a:outerShdw blurRad="38100" dist="38100" dir="2700000" algn="tl">
                  <a:srgbClr val="000000">
                    <a:alpha val="43137"/>
                  </a:srgbClr>
                </a:outerShdw>
              </a:effectLst>
            </a:endParaRPr>
          </a:p>
        </p:txBody>
      </p:sp>
      <p:sp>
        <p:nvSpPr>
          <p:cNvPr id="3" name="Объект 2"/>
          <p:cNvSpPr>
            <a:spLocks noGrp="1"/>
          </p:cNvSpPr>
          <p:nvPr>
            <p:ph sz="quarter" idx="1"/>
          </p:nvPr>
        </p:nvSpPr>
        <p:spPr>
          <a:xfrm>
            <a:off x="107504" y="1268760"/>
            <a:ext cx="8640960" cy="5205192"/>
          </a:xfrm>
        </p:spPr>
        <p:txBody>
          <a:bodyPr>
            <a:normAutofit fontScale="92500" lnSpcReduction="20000"/>
          </a:bodyPr>
          <a:lstStyle/>
          <a:p>
            <a:pPr marL="0" indent="0">
              <a:lnSpc>
                <a:spcPct val="110000"/>
              </a:lnSpc>
              <a:buNone/>
            </a:pPr>
            <a:r>
              <a:rPr lang="ru-RU" b="1" dirty="0" smtClean="0">
                <a:solidFill>
                  <a:schemeClr val="accent1"/>
                </a:solidFill>
              </a:rPr>
              <a:t>4.1 </a:t>
            </a:r>
            <a:r>
              <a:rPr lang="ru-RU" b="1" dirty="0" smtClean="0">
                <a:solidFill>
                  <a:schemeClr val="accent3"/>
                </a:solidFill>
              </a:rPr>
              <a:t>Области</a:t>
            </a:r>
            <a:r>
              <a:rPr lang="ru-RU" dirty="0" smtClean="0">
                <a:solidFill>
                  <a:schemeClr val="accent3"/>
                </a:solidFill>
              </a:rPr>
              <a:t> </a:t>
            </a:r>
            <a:r>
              <a:rPr lang="ru-RU" dirty="0"/>
              <a:t>профессиональной деятельности, входящие в Реестр профессиональных стандартов (перечень видов профессиональной деятельности), утвержденный Министерством труда и социальной защиты Российской Федерации, в которых выпускники, освоившие программу магистратуры, могут осуществлять профессиональную деятельность</a:t>
            </a:r>
            <a:r>
              <a:rPr lang="ru-RU" dirty="0">
                <a:solidFill>
                  <a:schemeClr val="accent3">
                    <a:lumMod val="75000"/>
                  </a:schemeClr>
                </a:solidFill>
              </a:rPr>
              <a:t>: </a:t>
            </a:r>
            <a:r>
              <a:rPr lang="ru-RU" b="1" dirty="0">
                <a:solidFill>
                  <a:schemeClr val="accent3"/>
                </a:solidFill>
              </a:rPr>
              <a:t>01 «Образование»; 15 «Рыболовство и рыбоводство»; 26 «Химическое, химико-технологическое производство», </a:t>
            </a:r>
            <a:r>
              <a:rPr lang="ru-RU" dirty="0"/>
              <a:t>а также</a:t>
            </a:r>
            <a:r>
              <a:rPr lang="ru-RU" b="1" dirty="0">
                <a:solidFill>
                  <a:schemeClr val="accent3"/>
                </a:solidFill>
              </a:rPr>
              <a:t> в сфере пищевой, промышленной, фармацевтической и экологической биотехнологии. </a:t>
            </a:r>
            <a:endParaRPr lang="ru-RU" b="1" dirty="0" smtClean="0">
              <a:solidFill>
                <a:schemeClr val="accent3"/>
              </a:solidFill>
            </a:endParaRPr>
          </a:p>
          <a:p>
            <a:pPr marL="0" indent="0">
              <a:lnSpc>
                <a:spcPct val="110000"/>
              </a:lnSpc>
              <a:buNone/>
            </a:pPr>
            <a:endParaRPr lang="ru-RU" b="1" dirty="0" smtClean="0">
              <a:solidFill>
                <a:schemeClr val="accent3"/>
              </a:solidFill>
            </a:endParaRPr>
          </a:p>
          <a:p>
            <a:pPr marL="0" indent="0">
              <a:lnSpc>
                <a:spcPct val="110000"/>
              </a:lnSpc>
              <a:buNone/>
            </a:pPr>
            <a:r>
              <a:rPr lang="ru-RU" dirty="0" smtClean="0"/>
              <a:t>Выпускники </a:t>
            </a:r>
            <a:r>
              <a:rPr lang="ru-RU" dirty="0"/>
              <a:t>могут осуществлять профессиональную деятельность и в других областях и (или) сферах профессиональной деятельности при условии соответствия уровня его образования и полученных компетенций требованиям к квалификации работника.</a:t>
            </a:r>
          </a:p>
          <a:p>
            <a:pPr marL="0" indent="0">
              <a:lnSpc>
                <a:spcPct val="110000"/>
              </a:lnSpc>
              <a:buNone/>
            </a:pPr>
            <a:endParaRPr lang="ru-RU" dirty="0">
              <a:solidFill>
                <a:srgbClr val="00B050"/>
              </a:solidFill>
            </a:endParaRPr>
          </a:p>
        </p:txBody>
      </p:sp>
      <p:sp>
        <p:nvSpPr>
          <p:cNvPr id="4" name="Прямоугольник 3"/>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68515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252520" cy="6832640"/>
          </a:xfrm>
          <a:prstGeom prst="rect">
            <a:avLst/>
          </a:prstGeom>
        </p:spPr>
        <p:txBody>
          <a:bodyPr wrap="square">
            <a:spAutoFit/>
          </a:bodyPr>
          <a:lstStyle/>
          <a:p>
            <a:r>
              <a:rPr lang="ru-RU" sz="1600" b="1" dirty="0"/>
              <a:t>Выпускники, освоившие программу </a:t>
            </a:r>
            <a:r>
              <a:rPr lang="ru-RU" sz="1600" b="1" dirty="0" smtClean="0"/>
              <a:t>магистратуры, </a:t>
            </a:r>
            <a:r>
              <a:rPr lang="ru-RU" sz="1600" b="1" dirty="0"/>
              <a:t>могут осуществлять профессиональную деятельность в </a:t>
            </a:r>
            <a:r>
              <a:rPr lang="ru-RU" sz="1600" b="1" dirty="0">
                <a:solidFill>
                  <a:schemeClr val="accent3">
                    <a:lumMod val="75000"/>
                  </a:schemeClr>
                </a:solidFill>
              </a:rPr>
              <a:t>сферах</a:t>
            </a:r>
            <a:r>
              <a:rPr lang="ru-RU" sz="1600" b="1" dirty="0" smtClean="0">
                <a:solidFill>
                  <a:schemeClr val="accent3">
                    <a:lumMod val="75000"/>
                  </a:schemeClr>
                </a:solidFill>
              </a:rPr>
              <a:t>:</a:t>
            </a:r>
          </a:p>
          <a:p>
            <a:pPr marL="342900" indent="-342900">
              <a:buClr>
                <a:schemeClr val="accent1"/>
              </a:buClr>
              <a:buFont typeface="+mj-lt"/>
              <a:buAutoNum type="arabicParenR"/>
            </a:pPr>
            <a:r>
              <a:rPr lang="ru-RU" sz="1400" dirty="0" smtClean="0">
                <a:solidFill>
                  <a:schemeClr val="accent3">
                    <a:lumMod val="75000"/>
                  </a:schemeClr>
                </a:solidFill>
              </a:rPr>
              <a:t>исследования, получения и применения ферментов, аминокислот, витаминов, органических  кислот, микроорганизмов, вирусов, антибиотиков, клеточных культур животных и растений, продуктов их биосинтеза и </a:t>
            </a:r>
            <a:r>
              <a:rPr lang="ru-RU" sz="1400" dirty="0" err="1" smtClean="0">
                <a:solidFill>
                  <a:schemeClr val="accent3">
                    <a:lumMod val="75000"/>
                  </a:schemeClr>
                </a:solidFill>
              </a:rPr>
              <a:t>биотрансформации</a:t>
            </a:r>
            <a:r>
              <a:rPr lang="ru-RU" sz="1400" dirty="0" smtClean="0">
                <a:solidFill>
                  <a:schemeClr val="accent3">
                    <a:lumMod val="75000"/>
                  </a:schemeClr>
                </a:solidFill>
              </a:rPr>
              <a:t>;</a:t>
            </a:r>
          </a:p>
          <a:p>
            <a:pPr marL="342900" indent="-342900">
              <a:buClr>
                <a:schemeClr val="accent1"/>
              </a:buClr>
              <a:buFont typeface="+mj-lt"/>
              <a:buAutoNum type="arabicParenR"/>
            </a:pPr>
            <a:r>
              <a:rPr lang="ru-RU" sz="1400" dirty="0" smtClean="0">
                <a:solidFill>
                  <a:schemeClr val="accent3">
                    <a:lumMod val="75000"/>
                  </a:schemeClr>
                </a:solidFill>
              </a:rPr>
              <a:t>создания и производства продукции с использованием микробиологического синтеза, </a:t>
            </a:r>
            <a:r>
              <a:rPr lang="ru-RU" sz="1400" dirty="0" err="1" smtClean="0">
                <a:solidFill>
                  <a:schemeClr val="accent3">
                    <a:lumMod val="75000"/>
                  </a:schemeClr>
                </a:solidFill>
              </a:rPr>
              <a:t>биокатализа</a:t>
            </a:r>
            <a:r>
              <a:rPr lang="ru-RU" sz="1400" dirty="0" smtClean="0">
                <a:solidFill>
                  <a:schemeClr val="accent3">
                    <a:lumMod val="75000"/>
                  </a:schemeClr>
                </a:solidFill>
              </a:rPr>
              <a:t>, генной инженерии; </a:t>
            </a:r>
          </a:p>
          <a:p>
            <a:pPr marL="342900" indent="-342900">
              <a:buClr>
                <a:schemeClr val="accent1"/>
              </a:buClr>
              <a:buFont typeface="+mj-lt"/>
              <a:buAutoNum type="arabicParenR"/>
            </a:pPr>
            <a:r>
              <a:rPr lang="ru-RU" sz="1400" b="1" dirty="0" smtClean="0">
                <a:solidFill>
                  <a:srgbClr val="FF0000"/>
                </a:solidFill>
              </a:rPr>
              <a:t>исследования, разработки и внедрения методов глубокой переработки сельскохозяйственного, животного, растительного, рыбного сырья, морепродуктов, древесной биомассы</a:t>
            </a:r>
            <a:r>
              <a:rPr lang="ru-RU" sz="1400" b="1" dirty="0" smtClean="0">
                <a:solidFill>
                  <a:schemeClr val="accent3">
                    <a:lumMod val="75000"/>
                  </a:schemeClr>
                </a:solidFill>
              </a:rPr>
              <a:t>;</a:t>
            </a:r>
          </a:p>
          <a:p>
            <a:pPr marL="342900" indent="-342900">
              <a:buClr>
                <a:schemeClr val="accent1"/>
              </a:buClr>
              <a:buFont typeface="+mj-lt"/>
              <a:buAutoNum type="arabicParenR"/>
            </a:pPr>
            <a:r>
              <a:rPr lang="ru-RU" sz="1400" dirty="0" smtClean="0">
                <a:solidFill>
                  <a:schemeClr val="accent3">
                    <a:lumMod val="75000"/>
                  </a:schemeClr>
                </a:solidFill>
              </a:rPr>
              <a:t>создания и производства электрической энергии и тепла из биомассы; </a:t>
            </a:r>
          </a:p>
          <a:p>
            <a:pPr marL="342900" indent="-342900">
              <a:buClr>
                <a:schemeClr val="accent1"/>
              </a:buClr>
              <a:buFont typeface="+mj-lt"/>
              <a:buAutoNum type="arabicParenR"/>
            </a:pPr>
            <a:r>
              <a:rPr lang="ru-RU" sz="1400" dirty="0" smtClean="0">
                <a:solidFill>
                  <a:schemeClr val="accent3">
                    <a:lumMod val="75000"/>
                  </a:schemeClr>
                </a:solidFill>
              </a:rPr>
              <a:t>исследования, разработки и внедрения технологий, снижающих негативное антропогенное воздействие на окружающую среду;</a:t>
            </a:r>
          </a:p>
          <a:p>
            <a:pPr marL="342900" indent="-342900">
              <a:buClr>
                <a:schemeClr val="accent1"/>
              </a:buClr>
              <a:buFont typeface="+mj-lt"/>
              <a:buAutoNum type="arabicParenR"/>
            </a:pPr>
            <a:r>
              <a:rPr lang="ru-RU" sz="1400" dirty="0" smtClean="0">
                <a:solidFill>
                  <a:schemeClr val="accent3">
                    <a:lumMod val="75000"/>
                  </a:schemeClr>
                </a:solidFill>
              </a:rPr>
              <a:t>создания и производства биопрепаратов для растениеводства, кормовых продуктов для </a:t>
            </a:r>
            <a:r>
              <a:rPr lang="ru-RU" sz="1300" dirty="0" smtClean="0">
                <a:solidFill>
                  <a:schemeClr val="accent3">
                    <a:lumMod val="75000"/>
                  </a:schemeClr>
                </a:solidFill>
              </a:rPr>
              <a:t>животноводства</a:t>
            </a:r>
            <a:r>
              <a:rPr lang="ru-RU" sz="1400" dirty="0" smtClean="0">
                <a:solidFill>
                  <a:schemeClr val="accent3">
                    <a:lumMod val="75000"/>
                  </a:schemeClr>
                </a:solidFill>
              </a:rPr>
              <a:t>;</a:t>
            </a:r>
          </a:p>
          <a:p>
            <a:pPr marL="342900" indent="-342900">
              <a:buClr>
                <a:schemeClr val="accent1"/>
              </a:buClr>
              <a:buFont typeface="+mj-lt"/>
              <a:buAutoNum type="arabicParenR"/>
            </a:pPr>
            <a:r>
              <a:rPr lang="ru-RU" sz="1400" b="1" dirty="0" smtClean="0">
                <a:solidFill>
                  <a:srgbClr val="FF0000"/>
                </a:solidFill>
              </a:rPr>
              <a:t>исследования и разработки технологий получения и применения пищевых, пищевых технологических и биологически активных добавок, а также продуктов функционального и лечебно-профилактического питания</a:t>
            </a:r>
            <a:r>
              <a:rPr lang="ru-RU" sz="1400" b="1" dirty="0" smtClean="0">
                <a:solidFill>
                  <a:schemeClr val="accent3">
                    <a:lumMod val="75000"/>
                  </a:schemeClr>
                </a:solidFill>
              </a:rPr>
              <a:t>; </a:t>
            </a:r>
          </a:p>
          <a:p>
            <a:pPr marL="342900" indent="-342900">
              <a:buClr>
                <a:schemeClr val="accent1"/>
              </a:buClr>
              <a:buFont typeface="+mj-lt"/>
              <a:buAutoNum type="arabicParenR"/>
            </a:pPr>
            <a:r>
              <a:rPr lang="ru-RU" sz="1400" b="1" dirty="0" smtClean="0">
                <a:solidFill>
                  <a:srgbClr val="FF0000"/>
                </a:solidFill>
              </a:rPr>
              <a:t>разработки и внедрения комплексной переработки биологического сырья на пищевые продукты функционального назначения и продукты добавленной стоимости;</a:t>
            </a:r>
          </a:p>
          <a:p>
            <a:pPr marL="342900" indent="-342900">
              <a:buClr>
                <a:schemeClr val="accent1"/>
              </a:buClr>
              <a:buFont typeface="+mj-lt"/>
              <a:buAutoNum type="arabicParenR"/>
            </a:pPr>
            <a:r>
              <a:rPr lang="ru-RU" sz="1400" b="1" dirty="0" smtClean="0">
                <a:solidFill>
                  <a:srgbClr val="FF0000"/>
                </a:solidFill>
              </a:rPr>
              <a:t>исследования и внедрения методов </a:t>
            </a:r>
            <a:r>
              <a:rPr lang="ru-RU" sz="1400" b="1" dirty="0" err="1" smtClean="0">
                <a:solidFill>
                  <a:srgbClr val="FF0000"/>
                </a:solidFill>
              </a:rPr>
              <a:t>биоконсервирования</a:t>
            </a:r>
            <a:r>
              <a:rPr lang="ru-RU" sz="1400" b="1" dirty="0" smtClean="0">
                <a:solidFill>
                  <a:srgbClr val="FF0000"/>
                </a:solidFill>
              </a:rPr>
              <a:t> биологического сырья, готовых пищевых, кормовых и технических продуктов</a:t>
            </a:r>
            <a:r>
              <a:rPr lang="ru-RU" sz="1400" b="1" dirty="0" smtClean="0">
                <a:solidFill>
                  <a:schemeClr val="accent3">
                    <a:lumMod val="75000"/>
                  </a:schemeClr>
                </a:solidFill>
              </a:rPr>
              <a:t>;</a:t>
            </a:r>
          </a:p>
          <a:p>
            <a:pPr marL="342900" indent="-342900">
              <a:buClr>
                <a:schemeClr val="accent1"/>
              </a:buClr>
              <a:buFont typeface="+mj-lt"/>
              <a:buAutoNum type="arabicParenR"/>
            </a:pPr>
            <a:r>
              <a:rPr lang="ru-RU" sz="1400" dirty="0" smtClean="0">
                <a:solidFill>
                  <a:schemeClr val="accent3">
                    <a:lumMod val="75000"/>
                  </a:schemeClr>
                </a:solidFill>
              </a:rPr>
              <a:t>организации и проведения контроля качества биотехнологического сырья, промежуточных продуктов и готовой продукции; </a:t>
            </a:r>
          </a:p>
          <a:p>
            <a:pPr marL="342900" indent="-342900">
              <a:buClr>
                <a:schemeClr val="accent1"/>
              </a:buClr>
              <a:buFont typeface="+mj-lt"/>
              <a:buAutoNum type="arabicParenR"/>
            </a:pPr>
            <a:r>
              <a:rPr lang="ru-RU" sz="1400" dirty="0" smtClean="0">
                <a:solidFill>
                  <a:schemeClr val="accent3">
                    <a:lumMod val="75000"/>
                  </a:schemeClr>
                </a:solidFill>
              </a:rPr>
              <a:t>управления качеством биотехнологических производств с соблюдением требований национальных и международных нормативных актов;</a:t>
            </a:r>
          </a:p>
          <a:p>
            <a:pPr marL="342900" indent="-342900">
              <a:buClr>
                <a:schemeClr val="accent1"/>
              </a:buClr>
              <a:buFont typeface="+mj-lt"/>
              <a:buAutoNum type="arabicParenR"/>
            </a:pPr>
            <a:r>
              <a:rPr lang="ru-RU" sz="1400" dirty="0" smtClean="0">
                <a:solidFill>
                  <a:schemeClr val="accent3">
                    <a:lumMod val="75000"/>
                  </a:schemeClr>
                </a:solidFill>
              </a:rPr>
              <a:t>разработки технической документации на производство и контроль качества биотехнологической продукции; </a:t>
            </a:r>
          </a:p>
          <a:p>
            <a:pPr marL="342900" indent="-342900">
              <a:buClr>
                <a:schemeClr val="accent1"/>
              </a:buClr>
              <a:buFont typeface="+mj-lt"/>
              <a:buAutoNum type="arabicParenR"/>
            </a:pPr>
            <a:r>
              <a:rPr lang="ru-RU" sz="1400" dirty="0" smtClean="0">
                <a:solidFill>
                  <a:schemeClr val="accent3">
                    <a:lumMod val="75000"/>
                  </a:schemeClr>
                </a:solidFill>
              </a:rPr>
              <a:t>реализации биотехнологических процессов и производств в соответствии с нормативными национальными и международными актами; </a:t>
            </a:r>
          </a:p>
          <a:p>
            <a:pPr marL="342900" indent="-342900">
              <a:buClr>
                <a:schemeClr val="accent1"/>
              </a:buClr>
              <a:buFont typeface="+mj-lt"/>
              <a:buAutoNum type="arabicParenR"/>
            </a:pPr>
            <a:r>
              <a:rPr lang="ru-RU" sz="1400" b="1" dirty="0" smtClean="0">
                <a:solidFill>
                  <a:schemeClr val="accent3">
                    <a:lumMod val="75000"/>
                  </a:schemeClr>
                </a:solidFill>
              </a:rPr>
              <a:t>педагогики профессиональных дисциплина;</a:t>
            </a:r>
          </a:p>
          <a:p>
            <a:pPr marL="342900" indent="-342900">
              <a:buClr>
                <a:schemeClr val="accent1"/>
              </a:buClr>
              <a:buFont typeface="+mj-lt"/>
              <a:buAutoNum type="arabicParenR"/>
            </a:pPr>
            <a:r>
              <a:rPr lang="ru-RU" sz="1400" dirty="0" smtClean="0">
                <a:solidFill>
                  <a:schemeClr val="accent3">
                    <a:lumMod val="75000"/>
                  </a:schemeClr>
                </a:solidFill>
              </a:rPr>
              <a:t>научных исследований по получению, применению и контролю качества биологического сырья, полуфабрикатов, готовых продуктов биотехнологии </a:t>
            </a:r>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375046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116632"/>
            <a:ext cx="4320481"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16632"/>
            <a:ext cx="4176396" cy="3579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43232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0"/>
            <a:ext cx="8568952" cy="6473952"/>
          </a:xfrm>
        </p:spPr>
        <p:txBody>
          <a:bodyPr/>
          <a:lstStyle/>
          <a:p>
            <a:pPr marL="0" indent="0">
              <a:buNone/>
            </a:pPr>
            <a:endParaRPr lang="ru-RU" dirty="0" smtClean="0"/>
          </a:p>
          <a:p>
            <a:pPr marL="0" indent="0">
              <a:buNone/>
            </a:pPr>
            <a:r>
              <a:rPr lang="ru-RU" dirty="0" smtClean="0"/>
              <a:t>Выпускники </a:t>
            </a:r>
            <a:r>
              <a:rPr lang="ru-RU" dirty="0"/>
              <a:t>могут осуществлять профессиональную деятельность и в других областях и (или) сферах профессиональной деятельности при условии соответствия уровня его образования и полученных компетенций требованиям к квалификации работника.</a:t>
            </a:r>
          </a:p>
          <a:p>
            <a:pPr marL="0" indent="0">
              <a:buNone/>
            </a:pPr>
            <a:endParaRPr lang="ru-RU" dirty="0" smtClean="0"/>
          </a:p>
          <a:p>
            <a:pPr marL="0" indent="0">
              <a:buNone/>
            </a:pPr>
            <a:r>
              <a:rPr lang="ru-RU" dirty="0" smtClean="0"/>
              <a:t>Выпускники </a:t>
            </a:r>
            <a:r>
              <a:rPr lang="ru-RU" dirty="0"/>
              <a:t>могут решать задачи профессиональной деятельности следующих типов: </a:t>
            </a:r>
            <a:r>
              <a:rPr lang="ru-RU" dirty="0">
                <a:solidFill>
                  <a:schemeClr val="accent3"/>
                </a:solidFill>
              </a:rPr>
              <a:t>производственно-технологические, организационно-управленческие, научно-исследовательские, </a:t>
            </a:r>
            <a:r>
              <a:rPr lang="ru-RU" dirty="0" smtClean="0">
                <a:solidFill>
                  <a:schemeClr val="accent3"/>
                </a:solidFill>
              </a:rPr>
              <a:t>проектные, педагогические.</a:t>
            </a:r>
            <a:endParaRPr lang="ru-RU" dirty="0">
              <a:solidFill>
                <a:schemeClr val="accent3"/>
              </a:solidFill>
            </a:endParaRPr>
          </a:p>
        </p:txBody>
      </p:sp>
      <p:sp>
        <p:nvSpPr>
          <p:cNvPr id="4" name="Прямоугольник 3"/>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139069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0"/>
            <a:ext cx="8712968" cy="6324808"/>
          </a:xfrm>
          <a:prstGeom prst="rect">
            <a:avLst/>
          </a:prstGeom>
          <a:noFill/>
        </p:spPr>
        <p:txBody>
          <a:bodyPr wrap="square" rtlCol="0">
            <a:spAutoFit/>
          </a:bodyPr>
          <a:lstStyle/>
          <a:p>
            <a:r>
              <a:rPr lang="ru-RU" sz="1500" b="1" dirty="0">
                <a:solidFill>
                  <a:schemeClr val="accent1"/>
                </a:solidFill>
              </a:rPr>
              <a:t>4.2. </a:t>
            </a:r>
            <a:r>
              <a:rPr lang="ru-RU" sz="1500" dirty="0"/>
              <a:t>При разработке программы магистратуры организация самостоятельно (с учётом рекомендаций примерной основной образовательной программе) устанавливает ориентацию программы магистратуры на:</a:t>
            </a:r>
          </a:p>
          <a:p>
            <a:r>
              <a:rPr lang="ru-RU" sz="1500" dirty="0"/>
              <a:t>область (области) и (или) сферу (сферы) профессиональной деятельности выпускников,</a:t>
            </a:r>
          </a:p>
          <a:p>
            <a:r>
              <a:rPr lang="ru-RU" sz="1500" dirty="0"/>
              <a:t>тип (типы) задач и задачи профессиональной деятельности выпускников;</a:t>
            </a:r>
          </a:p>
          <a:p>
            <a:r>
              <a:rPr lang="ru-RU" sz="1500" dirty="0"/>
              <a:t>при необходимости - на объекты профессиональной деятельности выпускников или область (области) знания.</a:t>
            </a:r>
          </a:p>
          <a:p>
            <a:r>
              <a:rPr lang="ru-RU" sz="1500" b="1" dirty="0">
                <a:solidFill>
                  <a:schemeClr val="accent1"/>
                </a:solidFill>
              </a:rPr>
              <a:t>4.3. </a:t>
            </a:r>
            <a:r>
              <a:rPr lang="ru-RU" sz="1500" dirty="0"/>
              <a:t>В зависимости от установленной согласно п. 4.2 ориентации разрабатываемой программы магистратуры организация самостоятельно осуществляет выбор соответствующих профессиональной деятельности выпускников профессиональных стандартов (при наличии)  из реестра профессиональных стандартов, размещённого в программно-аппаратном комплексе «Профессиональные стандарты» Министерства труда и социальной защиты Российской Федерации (profstandart.rosmintrud.ru), с учётом сведений о соотнесенных ФГОС ВО профессиональных стандартах (при наличии), приведённых в приложении к примерной основной образовательной программе.</a:t>
            </a:r>
          </a:p>
          <a:p>
            <a:r>
              <a:rPr lang="ru-RU" sz="1500" dirty="0"/>
              <a:t>При этом из каждого выбранного профессионального стандарта организация вправе выбрать одну или несколько обобщённых трудовых функций, полностью или частично, в соответствии с  установленным для ОТФ квалификационным уровнем, а также закрепленными в ОТФ требованиями к образованию и обучению.</a:t>
            </a:r>
          </a:p>
          <a:p>
            <a:r>
              <a:rPr lang="ru-RU" sz="1500" b="1" dirty="0">
                <a:solidFill>
                  <a:schemeClr val="accent1"/>
                </a:solidFill>
              </a:rPr>
              <a:t>4.4. </a:t>
            </a:r>
            <a:r>
              <a:rPr lang="ru-RU" sz="1500" dirty="0"/>
              <a:t>Программа магистратуры может иметь направленность (профиль), конкретизирующую ее ориентацию на конкретные области и (или) сферы, и (или) задачи, и (или) объекты профессиональной деятельности и (или) области знания в рамках направления подготовки.</a:t>
            </a:r>
          </a:p>
          <a:p>
            <a:r>
              <a:rPr lang="ru-RU" sz="1500" dirty="0"/>
              <a:t>Приказ Министерства труда и социальной защиты Российской Федерации от 12 апреля 2013 г. № 148н «Об утверждении уровней квалификации в целях разработки проектов профессиональных стандартов» (зарегистрирован в Министерстве юстиции Российской Федерации от 27 мая 2013 г., регистрационный № 28534)</a:t>
            </a:r>
          </a:p>
          <a:p>
            <a:endParaRPr lang="ru-RU" sz="15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38973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504" y="-86234"/>
            <a:ext cx="8977064" cy="908720"/>
          </a:xfrm>
        </p:spPr>
        <p:txBody>
          <a:bodyPr>
            <a:noAutofit/>
          </a:bodyPr>
          <a:lstStyle/>
          <a:p>
            <a:r>
              <a:rPr lang="ru-RU" sz="2400" b="1" dirty="0" smtClean="0">
                <a:solidFill>
                  <a:schemeClr val="accent1"/>
                </a:solidFill>
                <a:effectLst>
                  <a:outerShdw blurRad="38100" dist="38100" dir="2700000" algn="tl">
                    <a:srgbClr val="000000">
                      <a:alpha val="43137"/>
                    </a:srgbClr>
                  </a:outerShdw>
                </a:effectLst>
              </a:rPr>
              <a:t>5</a:t>
            </a:r>
            <a:r>
              <a:rPr lang="ru-RU" sz="2400" b="1" dirty="0" smtClean="0">
                <a:effectLst>
                  <a:outerShdw blurRad="38100" dist="38100" dir="2700000" algn="tl">
                    <a:srgbClr val="000000">
                      <a:alpha val="43137"/>
                    </a:srgbClr>
                  </a:outerShdw>
                </a:effectLst>
              </a:rPr>
              <a:t> ТРЕБОВАНИЯ К РЕЗУЛЬТАТАМ ОСВОЕНИЯ ПРОГРАММЫ МАГИСТРАТУРЫ</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07504" y="692696"/>
            <a:ext cx="8640960" cy="1200329"/>
          </a:xfrm>
          <a:prstGeom prst="rect">
            <a:avLst/>
          </a:prstGeom>
          <a:noFill/>
        </p:spPr>
        <p:txBody>
          <a:bodyPr wrap="square" rtlCol="0">
            <a:spAutoFit/>
          </a:bodyPr>
          <a:lstStyle/>
          <a:p>
            <a:r>
              <a:rPr lang="ru-RU" sz="1400" b="1" dirty="0">
                <a:solidFill>
                  <a:schemeClr val="accent1"/>
                </a:solidFill>
              </a:rPr>
              <a:t>5.1. </a:t>
            </a:r>
            <a:r>
              <a:rPr lang="ru-RU" sz="1400" dirty="0"/>
              <a:t>В результате освоения программы </a:t>
            </a:r>
            <a:r>
              <a:rPr lang="ru-RU" sz="1400" dirty="0" err="1"/>
              <a:t>бакалавриата</a:t>
            </a:r>
            <a:r>
              <a:rPr lang="ru-RU" sz="1400" dirty="0"/>
              <a:t> у выпускника должны быть сформированы универсальные, общепрофессиональные и профессиональные компетенции, углубляющие и расширяющие его компетенции, полученные на предыдущем уровне высшего образования. </a:t>
            </a:r>
          </a:p>
          <a:p>
            <a:r>
              <a:rPr lang="ru-RU" sz="1400" b="1" dirty="0">
                <a:solidFill>
                  <a:schemeClr val="accent1"/>
                </a:solidFill>
              </a:rPr>
              <a:t>5.2. </a:t>
            </a:r>
            <a:r>
              <a:rPr lang="ru-RU" sz="1400" dirty="0"/>
              <a:t>Выпускник, освоивший программу </a:t>
            </a:r>
            <a:r>
              <a:rPr lang="ru-RU" sz="1400" dirty="0" err="1"/>
              <a:t>бакалавриата</a:t>
            </a:r>
            <a:r>
              <a:rPr lang="ru-RU" sz="1400" dirty="0"/>
              <a:t> должен обладать следующими </a:t>
            </a:r>
            <a:r>
              <a:rPr lang="ru-RU" sz="1400" b="1" dirty="0">
                <a:solidFill>
                  <a:schemeClr val="accent3">
                    <a:lumMod val="75000"/>
                  </a:schemeClr>
                </a:solidFill>
              </a:rPr>
              <a:t>универсальными </a:t>
            </a:r>
            <a:r>
              <a:rPr lang="ru-RU" sz="1400" b="1" dirty="0" smtClean="0">
                <a:solidFill>
                  <a:schemeClr val="accent3">
                    <a:lumMod val="75000"/>
                  </a:schemeClr>
                </a:solidFill>
              </a:rPr>
              <a:t>компетенциями </a:t>
            </a:r>
            <a:r>
              <a:rPr lang="ru-RU" sz="1600" b="1" dirty="0" smtClean="0">
                <a:solidFill>
                  <a:schemeClr val="accent3">
                    <a:lumMod val="75000"/>
                  </a:schemeClr>
                </a:solidFill>
              </a:rPr>
              <a:t>(ИЗ МАКЕТА):</a:t>
            </a:r>
            <a:endParaRPr lang="ru-RU" sz="1600" b="1" dirty="0">
              <a:solidFill>
                <a:schemeClr val="accent3">
                  <a:lumMod val="75000"/>
                </a:schemeClr>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478847508"/>
              </p:ext>
            </p:extLst>
          </p:nvPr>
        </p:nvGraphicFramePr>
        <p:xfrm>
          <a:off x="107504" y="1862247"/>
          <a:ext cx="8496944" cy="4655983"/>
        </p:xfrm>
        <a:graphic>
          <a:graphicData uri="http://schemas.openxmlformats.org/drawingml/2006/table">
            <a:tbl>
              <a:tblPr firstRow="1" firstCol="1" bandRow="1">
                <a:tableStyleId>{7E9639D4-E3E2-4D34-9284-5A2195B3D0D7}</a:tableStyleId>
              </a:tblPr>
              <a:tblGrid>
                <a:gridCol w="2243978"/>
                <a:gridCol w="6252966"/>
              </a:tblGrid>
              <a:tr h="633385">
                <a:tc>
                  <a:txBody>
                    <a:bodyPr/>
                    <a:lstStyle/>
                    <a:p>
                      <a:pPr algn="ctr">
                        <a:lnSpc>
                          <a:spcPct val="100000"/>
                        </a:lnSpc>
                        <a:spcAft>
                          <a:spcPts val="0"/>
                        </a:spcAft>
                      </a:pPr>
                      <a:r>
                        <a:rPr lang="ru-RU" sz="1400" dirty="0">
                          <a:solidFill>
                            <a:schemeClr val="accent6">
                              <a:lumMod val="50000"/>
                            </a:schemeClr>
                          </a:solidFill>
                          <a:effectLst/>
                        </a:rPr>
                        <a:t>Наименование категории компетенций</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accent1">
                        <a:lumMod val="40000"/>
                        <a:lumOff val="60000"/>
                      </a:schemeClr>
                    </a:solidFill>
                  </a:tcPr>
                </a:tc>
                <a:tc>
                  <a:txBody>
                    <a:bodyPr/>
                    <a:lstStyle/>
                    <a:p>
                      <a:pPr algn="ctr">
                        <a:lnSpc>
                          <a:spcPct val="100000"/>
                        </a:lnSpc>
                        <a:spcAft>
                          <a:spcPts val="0"/>
                        </a:spcAft>
                      </a:pPr>
                      <a:r>
                        <a:rPr lang="ru-RU" sz="1400" dirty="0">
                          <a:solidFill>
                            <a:schemeClr val="accent6">
                              <a:lumMod val="50000"/>
                            </a:schemeClr>
                          </a:solidFill>
                          <a:effectLst/>
                        </a:rPr>
                        <a:t>Код и наименование универсальной компетенции выпускника программы магистратуры</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accent1">
                        <a:lumMod val="40000"/>
                        <a:lumOff val="60000"/>
                      </a:schemeClr>
                    </a:solidFill>
                  </a:tcPr>
                </a:tc>
              </a:tr>
              <a:tr h="844514">
                <a:tc>
                  <a:txBody>
                    <a:bodyPr/>
                    <a:lstStyle/>
                    <a:p>
                      <a:pPr>
                        <a:lnSpc>
                          <a:spcPct val="100000"/>
                        </a:lnSpc>
                        <a:spcAft>
                          <a:spcPts val="0"/>
                        </a:spcAft>
                      </a:pPr>
                      <a:r>
                        <a:rPr lang="ru-RU" sz="1400" dirty="0">
                          <a:solidFill>
                            <a:schemeClr val="accent6">
                              <a:lumMod val="50000"/>
                            </a:schemeClr>
                          </a:solidFill>
                          <a:effectLst/>
                        </a:rPr>
                        <a:t>Системное и критическое мышление</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accent1">
                        <a:lumMod val="20000"/>
                        <a:lumOff val="80000"/>
                      </a:schemeClr>
                    </a:solidFill>
                  </a:tcPr>
                </a:tc>
                <a:tc>
                  <a:txBody>
                    <a:bodyPr/>
                    <a:lstStyle/>
                    <a:p>
                      <a:pPr indent="342900">
                        <a:lnSpc>
                          <a:spcPct val="100000"/>
                        </a:lnSpc>
                        <a:spcAft>
                          <a:spcPts val="0"/>
                        </a:spcAft>
                      </a:pPr>
                      <a:r>
                        <a:rPr lang="ru-RU" sz="1400" b="1" dirty="0">
                          <a:solidFill>
                            <a:schemeClr val="accent6">
                              <a:lumMod val="50000"/>
                            </a:schemeClr>
                          </a:solidFill>
                          <a:effectLst/>
                        </a:rPr>
                        <a:t>УК-1.</a:t>
                      </a:r>
                      <a:r>
                        <a:rPr lang="ru-RU" sz="1400" dirty="0">
                          <a:solidFill>
                            <a:schemeClr val="accent6">
                              <a:lumMod val="50000"/>
                            </a:schemeClr>
                          </a:solidFill>
                          <a:effectLst/>
                        </a:rPr>
                        <a:t> Способен осуществлять критический анализ проблемных ситуаций на основе системного подхода, вырабатывать стратегию действий</a:t>
                      </a:r>
                      <a:endParaRPr lang="ru-RU" sz="1400" dirty="0">
                        <a:solidFill>
                          <a:schemeClr val="accent6">
                            <a:lumMod val="50000"/>
                          </a:schemeClr>
                        </a:solidFill>
                        <a:effectLst/>
                        <a:latin typeface="Arial"/>
                        <a:ea typeface="Times New Roman"/>
                      </a:endParaRPr>
                    </a:p>
                  </a:txBody>
                  <a:tcPr marL="60920" marR="60920" marT="0" marB="0">
                    <a:solidFill>
                      <a:schemeClr val="accent1">
                        <a:lumMod val="20000"/>
                        <a:lumOff val="80000"/>
                      </a:schemeClr>
                    </a:solidFill>
                  </a:tcPr>
                </a:tc>
              </a:tr>
              <a:tr h="422257">
                <a:tc>
                  <a:txBody>
                    <a:bodyPr/>
                    <a:lstStyle/>
                    <a:p>
                      <a:pPr>
                        <a:lnSpc>
                          <a:spcPct val="100000"/>
                        </a:lnSpc>
                        <a:spcAft>
                          <a:spcPts val="0"/>
                        </a:spcAft>
                      </a:pPr>
                      <a:r>
                        <a:rPr lang="ru-RU" sz="1400" dirty="0">
                          <a:solidFill>
                            <a:schemeClr val="accent6">
                              <a:lumMod val="50000"/>
                            </a:schemeClr>
                          </a:solidFill>
                          <a:effectLst/>
                        </a:rPr>
                        <a:t>Разработка и реализация проектов</a:t>
                      </a:r>
                      <a:endParaRPr lang="ru-RU" sz="1400" dirty="0">
                        <a:solidFill>
                          <a:schemeClr val="accent6">
                            <a:lumMod val="50000"/>
                          </a:schemeClr>
                        </a:solidFill>
                        <a:effectLst/>
                        <a:latin typeface="Calibri"/>
                        <a:ea typeface="Calibri"/>
                        <a:cs typeface="Times New Roman"/>
                      </a:endParaRPr>
                    </a:p>
                  </a:txBody>
                  <a:tcPr marL="60920" marR="60920" marT="0" marB="0" anchor="ctr"/>
                </a:tc>
                <a:tc>
                  <a:txBody>
                    <a:bodyPr/>
                    <a:lstStyle/>
                    <a:p>
                      <a:pPr indent="342900">
                        <a:lnSpc>
                          <a:spcPct val="100000"/>
                        </a:lnSpc>
                        <a:spcAft>
                          <a:spcPts val="0"/>
                        </a:spcAft>
                      </a:pPr>
                      <a:r>
                        <a:rPr lang="ru-RU" sz="1400" b="1" dirty="0">
                          <a:solidFill>
                            <a:schemeClr val="accent6">
                              <a:lumMod val="50000"/>
                            </a:schemeClr>
                          </a:solidFill>
                          <a:effectLst/>
                        </a:rPr>
                        <a:t>УК-2. </a:t>
                      </a:r>
                      <a:r>
                        <a:rPr lang="ru-RU" sz="1400" dirty="0">
                          <a:solidFill>
                            <a:schemeClr val="accent6">
                              <a:lumMod val="50000"/>
                            </a:schemeClr>
                          </a:solidFill>
                          <a:effectLst/>
                        </a:rPr>
                        <a:t>Способен управлять проектом на всех этапах его жизненного цикла</a:t>
                      </a:r>
                      <a:endParaRPr lang="ru-RU" sz="1400" dirty="0">
                        <a:solidFill>
                          <a:schemeClr val="accent6">
                            <a:lumMod val="50000"/>
                          </a:schemeClr>
                        </a:solidFill>
                        <a:effectLst/>
                        <a:latin typeface="Arial"/>
                        <a:ea typeface="Times New Roman"/>
                      </a:endParaRPr>
                    </a:p>
                  </a:txBody>
                  <a:tcPr marL="60920" marR="60920" marT="0" marB="0"/>
                </a:tc>
              </a:tr>
              <a:tr h="633385">
                <a:tc>
                  <a:txBody>
                    <a:bodyPr/>
                    <a:lstStyle/>
                    <a:p>
                      <a:pPr>
                        <a:lnSpc>
                          <a:spcPct val="100000"/>
                        </a:lnSpc>
                        <a:spcAft>
                          <a:spcPts val="0"/>
                        </a:spcAft>
                      </a:pPr>
                      <a:r>
                        <a:rPr lang="ru-RU" sz="1400" dirty="0">
                          <a:solidFill>
                            <a:schemeClr val="accent6">
                              <a:lumMod val="50000"/>
                            </a:schemeClr>
                          </a:solidFill>
                          <a:effectLst/>
                        </a:rPr>
                        <a:t>Командная работа и лидерство</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accent1">
                        <a:lumMod val="20000"/>
                        <a:lumOff val="80000"/>
                      </a:schemeClr>
                    </a:solidFill>
                  </a:tcPr>
                </a:tc>
                <a:tc>
                  <a:txBody>
                    <a:bodyPr/>
                    <a:lstStyle/>
                    <a:p>
                      <a:pPr indent="342900">
                        <a:lnSpc>
                          <a:spcPct val="100000"/>
                        </a:lnSpc>
                        <a:spcAft>
                          <a:spcPts val="0"/>
                        </a:spcAft>
                      </a:pPr>
                      <a:r>
                        <a:rPr lang="ru-RU" sz="1400" b="1" dirty="0">
                          <a:solidFill>
                            <a:schemeClr val="accent6">
                              <a:lumMod val="50000"/>
                            </a:schemeClr>
                          </a:solidFill>
                          <a:effectLst/>
                        </a:rPr>
                        <a:t>УК-3. </a:t>
                      </a:r>
                      <a:r>
                        <a:rPr lang="ru-RU" sz="1400" dirty="0">
                          <a:solidFill>
                            <a:schemeClr val="accent6">
                              <a:lumMod val="50000"/>
                            </a:schemeClr>
                          </a:solidFill>
                          <a:effectLst/>
                        </a:rPr>
                        <a:t>Способен организовать и руководить работой команды, вырабатывая командную стратегию для достижения поставленной цели</a:t>
                      </a:r>
                      <a:endParaRPr lang="ru-RU" sz="1400" dirty="0">
                        <a:solidFill>
                          <a:schemeClr val="accent6">
                            <a:lumMod val="50000"/>
                          </a:schemeClr>
                        </a:solidFill>
                        <a:effectLst/>
                        <a:latin typeface="Arial"/>
                        <a:ea typeface="Times New Roman"/>
                      </a:endParaRPr>
                    </a:p>
                  </a:txBody>
                  <a:tcPr marL="60920" marR="60920" marT="0" marB="0">
                    <a:solidFill>
                      <a:schemeClr val="accent1">
                        <a:lumMod val="20000"/>
                        <a:lumOff val="80000"/>
                      </a:schemeClr>
                    </a:solidFill>
                  </a:tcPr>
                </a:tc>
              </a:tr>
              <a:tr h="844514">
                <a:tc>
                  <a:txBody>
                    <a:bodyPr/>
                    <a:lstStyle/>
                    <a:p>
                      <a:pPr>
                        <a:lnSpc>
                          <a:spcPct val="100000"/>
                        </a:lnSpc>
                        <a:spcAft>
                          <a:spcPts val="0"/>
                        </a:spcAft>
                      </a:pPr>
                      <a:r>
                        <a:rPr lang="ru-RU" sz="1400" dirty="0">
                          <a:solidFill>
                            <a:schemeClr val="accent6">
                              <a:lumMod val="50000"/>
                            </a:schemeClr>
                          </a:solidFill>
                          <a:effectLst/>
                        </a:rPr>
                        <a:t>Коммуникация</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bg1"/>
                    </a:solidFill>
                  </a:tcPr>
                </a:tc>
                <a:tc>
                  <a:txBody>
                    <a:bodyPr/>
                    <a:lstStyle/>
                    <a:p>
                      <a:pPr indent="342900">
                        <a:lnSpc>
                          <a:spcPct val="100000"/>
                        </a:lnSpc>
                        <a:spcAft>
                          <a:spcPts val="0"/>
                        </a:spcAft>
                      </a:pPr>
                      <a:r>
                        <a:rPr lang="ru-RU" sz="1400" b="1" dirty="0">
                          <a:solidFill>
                            <a:schemeClr val="accent6">
                              <a:lumMod val="50000"/>
                            </a:schemeClr>
                          </a:solidFill>
                          <a:effectLst/>
                        </a:rPr>
                        <a:t>УК-4. </a:t>
                      </a:r>
                      <a:r>
                        <a:rPr lang="ru-RU" sz="1400" dirty="0">
                          <a:solidFill>
                            <a:schemeClr val="accent6">
                              <a:lumMod val="50000"/>
                            </a:schemeClr>
                          </a:solidFill>
                          <a:effectLst/>
                        </a:rPr>
                        <a:t>Способен применять современные коммуникативные технологии, в том числе на иностранном(</a:t>
                      </a:r>
                      <a:r>
                        <a:rPr lang="ru-RU" sz="1400" dirty="0" err="1">
                          <a:solidFill>
                            <a:schemeClr val="accent6">
                              <a:lumMod val="50000"/>
                            </a:schemeClr>
                          </a:solidFill>
                          <a:effectLst/>
                        </a:rPr>
                        <a:t>ых</a:t>
                      </a:r>
                      <a:r>
                        <a:rPr lang="ru-RU" sz="1400" dirty="0">
                          <a:solidFill>
                            <a:schemeClr val="accent6">
                              <a:lumMod val="50000"/>
                            </a:schemeClr>
                          </a:solidFill>
                          <a:effectLst/>
                        </a:rPr>
                        <a:t>) языке(ах), для академического и профессионального взаимодействия</a:t>
                      </a:r>
                      <a:endParaRPr lang="ru-RU" sz="1400" dirty="0">
                        <a:solidFill>
                          <a:schemeClr val="accent6">
                            <a:lumMod val="50000"/>
                          </a:schemeClr>
                        </a:solidFill>
                        <a:effectLst/>
                        <a:latin typeface="Arial"/>
                        <a:ea typeface="Times New Roman"/>
                      </a:endParaRPr>
                    </a:p>
                  </a:txBody>
                  <a:tcPr marL="60920" marR="60920" marT="0" marB="0">
                    <a:solidFill>
                      <a:schemeClr val="bg1"/>
                    </a:solidFill>
                  </a:tcPr>
                </a:tc>
              </a:tr>
              <a:tr h="633385">
                <a:tc>
                  <a:txBody>
                    <a:bodyPr/>
                    <a:lstStyle/>
                    <a:p>
                      <a:pPr>
                        <a:lnSpc>
                          <a:spcPct val="100000"/>
                        </a:lnSpc>
                        <a:spcAft>
                          <a:spcPts val="0"/>
                        </a:spcAft>
                      </a:pPr>
                      <a:r>
                        <a:rPr lang="ru-RU" sz="1400" dirty="0">
                          <a:solidFill>
                            <a:schemeClr val="accent6">
                              <a:lumMod val="50000"/>
                            </a:schemeClr>
                          </a:solidFill>
                          <a:effectLst/>
                        </a:rPr>
                        <a:t>Межкультурное взаимодействие</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accent1">
                        <a:lumMod val="20000"/>
                        <a:lumOff val="80000"/>
                      </a:schemeClr>
                    </a:solidFill>
                  </a:tcPr>
                </a:tc>
                <a:tc>
                  <a:txBody>
                    <a:bodyPr/>
                    <a:lstStyle/>
                    <a:p>
                      <a:pPr indent="342900">
                        <a:lnSpc>
                          <a:spcPct val="100000"/>
                        </a:lnSpc>
                        <a:spcAft>
                          <a:spcPts val="0"/>
                        </a:spcAft>
                      </a:pPr>
                      <a:r>
                        <a:rPr lang="ru-RU" sz="1400" b="1" dirty="0">
                          <a:solidFill>
                            <a:schemeClr val="accent6">
                              <a:lumMod val="50000"/>
                            </a:schemeClr>
                          </a:solidFill>
                          <a:effectLst/>
                        </a:rPr>
                        <a:t>УК-5. </a:t>
                      </a:r>
                      <a:r>
                        <a:rPr lang="ru-RU" sz="1400" dirty="0">
                          <a:solidFill>
                            <a:schemeClr val="accent6">
                              <a:lumMod val="50000"/>
                            </a:schemeClr>
                          </a:solidFill>
                          <a:effectLst/>
                        </a:rPr>
                        <a:t>Способен анализировать и учитывать разнообразие культур в процессе межкультурного взаимодействия</a:t>
                      </a:r>
                      <a:endParaRPr lang="ru-RU" sz="1400" dirty="0">
                        <a:solidFill>
                          <a:schemeClr val="accent6">
                            <a:lumMod val="50000"/>
                          </a:schemeClr>
                        </a:solidFill>
                        <a:effectLst/>
                        <a:latin typeface="Arial"/>
                        <a:ea typeface="Times New Roman"/>
                      </a:endParaRPr>
                    </a:p>
                  </a:txBody>
                  <a:tcPr marL="60920" marR="60920" marT="0" marB="0">
                    <a:solidFill>
                      <a:schemeClr val="accent1">
                        <a:lumMod val="20000"/>
                        <a:lumOff val="80000"/>
                      </a:schemeClr>
                    </a:solidFill>
                  </a:tcPr>
                </a:tc>
              </a:tr>
              <a:tr h="633385">
                <a:tc>
                  <a:txBody>
                    <a:bodyPr/>
                    <a:lstStyle/>
                    <a:p>
                      <a:pPr>
                        <a:lnSpc>
                          <a:spcPct val="100000"/>
                        </a:lnSpc>
                        <a:spcAft>
                          <a:spcPts val="0"/>
                        </a:spcAft>
                      </a:pPr>
                      <a:r>
                        <a:rPr lang="ru-RU" sz="1400" dirty="0">
                          <a:solidFill>
                            <a:schemeClr val="accent6">
                              <a:lumMod val="50000"/>
                            </a:schemeClr>
                          </a:solidFill>
                          <a:effectLst/>
                        </a:rPr>
                        <a:t>Самоорганизация и саморазвитие (в </a:t>
                      </a:r>
                      <a:r>
                        <a:rPr lang="ru-RU" sz="1400" dirty="0" err="1">
                          <a:solidFill>
                            <a:schemeClr val="accent6">
                              <a:lumMod val="50000"/>
                            </a:schemeClr>
                          </a:solidFill>
                          <a:effectLst/>
                        </a:rPr>
                        <a:t>т.ч</a:t>
                      </a:r>
                      <a:r>
                        <a:rPr lang="ru-RU" sz="1400" dirty="0">
                          <a:solidFill>
                            <a:schemeClr val="accent6">
                              <a:lumMod val="50000"/>
                            </a:schemeClr>
                          </a:solidFill>
                          <a:effectLst/>
                        </a:rPr>
                        <a:t>. </a:t>
                      </a:r>
                      <a:r>
                        <a:rPr lang="ru-RU" sz="1400" dirty="0" err="1">
                          <a:solidFill>
                            <a:schemeClr val="accent6">
                              <a:lumMod val="50000"/>
                            </a:schemeClr>
                          </a:solidFill>
                          <a:effectLst/>
                        </a:rPr>
                        <a:t>Здоровьесбережение</a:t>
                      </a:r>
                      <a:r>
                        <a:rPr lang="ru-RU" sz="1400" dirty="0">
                          <a:solidFill>
                            <a:schemeClr val="accent6">
                              <a:lumMod val="50000"/>
                            </a:schemeClr>
                          </a:solidFill>
                          <a:effectLst/>
                        </a:rPr>
                        <a:t>)</a:t>
                      </a:r>
                      <a:endParaRPr lang="ru-RU" sz="1400" dirty="0">
                        <a:solidFill>
                          <a:schemeClr val="accent6">
                            <a:lumMod val="50000"/>
                          </a:schemeClr>
                        </a:solidFill>
                        <a:effectLst/>
                        <a:latin typeface="Calibri"/>
                        <a:ea typeface="Calibri"/>
                        <a:cs typeface="Times New Roman"/>
                      </a:endParaRPr>
                    </a:p>
                  </a:txBody>
                  <a:tcPr marL="60920" marR="60920" marT="0" marB="0" anchor="ctr">
                    <a:solidFill>
                      <a:schemeClr val="bg1"/>
                    </a:solidFill>
                  </a:tcPr>
                </a:tc>
                <a:tc>
                  <a:txBody>
                    <a:bodyPr/>
                    <a:lstStyle/>
                    <a:p>
                      <a:pPr indent="342900">
                        <a:lnSpc>
                          <a:spcPct val="100000"/>
                        </a:lnSpc>
                        <a:spcAft>
                          <a:spcPts val="0"/>
                        </a:spcAft>
                      </a:pPr>
                      <a:r>
                        <a:rPr lang="ru-RU" sz="1400" b="1" dirty="0">
                          <a:solidFill>
                            <a:schemeClr val="accent6">
                              <a:lumMod val="50000"/>
                            </a:schemeClr>
                          </a:solidFill>
                          <a:effectLst/>
                        </a:rPr>
                        <a:t>УК-6. </a:t>
                      </a:r>
                      <a:r>
                        <a:rPr lang="ru-RU" sz="1400" dirty="0">
                          <a:solidFill>
                            <a:schemeClr val="accent6">
                              <a:lumMod val="50000"/>
                            </a:schemeClr>
                          </a:solidFill>
                          <a:effectLst/>
                        </a:rPr>
                        <a:t>Способен определить и реализовать приоритеты собственной деятельности и способы ее совершенствования на основе самооценки</a:t>
                      </a:r>
                      <a:endParaRPr lang="ru-RU" sz="1400" dirty="0">
                        <a:solidFill>
                          <a:schemeClr val="accent6">
                            <a:lumMod val="50000"/>
                          </a:schemeClr>
                        </a:solidFill>
                        <a:effectLst/>
                        <a:latin typeface="Arial"/>
                        <a:ea typeface="Times New Roman"/>
                      </a:endParaRPr>
                    </a:p>
                  </a:txBody>
                  <a:tcPr marL="60920" marR="60920" marT="0" marB="0">
                    <a:solidFill>
                      <a:schemeClr val="bg1"/>
                    </a:solidFill>
                  </a:tcPr>
                </a:tc>
              </a:tr>
            </a:tbl>
          </a:graphicData>
        </a:graphic>
      </p:graphicFrame>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40621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76672"/>
            <a:ext cx="8640960" cy="5632311"/>
          </a:xfrm>
          <a:prstGeom prst="rect">
            <a:avLst/>
          </a:prstGeom>
          <a:noFill/>
        </p:spPr>
        <p:txBody>
          <a:bodyPr wrap="square" rtlCol="0">
            <a:spAutoFit/>
          </a:bodyPr>
          <a:lstStyle/>
          <a:p>
            <a:r>
              <a:rPr lang="ru-RU" sz="2000" b="1" dirty="0">
                <a:solidFill>
                  <a:schemeClr val="accent1"/>
                </a:solidFill>
              </a:rPr>
              <a:t>5.3. </a:t>
            </a:r>
            <a:r>
              <a:rPr lang="ru-RU" sz="2000" dirty="0"/>
              <a:t>Выпускник, освоивший программу </a:t>
            </a:r>
            <a:r>
              <a:rPr lang="ru-RU" sz="2000" dirty="0" smtClean="0"/>
              <a:t>магистратуры </a:t>
            </a:r>
            <a:r>
              <a:rPr lang="ru-RU" sz="2000" dirty="0"/>
              <a:t>должен обладать следующими </a:t>
            </a:r>
            <a:r>
              <a:rPr lang="ru-RU" sz="2000" b="1" dirty="0">
                <a:solidFill>
                  <a:schemeClr val="accent3">
                    <a:lumMod val="75000"/>
                  </a:schemeClr>
                </a:solidFill>
              </a:rPr>
              <a:t>общепрофессиональными компетенциями: </a:t>
            </a:r>
          </a:p>
          <a:p>
            <a:r>
              <a:rPr lang="ru-RU" sz="2000" dirty="0">
                <a:solidFill>
                  <a:schemeClr val="accent3">
                    <a:lumMod val="75000"/>
                  </a:schemeClr>
                </a:solidFill>
              </a:rPr>
              <a:t> </a:t>
            </a:r>
          </a:p>
          <a:p>
            <a:r>
              <a:rPr lang="ru-RU" sz="2000" b="1" dirty="0" smtClean="0">
                <a:solidFill>
                  <a:schemeClr val="accent3"/>
                </a:solidFill>
              </a:rPr>
              <a:t>ОПК-1</a:t>
            </a:r>
            <a:r>
              <a:rPr lang="ru-RU" sz="2000" b="1" dirty="0">
                <a:solidFill>
                  <a:schemeClr val="accent3"/>
                </a:solidFill>
              </a:rPr>
              <a:t>. </a:t>
            </a:r>
            <a:r>
              <a:rPr lang="ru-RU" sz="2000" dirty="0">
                <a:solidFill>
                  <a:schemeClr val="accent3"/>
                </a:solidFill>
              </a:rPr>
              <a:t>Способен разрабатывать эффективную стратегию и формировать инновационную политику предприятия, разрабатывать конкурентоспособные концепции</a:t>
            </a:r>
          </a:p>
          <a:p>
            <a:r>
              <a:rPr lang="ru-RU" sz="2000" b="1" dirty="0" smtClean="0">
                <a:solidFill>
                  <a:schemeClr val="accent3"/>
                </a:solidFill>
              </a:rPr>
              <a:t>ОПК-2. </a:t>
            </a:r>
            <a:r>
              <a:rPr lang="ru-RU" sz="2000" dirty="0">
                <a:solidFill>
                  <a:schemeClr val="accent3"/>
                </a:solidFill>
              </a:rPr>
              <a:t>Способен исследовать и обосновывать актуальные направления развития биотехнологии на основе прогрессивных достижений в профессиональной сфере.    </a:t>
            </a:r>
          </a:p>
          <a:p>
            <a:r>
              <a:rPr lang="ru-RU" sz="2000" b="1" dirty="0" smtClean="0">
                <a:solidFill>
                  <a:schemeClr val="accent3"/>
                </a:solidFill>
              </a:rPr>
              <a:t>ОПК-3. </a:t>
            </a:r>
            <a:r>
              <a:rPr lang="ru-RU" sz="2000" dirty="0">
                <a:solidFill>
                  <a:schemeClr val="accent3"/>
                </a:solidFill>
              </a:rPr>
              <a:t>Способен использовать современные методы исследования объектов биотехнологии, анализировать и проверять гипотезы в профессиональной области, защищать объекты интеллектуальной собственности,</a:t>
            </a:r>
          </a:p>
          <a:p>
            <a:r>
              <a:rPr lang="ru-RU" sz="2000" b="1" dirty="0" smtClean="0">
                <a:solidFill>
                  <a:schemeClr val="accent3"/>
                </a:solidFill>
              </a:rPr>
              <a:t>ОПК-4. </a:t>
            </a:r>
            <a:r>
              <a:rPr lang="ru-RU" sz="2000" dirty="0">
                <a:solidFill>
                  <a:schemeClr val="accent3"/>
                </a:solidFill>
              </a:rPr>
              <a:t>Способен применять и совершенствовать биотехнологические процессы при производстве продукции различного назначения </a:t>
            </a:r>
          </a:p>
          <a:p>
            <a:r>
              <a:rPr lang="ru-RU" sz="2000" b="1" dirty="0">
                <a:solidFill>
                  <a:schemeClr val="accent3"/>
                </a:solidFill>
              </a:rPr>
              <a:t>ОПК-5. </a:t>
            </a:r>
            <a:r>
              <a:rPr lang="ru-RU" sz="2000" dirty="0">
                <a:solidFill>
                  <a:schemeClr val="accent3"/>
                </a:solidFill>
              </a:rPr>
              <a:t>Способен использовать современные информационные технологии для решения задач профессиональной деятельности. </a:t>
            </a:r>
          </a:p>
          <a:p>
            <a:endParaRPr lang="ru-RU" sz="2000" dirty="0">
              <a:solidFill>
                <a:schemeClr val="accent3">
                  <a:lumMod val="75000"/>
                </a:schemeClr>
              </a:solidFill>
            </a:endParaRPr>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948446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712968" cy="6986528"/>
          </a:xfrm>
          <a:prstGeom prst="rect">
            <a:avLst/>
          </a:prstGeom>
          <a:noFill/>
        </p:spPr>
        <p:txBody>
          <a:bodyPr wrap="square" rtlCol="0">
            <a:spAutoFit/>
          </a:bodyPr>
          <a:lstStyle/>
          <a:p>
            <a:r>
              <a:rPr lang="ru-RU" sz="1600" b="1" dirty="0">
                <a:solidFill>
                  <a:schemeClr val="accent1"/>
                </a:solidFill>
              </a:rPr>
              <a:t>5.4. </a:t>
            </a:r>
            <a:r>
              <a:rPr lang="ru-RU" sz="1600" dirty="0"/>
              <a:t>Перечень </a:t>
            </a:r>
            <a:r>
              <a:rPr lang="ru-RU" sz="1600" dirty="0">
                <a:solidFill>
                  <a:srgbClr val="FF0000"/>
                </a:solidFill>
              </a:rPr>
              <a:t>профессиональных компетенций выпускника программы магистратуры организация устанавливает самостоятельно </a:t>
            </a:r>
            <a:r>
              <a:rPr lang="ru-RU" sz="1600" dirty="0"/>
              <a:t>с учетом ориентации этой программы, установленной согласно п. 4.2 настоящего ФГОС ВО, содержания обобщенных трудовых функций (полностью или частично, в зависимости от установленных в профессиональном стандарте требований к образованию и обучению) из соответствующих профессиональных стандартов (при наличии), выбранных в соответствии с п. 4.3 настоящего ФГОС ВО, а также, при необходимости, на основе </a:t>
            </a:r>
            <a:r>
              <a:rPr lang="ru-RU" sz="1600" dirty="0" err="1"/>
              <a:t>форсайт</a:t>
            </a:r>
            <a:r>
              <a:rPr lang="ru-RU" sz="1600" dirty="0"/>
              <a:t>-анализа требований к компетенциям, предъявляемых к выпускникам данного направления подготовки на рынке труда, анализа рынка труда,  обобщения зарубежного опыта, проведения консультаций с ведущими работодателями, объединениями работодателей отрасли, в которой востребованы выпускники основных профессиональных образовательных программ в рамках данного направления подготовки, иных источников.</a:t>
            </a:r>
          </a:p>
          <a:p>
            <a:r>
              <a:rPr lang="ru-RU" sz="1600" b="1" dirty="0">
                <a:solidFill>
                  <a:schemeClr val="accent1"/>
                </a:solidFill>
              </a:rPr>
              <a:t>5.5. </a:t>
            </a:r>
            <a:r>
              <a:rPr lang="ru-RU" sz="1600" dirty="0"/>
              <a:t>Совокупность всех универсальных и общепрофессиональных компетенций выпускника, установленных настоящим ФГОС ВО, а также всех профессиональных компетенций выпускника, установленных организацией для </a:t>
            </a:r>
            <a:r>
              <a:rPr lang="ru-RU" sz="1600" dirty="0" smtClean="0"/>
              <a:t>программы магистратуры , </a:t>
            </a:r>
            <a:r>
              <a:rPr lang="ru-RU" sz="1600" dirty="0"/>
              <a:t>должна обеспечивать выпускнику способность осуществлять профессиональную деятельность не менее чем в одной области (сфере) профессиональной деятельности, решая при этом не менее одного типа задач профессиональной деятельности, указанных в п.4.1. настоящего ФГОС ВО.</a:t>
            </a:r>
          </a:p>
          <a:p>
            <a:r>
              <a:rPr lang="ru-RU" sz="1600" b="1" dirty="0">
                <a:solidFill>
                  <a:schemeClr val="accent1"/>
                </a:solidFill>
              </a:rPr>
              <a:t>5.6. </a:t>
            </a:r>
            <a:r>
              <a:rPr lang="ru-RU" sz="1600" dirty="0"/>
              <a:t>Организация самостоятельно планирует результаты обучения по отдельным дисциплинам (модулям) и практикам, которые должны быть соотнесены с требуемыми результатами освоения программы магистратуры (компетенциями выпускников). Совокупность запланированных результатов обучения должна обеспечивать выпускнику достижение всех универсальных и общепрофессиональных компетенций, установленных настоящим ФГОС ВО, а также всех профессиональных компетенций, установленных организацией самостоятельно.</a:t>
            </a:r>
          </a:p>
          <a:p>
            <a:endParaRPr lang="ru-RU" sz="16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0872046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504" y="12820"/>
            <a:ext cx="8712968" cy="895900"/>
          </a:xfrm>
        </p:spPr>
        <p:txBody>
          <a:bodyPr>
            <a:normAutofit/>
          </a:bodyPr>
          <a:lstStyle/>
          <a:p>
            <a:r>
              <a:rPr lang="ru-RU" sz="2400" b="1" dirty="0" smtClean="0">
                <a:solidFill>
                  <a:schemeClr val="accent1"/>
                </a:solidFill>
                <a:effectLst>
                  <a:outerShdw blurRad="38100" dist="38100" dir="2700000" algn="tl">
                    <a:srgbClr val="000000">
                      <a:alpha val="43137"/>
                    </a:srgbClr>
                  </a:outerShdw>
                </a:effectLst>
              </a:rPr>
              <a:t>6</a:t>
            </a:r>
            <a:r>
              <a:rPr lang="ru-RU" sz="2400" b="1" dirty="0" smtClean="0">
                <a:effectLst>
                  <a:outerShdw blurRad="38100" dist="38100" dir="2700000" algn="tl">
                    <a:srgbClr val="000000">
                      <a:alpha val="43137"/>
                    </a:srgbClr>
                  </a:outerShdw>
                </a:effectLst>
              </a:rPr>
              <a:t> ТРЕБОВАНИЯ К СТРУКТУРЕ ПРОГРАММЫ МАГИСТРАТУРЫ </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07504" y="1052736"/>
            <a:ext cx="8640960" cy="4247317"/>
          </a:xfrm>
          <a:prstGeom prst="rect">
            <a:avLst/>
          </a:prstGeom>
          <a:noFill/>
        </p:spPr>
        <p:txBody>
          <a:bodyPr wrap="square" rtlCol="0">
            <a:spAutoFit/>
          </a:bodyPr>
          <a:lstStyle/>
          <a:p>
            <a:r>
              <a:rPr lang="ru-RU" b="1" dirty="0">
                <a:solidFill>
                  <a:schemeClr val="accent1"/>
                </a:solidFill>
              </a:rPr>
              <a:t>6.1. </a:t>
            </a:r>
            <a:r>
              <a:rPr lang="ru-RU" dirty="0"/>
              <a:t>Структура программы магистратуры включает обязательную часть (базовую) и часть, формируемую участниками образовательных отношений (вариативную). Базовая часть программы магистратуры является инвариантом содержания подготовки обучающихся в рамках одного направления и формирует основы профессиональной деятельности. </a:t>
            </a:r>
          </a:p>
          <a:p>
            <a:r>
              <a:rPr lang="ru-RU" b="1" dirty="0">
                <a:solidFill>
                  <a:schemeClr val="accent1"/>
                </a:solidFill>
              </a:rPr>
              <a:t>6.2. </a:t>
            </a:r>
            <a:r>
              <a:rPr lang="ru-RU" dirty="0"/>
              <a:t>Программа магистратуры состоит из следующих блоков.</a:t>
            </a:r>
          </a:p>
          <a:p>
            <a:pPr marL="252000"/>
            <a:r>
              <a:rPr lang="ru-RU" dirty="0">
                <a:solidFill>
                  <a:srgbClr val="FF0000"/>
                </a:solidFill>
              </a:rPr>
              <a:t>Блок 1 "Дисциплины (модули)", </a:t>
            </a:r>
            <a:r>
              <a:rPr lang="ru-RU" dirty="0"/>
              <a:t>который включает дисциплины (модули), относящиеся к базовой части программы, и дисциплины (модули), относящиеся к ее вариативной части.</a:t>
            </a:r>
          </a:p>
          <a:p>
            <a:pPr marL="252000"/>
            <a:r>
              <a:rPr lang="ru-RU" dirty="0">
                <a:solidFill>
                  <a:srgbClr val="FF0000"/>
                </a:solidFill>
              </a:rPr>
              <a:t>Блок 2 "Практика</a:t>
            </a:r>
            <a:r>
              <a:rPr lang="ru-RU" dirty="0"/>
              <a:t>, в том числе научно-исследовательская работа (НИР)», который относится к базовой и (или) вариативной части программы. </a:t>
            </a:r>
          </a:p>
          <a:p>
            <a:pPr marL="252000"/>
            <a:r>
              <a:rPr lang="ru-RU" dirty="0">
                <a:solidFill>
                  <a:srgbClr val="FF0000"/>
                </a:solidFill>
              </a:rPr>
              <a:t>Блок 3 "Государственная итоговая аттестация</a:t>
            </a:r>
            <a:r>
              <a:rPr lang="ru-RU" dirty="0"/>
              <a:t>", который завершается присвоением квалификации, указанной в перечне специальностей и направлений подготовки высшего образования, утверждаемом Министерством образования и науки Российской Федерации</a:t>
            </a:r>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3359914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89865584"/>
              </p:ext>
            </p:extLst>
          </p:nvPr>
        </p:nvGraphicFramePr>
        <p:xfrm>
          <a:off x="121683" y="461665"/>
          <a:ext cx="8640960" cy="2476500"/>
        </p:xfrm>
        <a:graphic>
          <a:graphicData uri="http://schemas.openxmlformats.org/drawingml/2006/table">
            <a:tbl>
              <a:tblPr>
                <a:tableStyleId>{616DA210-FB5B-4158-B5E0-FEB733F419BA}</a:tableStyleId>
              </a:tblPr>
              <a:tblGrid>
                <a:gridCol w="1305515"/>
                <a:gridCol w="3852860"/>
                <a:gridCol w="3482585"/>
              </a:tblGrid>
              <a:tr h="0">
                <a:tc gridSpan="2">
                  <a:txBody>
                    <a:bodyPr/>
                    <a:lstStyle/>
                    <a:p>
                      <a:pPr marL="0" algn="ctr">
                        <a:lnSpc>
                          <a:spcPct val="100000"/>
                        </a:lnSpc>
                        <a:spcAft>
                          <a:spcPts val="0"/>
                        </a:spcAft>
                      </a:pPr>
                      <a:r>
                        <a:rPr lang="ru-RU" sz="1500" b="1" dirty="0">
                          <a:solidFill>
                            <a:schemeClr val="accent6">
                              <a:lumMod val="50000"/>
                            </a:schemeClr>
                          </a:solidFill>
                          <a:effectLst/>
                        </a:rPr>
                        <a:t>Структура программы магистратуры </a:t>
                      </a:r>
                      <a:endParaRPr lang="ru-RU" sz="1500" b="1" dirty="0">
                        <a:solidFill>
                          <a:schemeClr val="accent6">
                            <a:lumMod val="50000"/>
                          </a:schemeClr>
                        </a:solidFill>
                        <a:effectLst/>
                        <a:latin typeface="Arial"/>
                        <a:ea typeface="Times New Roman"/>
                      </a:endParaRPr>
                    </a:p>
                  </a:txBody>
                  <a:tcPr marL="39370" marR="39370" marT="64770" marB="64770">
                    <a:solidFill>
                      <a:schemeClr val="accent1">
                        <a:lumMod val="40000"/>
                        <a:lumOff val="60000"/>
                      </a:schemeClr>
                    </a:solidFill>
                  </a:tcPr>
                </a:tc>
                <a:tc hMerge="1">
                  <a:txBody>
                    <a:bodyPr/>
                    <a:lstStyle/>
                    <a:p>
                      <a:endParaRPr lang="ru-RU"/>
                    </a:p>
                  </a:txBody>
                  <a:tcPr/>
                </a:tc>
                <a:tc>
                  <a:txBody>
                    <a:bodyPr/>
                    <a:lstStyle/>
                    <a:p>
                      <a:pPr marL="0" algn="ctr">
                        <a:lnSpc>
                          <a:spcPct val="100000"/>
                        </a:lnSpc>
                        <a:spcAft>
                          <a:spcPts val="0"/>
                        </a:spcAft>
                      </a:pPr>
                      <a:r>
                        <a:rPr lang="ru-RU" sz="1500" b="1" dirty="0">
                          <a:solidFill>
                            <a:schemeClr val="accent6">
                              <a:lumMod val="50000"/>
                            </a:schemeClr>
                          </a:solidFill>
                          <a:effectLst/>
                        </a:rPr>
                        <a:t>Объем программы </a:t>
                      </a:r>
                      <a:r>
                        <a:rPr lang="ru-RU" sz="1500" b="1" dirty="0" err="1">
                          <a:solidFill>
                            <a:schemeClr val="accent6">
                              <a:lumMod val="50000"/>
                            </a:schemeClr>
                          </a:solidFill>
                          <a:effectLst/>
                        </a:rPr>
                        <a:t>бакалавриата</a:t>
                      </a:r>
                      <a:r>
                        <a:rPr lang="ru-RU" sz="1500" b="1" dirty="0">
                          <a:solidFill>
                            <a:schemeClr val="accent6">
                              <a:lumMod val="50000"/>
                            </a:schemeClr>
                          </a:solidFill>
                          <a:effectLst/>
                        </a:rPr>
                        <a:t/>
                      </a:r>
                      <a:br>
                        <a:rPr lang="ru-RU" sz="1500" b="1" dirty="0">
                          <a:solidFill>
                            <a:schemeClr val="accent6">
                              <a:lumMod val="50000"/>
                            </a:schemeClr>
                          </a:solidFill>
                          <a:effectLst/>
                        </a:rPr>
                      </a:br>
                      <a:r>
                        <a:rPr lang="ru-RU" sz="1500" b="1" dirty="0">
                          <a:solidFill>
                            <a:schemeClr val="accent6">
                              <a:lumMod val="50000"/>
                            </a:schemeClr>
                          </a:solidFill>
                          <a:effectLst/>
                        </a:rPr>
                        <a:t>и ее структурных блоков в </a:t>
                      </a:r>
                      <a:r>
                        <a:rPr lang="ru-RU" sz="1500" b="1" dirty="0" err="1">
                          <a:solidFill>
                            <a:schemeClr val="accent6">
                              <a:lumMod val="50000"/>
                            </a:schemeClr>
                          </a:solidFill>
                          <a:effectLst/>
                        </a:rPr>
                        <a:t>з.е</a:t>
                      </a:r>
                      <a:r>
                        <a:rPr lang="ru-RU" sz="1500" b="1" dirty="0">
                          <a:solidFill>
                            <a:schemeClr val="accent6">
                              <a:lumMod val="50000"/>
                            </a:schemeClr>
                          </a:solidFill>
                          <a:effectLst/>
                        </a:rPr>
                        <a:t>.</a:t>
                      </a:r>
                      <a:endParaRPr lang="ru-RU" sz="1500" b="1" dirty="0">
                        <a:solidFill>
                          <a:schemeClr val="accent6">
                            <a:lumMod val="50000"/>
                          </a:schemeClr>
                        </a:solidFill>
                        <a:effectLst/>
                        <a:latin typeface="Arial"/>
                        <a:ea typeface="Times New Roman"/>
                      </a:endParaRPr>
                    </a:p>
                  </a:txBody>
                  <a:tcPr marL="39370" marR="39370" marT="64770" marB="64770">
                    <a:solidFill>
                      <a:schemeClr val="accent1">
                        <a:lumMod val="40000"/>
                        <a:lumOff val="60000"/>
                      </a:schemeClr>
                    </a:solidFill>
                  </a:tcPr>
                </a:tc>
              </a:tr>
              <a:tr h="0">
                <a:tc>
                  <a:txBody>
                    <a:bodyPr/>
                    <a:lstStyle/>
                    <a:p>
                      <a:pPr>
                        <a:lnSpc>
                          <a:spcPct val="150000"/>
                        </a:lnSpc>
                        <a:spcAft>
                          <a:spcPts val="0"/>
                        </a:spcAft>
                      </a:pPr>
                      <a:r>
                        <a:rPr lang="ru-RU" sz="1500" dirty="0">
                          <a:solidFill>
                            <a:schemeClr val="accent6">
                              <a:lumMod val="50000"/>
                            </a:schemeClr>
                          </a:solidFill>
                          <a:effectLst/>
                        </a:rPr>
                        <a:t>Блок 1</a:t>
                      </a:r>
                      <a:endParaRPr lang="ru-RU" sz="1500" dirty="0">
                        <a:solidFill>
                          <a:schemeClr val="accent6">
                            <a:lumMod val="50000"/>
                          </a:schemeClr>
                        </a:solidFill>
                        <a:effectLst/>
                        <a:latin typeface="Arial"/>
                        <a:ea typeface="Times New Roman"/>
                      </a:endParaRPr>
                    </a:p>
                  </a:txBody>
                  <a:tcPr marL="39370" marR="39370" marT="64770" marB="64770">
                    <a:solidFill>
                      <a:schemeClr val="accent1">
                        <a:lumMod val="20000"/>
                        <a:lumOff val="80000"/>
                      </a:schemeClr>
                    </a:solidFill>
                  </a:tcPr>
                </a:tc>
                <a:tc>
                  <a:txBody>
                    <a:bodyPr/>
                    <a:lstStyle/>
                    <a:p>
                      <a:pPr marL="0">
                        <a:lnSpc>
                          <a:spcPct val="100000"/>
                        </a:lnSpc>
                        <a:spcAft>
                          <a:spcPts val="0"/>
                        </a:spcAft>
                      </a:pPr>
                      <a:r>
                        <a:rPr lang="ru-RU" sz="1500" dirty="0">
                          <a:solidFill>
                            <a:schemeClr val="accent6">
                              <a:lumMod val="50000"/>
                            </a:schemeClr>
                          </a:solidFill>
                          <a:effectLst/>
                        </a:rPr>
                        <a:t>Дисциплины (модули)</a:t>
                      </a:r>
                      <a:endParaRPr lang="ru-RU" sz="1500" dirty="0">
                        <a:solidFill>
                          <a:schemeClr val="accent6">
                            <a:lumMod val="50000"/>
                          </a:schemeClr>
                        </a:solidFill>
                        <a:effectLst/>
                        <a:latin typeface="Arial"/>
                        <a:ea typeface="Times New Roman"/>
                      </a:endParaRPr>
                    </a:p>
                  </a:txBody>
                  <a:tcPr marL="39370" marR="39370" marT="64770" marB="64770">
                    <a:solidFill>
                      <a:schemeClr val="accent1">
                        <a:lumMod val="20000"/>
                        <a:lumOff val="80000"/>
                      </a:schemeClr>
                    </a:solidFill>
                  </a:tcPr>
                </a:tc>
                <a:tc>
                  <a:txBody>
                    <a:bodyPr/>
                    <a:lstStyle/>
                    <a:p>
                      <a:pPr marL="0" indent="342900" algn="ctr">
                        <a:lnSpc>
                          <a:spcPct val="100000"/>
                        </a:lnSpc>
                        <a:spcAft>
                          <a:spcPts val="0"/>
                        </a:spcAft>
                      </a:pPr>
                      <a:r>
                        <a:rPr lang="ru-RU" sz="1500" b="1" dirty="0">
                          <a:solidFill>
                            <a:schemeClr val="accent3">
                              <a:lumMod val="75000"/>
                            </a:schemeClr>
                          </a:solidFill>
                          <a:effectLst/>
                        </a:rPr>
                        <a:t>не менее 51 </a:t>
                      </a:r>
                      <a:r>
                        <a:rPr lang="ru-RU" sz="1200" b="1" dirty="0" smtClean="0">
                          <a:solidFill>
                            <a:schemeClr val="accent1">
                              <a:lumMod val="75000"/>
                            </a:schemeClr>
                          </a:solidFill>
                          <a:effectLst/>
                        </a:rPr>
                        <a:t>(в макете</a:t>
                      </a:r>
                      <a:r>
                        <a:rPr lang="ru-RU" sz="1200" b="1" baseline="0" dirty="0" smtClean="0">
                          <a:solidFill>
                            <a:schemeClr val="accent1">
                              <a:lumMod val="75000"/>
                            </a:schemeClr>
                          </a:solidFill>
                          <a:effectLst/>
                        </a:rPr>
                        <a:t> </a:t>
                      </a:r>
                      <a:r>
                        <a:rPr kumimoji="0" lang="ru-RU" sz="1200" kern="1200" dirty="0" smtClean="0">
                          <a:solidFill>
                            <a:schemeClr val="accent1">
                              <a:lumMod val="75000"/>
                            </a:schemeClr>
                          </a:solidFill>
                          <a:effectLst/>
                          <a:latin typeface="+mn-lt"/>
                          <a:ea typeface="+mn-ea"/>
                          <a:cs typeface="+mn-cs"/>
                        </a:rPr>
                        <a:t>не менее 51)</a:t>
                      </a:r>
                      <a:endParaRPr lang="ru-RU" sz="1200" b="1" dirty="0">
                        <a:solidFill>
                          <a:schemeClr val="accent1">
                            <a:lumMod val="75000"/>
                          </a:schemeClr>
                        </a:solidFill>
                        <a:effectLst/>
                        <a:latin typeface="Arial"/>
                        <a:ea typeface="Times New Roman"/>
                      </a:endParaRPr>
                    </a:p>
                  </a:txBody>
                  <a:tcPr marL="39370" marR="39370" marT="64770" marB="64770">
                    <a:solidFill>
                      <a:schemeClr val="accent1">
                        <a:lumMod val="20000"/>
                        <a:lumOff val="80000"/>
                      </a:schemeClr>
                    </a:solidFill>
                  </a:tcPr>
                </a:tc>
              </a:tr>
              <a:tr h="0">
                <a:tc>
                  <a:txBody>
                    <a:bodyPr/>
                    <a:lstStyle/>
                    <a:p>
                      <a:pPr>
                        <a:lnSpc>
                          <a:spcPct val="150000"/>
                        </a:lnSpc>
                        <a:spcAft>
                          <a:spcPts val="0"/>
                        </a:spcAft>
                      </a:pPr>
                      <a:r>
                        <a:rPr lang="ru-RU" sz="1500" dirty="0">
                          <a:solidFill>
                            <a:schemeClr val="accent6">
                              <a:lumMod val="50000"/>
                            </a:schemeClr>
                          </a:solidFill>
                          <a:effectLst/>
                        </a:rPr>
                        <a:t>Блок 2</a:t>
                      </a:r>
                      <a:endParaRPr lang="ru-RU" sz="1500" dirty="0">
                        <a:solidFill>
                          <a:schemeClr val="accent6">
                            <a:lumMod val="50000"/>
                          </a:schemeClr>
                        </a:solidFill>
                        <a:effectLst/>
                        <a:latin typeface="Arial"/>
                        <a:ea typeface="Times New Roman"/>
                      </a:endParaRPr>
                    </a:p>
                  </a:txBody>
                  <a:tcPr marL="39370" marR="39370" marT="64770" marB="64770"/>
                </a:tc>
                <a:tc>
                  <a:txBody>
                    <a:bodyPr/>
                    <a:lstStyle/>
                    <a:p>
                      <a:pPr marL="0">
                        <a:lnSpc>
                          <a:spcPct val="100000"/>
                        </a:lnSpc>
                        <a:spcAft>
                          <a:spcPts val="0"/>
                        </a:spcAft>
                      </a:pPr>
                      <a:r>
                        <a:rPr lang="ru-RU" sz="1500" dirty="0">
                          <a:solidFill>
                            <a:schemeClr val="accent6">
                              <a:lumMod val="50000"/>
                            </a:schemeClr>
                          </a:solidFill>
                          <a:effectLst/>
                        </a:rPr>
                        <a:t>Практика, в том числе научно-исследовательская работа (НИР)</a:t>
                      </a:r>
                      <a:endParaRPr lang="ru-RU" sz="1500" dirty="0">
                        <a:solidFill>
                          <a:schemeClr val="accent6">
                            <a:lumMod val="50000"/>
                          </a:schemeClr>
                        </a:solidFill>
                        <a:effectLst/>
                        <a:latin typeface="Arial"/>
                        <a:ea typeface="Times New Roman"/>
                      </a:endParaRPr>
                    </a:p>
                  </a:txBody>
                  <a:tcPr marL="39370" marR="39370" marT="64770" marB="64770"/>
                </a:tc>
                <a:tc>
                  <a:txBody>
                    <a:bodyPr/>
                    <a:lstStyle/>
                    <a:p>
                      <a:pPr marL="0" indent="342900" algn="ctr">
                        <a:lnSpc>
                          <a:spcPct val="100000"/>
                        </a:lnSpc>
                        <a:spcAft>
                          <a:spcPts val="0"/>
                        </a:spcAft>
                      </a:pPr>
                      <a:r>
                        <a:rPr lang="ru-RU" sz="1500" b="1" dirty="0">
                          <a:solidFill>
                            <a:schemeClr val="accent3">
                              <a:lumMod val="75000"/>
                            </a:schemeClr>
                          </a:solidFill>
                          <a:effectLst/>
                        </a:rPr>
                        <a:t>не менее 39 </a:t>
                      </a:r>
                      <a:r>
                        <a:rPr lang="ru-RU" sz="1200" b="1" dirty="0" smtClean="0">
                          <a:solidFill>
                            <a:schemeClr val="accent1">
                              <a:lumMod val="75000"/>
                            </a:schemeClr>
                          </a:solidFill>
                          <a:effectLst/>
                        </a:rPr>
                        <a:t>(в макете</a:t>
                      </a:r>
                      <a:r>
                        <a:rPr lang="ru-RU" sz="1200" b="1" baseline="0" dirty="0" smtClean="0">
                          <a:solidFill>
                            <a:schemeClr val="accent1">
                              <a:lumMod val="75000"/>
                            </a:schemeClr>
                          </a:solidFill>
                          <a:effectLst/>
                        </a:rPr>
                        <a:t> </a:t>
                      </a:r>
                      <a:r>
                        <a:rPr kumimoji="0" lang="ru-RU" sz="1200" kern="1200" dirty="0" smtClean="0">
                          <a:solidFill>
                            <a:schemeClr val="accent1">
                              <a:lumMod val="75000"/>
                            </a:schemeClr>
                          </a:solidFill>
                          <a:effectLst/>
                          <a:latin typeface="+mn-lt"/>
                          <a:ea typeface="+mn-ea"/>
                          <a:cs typeface="+mn-cs"/>
                        </a:rPr>
                        <a:t>не менее 39)</a:t>
                      </a:r>
                      <a:endParaRPr lang="ru-RU" sz="1200" b="1" dirty="0">
                        <a:solidFill>
                          <a:schemeClr val="accent1">
                            <a:lumMod val="75000"/>
                          </a:schemeClr>
                        </a:solidFill>
                        <a:effectLst/>
                        <a:latin typeface="Arial"/>
                        <a:ea typeface="Times New Roman"/>
                      </a:endParaRPr>
                    </a:p>
                  </a:txBody>
                  <a:tcPr marL="39370" marR="39370" marT="64770" marB="64770"/>
                </a:tc>
              </a:tr>
              <a:tr h="0">
                <a:tc>
                  <a:txBody>
                    <a:bodyPr/>
                    <a:lstStyle/>
                    <a:p>
                      <a:pPr>
                        <a:lnSpc>
                          <a:spcPct val="150000"/>
                        </a:lnSpc>
                        <a:spcAft>
                          <a:spcPts val="0"/>
                        </a:spcAft>
                      </a:pPr>
                      <a:r>
                        <a:rPr lang="ru-RU" sz="1500" dirty="0">
                          <a:solidFill>
                            <a:schemeClr val="accent6">
                              <a:lumMod val="50000"/>
                            </a:schemeClr>
                          </a:solidFill>
                          <a:effectLst/>
                        </a:rPr>
                        <a:t>Блок 3</a:t>
                      </a:r>
                      <a:endParaRPr lang="ru-RU" sz="1500" dirty="0">
                        <a:solidFill>
                          <a:schemeClr val="accent6">
                            <a:lumMod val="50000"/>
                          </a:schemeClr>
                        </a:solidFill>
                        <a:effectLst/>
                        <a:latin typeface="Arial"/>
                        <a:ea typeface="Times New Roman"/>
                      </a:endParaRPr>
                    </a:p>
                  </a:txBody>
                  <a:tcPr marL="39370" marR="39370" marT="64770" marB="64770">
                    <a:solidFill>
                      <a:schemeClr val="accent1">
                        <a:lumMod val="20000"/>
                        <a:lumOff val="80000"/>
                      </a:schemeClr>
                    </a:solidFill>
                  </a:tcPr>
                </a:tc>
                <a:tc>
                  <a:txBody>
                    <a:bodyPr/>
                    <a:lstStyle/>
                    <a:p>
                      <a:pPr marL="0">
                        <a:lnSpc>
                          <a:spcPct val="100000"/>
                        </a:lnSpc>
                        <a:spcAft>
                          <a:spcPts val="0"/>
                        </a:spcAft>
                      </a:pPr>
                      <a:r>
                        <a:rPr lang="ru-RU" sz="1500" dirty="0">
                          <a:solidFill>
                            <a:schemeClr val="accent6">
                              <a:lumMod val="50000"/>
                            </a:schemeClr>
                          </a:solidFill>
                          <a:effectLst/>
                        </a:rPr>
                        <a:t>Государственная итоговая аттестация</a:t>
                      </a:r>
                      <a:endParaRPr lang="ru-RU" sz="1500" dirty="0">
                        <a:solidFill>
                          <a:schemeClr val="accent6">
                            <a:lumMod val="50000"/>
                          </a:schemeClr>
                        </a:solidFill>
                        <a:effectLst/>
                        <a:latin typeface="Arial"/>
                        <a:ea typeface="Times New Roman"/>
                      </a:endParaRPr>
                    </a:p>
                  </a:txBody>
                  <a:tcPr marL="39370" marR="39370" marT="64770" marB="64770">
                    <a:solidFill>
                      <a:schemeClr val="accent1">
                        <a:lumMod val="20000"/>
                        <a:lumOff val="80000"/>
                      </a:schemeClr>
                    </a:solidFill>
                  </a:tcPr>
                </a:tc>
                <a:tc>
                  <a:txBody>
                    <a:bodyPr/>
                    <a:lstStyle/>
                    <a:p>
                      <a:pPr marL="0" algn="ctr">
                        <a:lnSpc>
                          <a:spcPct val="100000"/>
                        </a:lnSpc>
                        <a:spcAft>
                          <a:spcPts val="0"/>
                        </a:spcAft>
                      </a:pPr>
                      <a:r>
                        <a:rPr lang="ru-RU" sz="1500" dirty="0" smtClean="0">
                          <a:solidFill>
                            <a:schemeClr val="accent6">
                              <a:lumMod val="50000"/>
                            </a:schemeClr>
                          </a:solidFill>
                          <a:effectLst/>
                        </a:rPr>
                        <a:t>6-9 </a:t>
                      </a:r>
                      <a:r>
                        <a:rPr lang="ru-RU" sz="1200" dirty="0" smtClean="0">
                          <a:solidFill>
                            <a:schemeClr val="accent1">
                              <a:lumMod val="75000"/>
                            </a:schemeClr>
                          </a:solidFill>
                          <a:effectLst/>
                        </a:rPr>
                        <a:t>(</a:t>
                      </a:r>
                      <a:r>
                        <a:rPr lang="ru-RU" sz="1200" b="1" dirty="0" smtClean="0">
                          <a:solidFill>
                            <a:schemeClr val="accent1">
                              <a:lumMod val="75000"/>
                            </a:schemeClr>
                          </a:solidFill>
                          <a:effectLst/>
                        </a:rPr>
                        <a:t>в макете</a:t>
                      </a:r>
                      <a:r>
                        <a:rPr lang="ru-RU" sz="1200" b="1" baseline="0" dirty="0" smtClean="0">
                          <a:solidFill>
                            <a:schemeClr val="accent1">
                              <a:lumMod val="75000"/>
                            </a:schemeClr>
                          </a:solidFill>
                          <a:effectLst/>
                        </a:rPr>
                        <a:t> </a:t>
                      </a:r>
                      <a:r>
                        <a:rPr kumimoji="0" lang="ru-RU" sz="1200" kern="1200" dirty="0" smtClean="0">
                          <a:solidFill>
                            <a:schemeClr val="accent1">
                              <a:lumMod val="75000"/>
                            </a:schemeClr>
                          </a:solidFill>
                          <a:effectLst/>
                          <a:latin typeface="+mn-lt"/>
                          <a:ea typeface="+mn-ea"/>
                          <a:cs typeface="+mn-cs"/>
                        </a:rPr>
                        <a:t>6 – 9)</a:t>
                      </a:r>
                      <a:endParaRPr lang="ru-RU" sz="1200" dirty="0">
                        <a:solidFill>
                          <a:schemeClr val="accent1">
                            <a:lumMod val="75000"/>
                          </a:schemeClr>
                        </a:solidFill>
                        <a:effectLst/>
                        <a:latin typeface="Arial"/>
                        <a:ea typeface="Times New Roman"/>
                      </a:endParaRPr>
                    </a:p>
                  </a:txBody>
                  <a:tcPr marL="39370" marR="39370" marT="64770" marB="64770">
                    <a:solidFill>
                      <a:schemeClr val="accent1">
                        <a:lumMod val="20000"/>
                        <a:lumOff val="80000"/>
                      </a:schemeClr>
                    </a:solidFill>
                  </a:tcPr>
                </a:tc>
              </a:tr>
              <a:tr h="0">
                <a:tc gridSpan="2">
                  <a:txBody>
                    <a:bodyPr/>
                    <a:lstStyle/>
                    <a:p>
                      <a:pPr marL="0">
                        <a:lnSpc>
                          <a:spcPct val="100000"/>
                        </a:lnSpc>
                        <a:spcAft>
                          <a:spcPts val="0"/>
                        </a:spcAft>
                      </a:pPr>
                      <a:r>
                        <a:rPr lang="ru-RU" sz="1500" dirty="0">
                          <a:solidFill>
                            <a:schemeClr val="accent6">
                              <a:lumMod val="50000"/>
                            </a:schemeClr>
                          </a:solidFill>
                          <a:effectLst/>
                        </a:rPr>
                        <a:t>Объем программы магистратуры </a:t>
                      </a:r>
                      <a:endParaRPr lang="ru-RU" sz="1500" dirty="0">
                        <a:solidFill>
                          <a:schemeClr val="accent6">
                            <a:lumMod val="50000"/>
                          </a:schemeClr>
                        </a:solidFill>
                        <a:effectLst/>
                        <a:latin typeface="Arial"/>
                        <a:ea typeface="Times New Roman"/>
                      </a:endParaRPr>
                    </a:p>
                  </a:txBody>
                  <a:tcPr marL="39370" marR="39370" marT="64770" marB="64770"/>
                </a:tc>
                <a:tc hMerge="1">
                  <a:txBody>
                    <a:bodyPr/>
                    <a:lstStyle/>
                    <a:p>
                      <a:endParaRPr lang="ru-RU"/>
                    </a:p>
                  </a:txBody>
                  <a:tcPr/>
                </a:tc>
                <a:tc>
                  <a:txBody>
                    <a:bodyPr/>
                    <a:lstStyle/>
                    <a:p>
                      <a:pPr marL="0" algn="ctr">
                        <a:lnSpc>
                          <a:spcPct val="100000"/>
                        </a:lnSpc>
                        <a:spcAft>
                          <a:spcPts val="0"/>
                        </a:spcAft>
                      </a:pPr>
                      <a:r>
                        <a:rPr lang="ru-RU" sz="1500" dirty="0">
                          <a:solidFill>
                            <a:schemeClr val="accent6">
                              <a:lumMod val="50000"/>
                            </a:schemeClr>
                          </a:solidFill>
                          <a:effectLst/>
                        </a:rPr>
                        <a:t>120</a:t>
                      </a:r>
                      <a:endParaRPr lang="ru-RU" sz="1500" dirty="0">
                        <a:solidFill>
                          <a:schemeClr val="accent6">
                            <a:lumMod val="50000"/>
                          </a:schemeClr>
                        </a:solidFill>
                        <a:effectLst/>
                        <a:latin typeface="Arial"/>
                        <a:ea typeface="Times New Roman"/>
                      </a:endParaRPr>
                    </a:p>
                  </a:txBody>
                  <a:tcPr marL="39370" marR="39370" marT="64770" marB="64770"/>
                </a:tc>
              </a:tr>
            </a:tbl>
          </a:graphicData>
        </a:graphic>
      </p:graphicFrame>
      <p:sp>
        <p:nvSpPr>
          <p:cNvPr id="5" name="TextBox 4"/>
          <p:cNvSpPr txBox="1"/>
          <p:nvPr/>
        </p:nvSpPr>
        <p:spPr>
          <a:xfrm>
            <a:off x="107504" y="0"/>
            <a:ext cx="5943487" cy="461665"/>
          </a:xfrm>
          <a:prstGeom prst="rect">
            <a:avLst/>
          </a:prstGeom>
          <a:noFill/>
        </p:spPr>
        <p:txBody>
          <a:bodyPr wrap="none" rtlCol="0">
            <a:spAutoFit/>
          </a:bodyPr>
          <a:lstStyle/>
          <a:p>
            <a:r>
              <a:rPr lang="ru-RU" sz="2400" b="1" dirty="0" smtClean="0"/>
              <a:t>Структура программы магистратуры </a:t>
            </a:r>
            <a:endParaRPr lang="ru-RU" sz="2400" b="1" dirty="0"/>
          </a:p>
        </p:txBody>
      </p:sp>
      <p:sp>
        <p:nvSpPr>
          <p:cNvPr id="7" name="TextBox 6"/>
          <p:cNvSpPr txBox="1"/>
          <p:nvPr/>
        </p:nvSpPr>
        <p:spPr>
          <a:xfrm>
            <a:off x="107504" y="2841516"/>
            <a:ext cx="8712968" cy="4016484"/>
          </a:xfrm>
          <a:prstGeom prst="rect">
            <a:avLst/>
          </a:prstGeom>
          <a:noFill/>
        </p:spPr>
        <p:txBody>
          <a:bodyPr wrap="square" rtlCol="0">
            <a:spAutoFit/>
          </a:bodyPr>
          <a:lstStyle/>
          <a:p>
            <a:r>
              <a:rPr lang="ru-RU" sz="1500" b="1" dirty="0">
                <a:solidFill>
                  <a:schemeClr val="accent1"/>
                </a:solidFill>
              </a:rPr>
              <a:t>6.3. </a:t>
            </a:r>
            <a:r>
              <a:rPr lang="ru-RU" sz="1500" dirty="0"/>
              <a:t>Перечень, содержание, объем и порядок реализации дисциплин (модулей) и практик программы магистратуры организация определяет самостоятельно с учетом рекомендаций примерной основной образовательной программы по соответствующему направлению подготовки.</a:t>
            </a:r>
          </a:p>
          <a:p>
            <a:r>
              <a:rPr lang="ru-RU" sz="1500" b="1" dirty="0">
                <a:solidFill>
                  <a:schemeClr val="accent1"/>
                </a:solidFill>
              </a:rPr>
              <a:t>6.4. </a:t>
            </a:r>
            <a:r>
              <a:rPr lang="ru-RU" sz="1500" dirty="0"/>
              <a:t>В Блок 2 "Практика, в том числе научно-исследовательская работа (НИР)" входят учебная и производственная практики.</a:t>
            </a:r>
          </a:p>
          <a:p>
            <a:r>
              <a:rPr lang="ru-RU" sz="1500" dirty="0"/>
              <a:t>Способы проведения учебной и производственной практик:</a:t>
            </a:r>
          </a:p>
          <a:p>
            <a:r>
              <a:rPr lang="ru-RU" sz="1500" dirty="0"/>
              <a:t>стационарная;</a:t>
            </a:r>
          </a:p>
          <a:p>
            <a:r>
              <a:rPr lang="ru-RU" sz="1500" dirty="0"/>
              <a:t>выездная.</a:t>
            </a:r>
          </a:p>
          <a:p>
            <a:r>
              <a:rPr lang="ru-RU" sz="1500" dirty="0"/>
              <a:t>При разработке программ магистратуры организация устанавливает типы и объемы учебной и производственной практик в зависимости от ориентации программы магистратуры на различные объекты и задачи профессиональной деятельности, а также с учетом рекомендаций ПООП.</a:t>
            </a:r>
          </a:p>
          <a:p>
            <a:r>
              <a:rPr lang="ru-RU" sz="1500" dirty="0"/>
              <a:t>Учебная и (или) производственная практики могут проводиться в структурных подразделениях организации.</a:t>
            </a:r>
          </a:p>
          <a:p>
            <a:r>
              <a:rPr lang="ru-RU" sz="1500" dirty="0"/>
              <a:t>Для инвалидов выбор мест прохождения практик должен учитывать состояние здоровья и требования по доступности</a:t>
            </a:r>
            <a:r>
              <a:rPr lang="ru-RU" sz="1500" dirty="0" smtClean="0"/>
              <a:t>.</a:t>
            </a:r>
            <a:endParaRPr lang="ru-RU" sz="1500" dirty="0"/>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88227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32656"/>
            <a:ext cx="8640960" cy="5863144"/>
          </a:xfrm>
          <a:prstGeom prst="rect">
            <a:avLst/>
          </a:prstGeom>
          <a:noFill/>
        </p:spPr>
        <p:txBody>
          <a:bodyPr wrap="square" rtlCol="0">
            <a:spAutoFit/>
          </a:bodyPr>
          <a:lstStyle/>
          <a:p>
            <a:r>
              <a:rPr lang="ru-RU" sz="1500" b="1" dirty="0">
                <a:solidFill>
                  <a:schemeClr val="accent1"/>
                </a:solidFill>
              </a:rPr>
              <a:t>6.5. </a:t>
            </a:r>
            <a:r>
              <a:rPr lang="ru-RU" sz="1500" dirty="0"/>
              <a:t>В Блок 3 "Государственная итоговая аттестация" входит защита выпускной квалификационной работы, включая подготовку к защите и процедуру защиты, а также подготовка и сдача государственного экзамена (если организация включила государственный экзамен в состав государственной итоговой аттестации).</a:t>
            </a:r>
          </a:p>
          <a:p>
            <a:r>
              <a:rPr lang="ru-RU" sz="1500" b="1" dirty="0">
                <a:solidFill>
                  <a:schemeClr val="accent1"/>
                </a:solidFill>
              </a:rPr>
              <a:t>6.6. </a:t>
            </a:r>
            <a:r>
              <a:rPr lang="ru-RU" sz="1500" dirty="0"/>
              <a:t>Программы магистратуры, содержащие сведения, составляющие государственную тайну, разрабатываются и реализуются с соблюдением требований, предусмотренных законодательством Российской Федерации и нормативными правовыми актами в области защиты государственной тайны.</a:t>
            </a:r>
          </a:p>
          <a:p>
            <a:r>
              <a:rPr lang="ru-RU" sz="1500" b="1" dirty="0">
                <a:solidFill>
                  <a:schemeClr val="accent1"/>
                </a:solidFill>
              </a:rPr>
              <a:t>6.7. </a:t>
            </a:r>
            <a:r>
              <a:rPr lang="ru-RU" sz="1500" dirty="0"/>
              <a:t>Реализация части (частей) образовательной программы и государственной итоговой аттестации, содержащей научно-техническую информацию, подлежащую экспортному контролю, и в рамках которой (которых) до обучающихся доводятся сведения ограниченного доступа, и (или) в учебных целях используются секретные образцы вооружения, военной техники, их комплектующие изделия, не допускается с применением электронного обучения, дистанционных образовательных технологий.</a:t>
            </a:r>
          </a:p>
          <a:p>
            <a:r>
              <a:rPr lang="ru-RU" sz="1500" b="1" dirty="0">
                <a:solidFill>
                  <a:schemeClr val="accent1"/>
                </a:solidFill>
              </a:rPr>
              <a:t>6.8. </a:t>
            </a:r>
            <a:r>
              <a:rPr lang="ru-RU" sz="1500" dirty="0"/>
              <a:t>Учебный план и календарный учебный график освоения программы магистратуры должны обеспечивать логическую последовательность достижения результатов обучения по отдельным дисциплинам (модулям) и практикам, соотнесенных с требуемыми результатами освоения программы магистратуры (компетенциями выпускников).</a:t>
            </a:r>
          </a:p>
          <a:p>
            <a:r>
              <a:rPr lang="ru-RU" sz="1500" b="1" dirty="0">
                <a:solidFill>
                  <a:schemeClr val="accent1"/>
                </a:solidFill>
              </a:rPr>
              <a:t>6.9.</a:t>
            </a:r>
            <a:r>
              <a:rPr lang="ru-RU" sz="1500" dirty="0"/>
              <a:t>При разработке программы магистратуры обучающимся обеспечивается возможность освоения </a:t>
            </a:r>
            <a:r>
              <a:rPr lang="ru-RU" sz="1500" dirty="0">
                <a:solidFill>
                  <a:srgbClr val="FF0000"/>
                </a:solidFill>
              </a:rPr>
              <a:t>дисциплин (модулей) по выбору в объеме не менее 30 процентов от объема вариативной части Блока 1 "Дисциплины (модули)".</a:t>
            </a:r>
          </a:p>
          <a:p>
            <a:r>
              <a:rPr lang="ru-RU" sz="1500" b="1" dirty="0">
                <a:solidFill>
                  <a:schemeClr val="accent1"/>
                </a:solidFill>
              </a:rPr>
              <a:t>6.10. </a:t>
            </a:r>
            <a:r>
              <a:rPr lang="ru-RU" sz="1500" dirty="0"/>
              <a:t>Инвалидам (по их заявлению) должна быть предоставлена возможность обучения по образовательной программе, адаптированной с учетом особенностей их психофизического развития, индивидуальных возможностей и при необходимости обеспечивающей коррекцию нарушений развития и социальную адаптацию указанных лиц</a:t>
            </a:r>
            <a:r>
              <a:rPr lang="ru-RU" sz="1500" dirty="0" smtClean="0"/>
              <a:t>.</a:t>
            </a:r>
            <a:endParaRPr lang="ru-RU" sz="15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103877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4624"/>
            <a:ext cx="8136904" cy="5632311"/>
          </a:xfrm>
          <a:prstGeom prst="rect">
            <a:avLst/>
          </a:prstGeom>
          <a:noFill/>
        </p:spPr>
        <p:txBody>
          <a:bodyPr wrap="square" rtlCol="0">
            <a:spAutoFit/>
          </a:bodyPr>
          <a:lstStyle/>
          <a:p>
            <a:r>
              <a:rPr lang="ru-RU" b="1" dirty="0">
                <a:solidFill>
                  <a:schemeClr val="accent1"/>
                </a:solidFill>
              </a:rPr>
              <a:t>6.11. </a:t>
            </a:r>
            <a:r>
              <a:rPr lang="ru-RU" dirty="0"/>
              <a:t>Количество часов, выделенных </a:t>
            </a:r>
            <a:r>
              <a:rPr lang="ru-RU" dirty="0">
                <a:solidFill>
                  <a:srgbClr val="FF0000"/>
                </a:solidFill>
              </a:rPr>
              <a:t>на контактную работу </a:t>
            </a:r>
            <a:r>
              <a:rPr lang="ru-RU" dirty="0"/>
              <a:t>обучающихся с преподавателем в целом по Блоку 1 "Дисциплины (модули)", при освоении программы магистратуры должно составлять:</a:t>
            </a:r>
          </a:p>
          <a:p>
            <a:pPr marL="252000"/>
            <a:endParaRPr lang="ru-RU" dirty="0" smtClean="0"/>
          </a:p>
          <a:p>
            <a:pPr marL="252000"/>
            <a:r>
              <a:rPr lang="ru-RU" b="1" dirty="0" smtClean="0">
                <a:solidFill>
                  <a:schemeClr val="accent3"/>
                </a:solidFill>
              </a:rPr>
              <a:t>по </a:t>
            </a:r>
            <a:r>
              <a:rPr lang="ru-RU" b="1" dirty="0">
                <a:solidFill>
                  <a:schemeClr val="accent3"/>
                </a:solidFill>
              </a:rPr>
              <a:t>очной форме обучения не менее 45 процентов</a:t>
            </a:r>
            <a:r>
              <a:rPr lang="ru-RU" dirty="0">
                <a:solidFill>
                  <a:schemeClr val="accent3"/>
                </a:solidFill>
              </a:rPr>
              <a:t> </a:t>
            </a:r>
            <a:r>
              <a:rPr lang="ru-RU" dirty="0" smtClean="0">
                <a:solidFill>
                  <a:schemeClr val="accent1">
                    <a:lumMod val="75000"/>
                  </a:schemeClr>
                </a:solidFill>
              </a:rPr>
              <a:t>(в макете не </a:t>
            </a:r>
            <a:r>
              <a:rPr lang="ru-RU" dirty="0">
                <a:solidFill>
                  <a:schemeClr val="accent1">
                    <a:lumMod val="75000"/>
                  </a:schemeClr>
                </a:solidFill>
              </a:rPr>
              <a:t>менее 40 </a:t>
            </a:r>
            <a:r>
              <a:rPr lang="ru-RU" dirty="0" smtClean="0">
                <a:solidFill>
                  <a:schemeClr val="accent1">
                    <a:lumMod val="75000"/>
                  </a:schemeClr>
                </a:solidFill>
              </a:rPr>
              <a:t>процентов)</a:t>
            </a:r>
            <a:r>
              <a:rPr lang="ru-RU" dirty="0" smtClean="0"/>
              <a:t>от </a:t>
            </a:r>
            <a:r>
              <a:rPr lang="ru-RU" dirty="0"/>
              <a:t>общего количества часов, отведенных на реализацию данного Блока;</a:t>
            </a:r>
          </a:p>
          <a:p>
            <a:pPr marL="252000"/>
            <a:r>
              <a:rPr lang="ru-RU" b="1" dirty="0">
                <a:solidFill>
                  <a:schemeClr val="accent3"/>
                </a:solidFill>
              </a:rPr>
              <a:t>по очно-заочной форме обучения не менее 20 процентов </a:t>
            </a:r>
            <a:r>
              <a:rPr lang="ru-RU" b="1" dirty="0" smtClean="0">
                <a:solidFill>
                  <a:schemeClr val="accent1">
                    <a:lumMod val="75000"/>
                  </a:schemeClr>
                </a:solidFill>
              </a:rPr>
              <a:t>(в макете </a:t>
            </a:r>
            <a:r>
              <a:rPr lang="ru-RU" dirty="0" smtClean="0">
                <a:solidFill>
                  <a:schemeClr val="accent1">
                    <a:lumMod val="75000"/>
                  </a:schemeClr>
                </a:solidFill>
              </a:rPr>
              <a:t>не </a:t>
            </a:r>
            <a:r>
              <a:rPr lang="ru-RU" dirty="0">
                <a:solidFill>
                  <a:schemeClr val="accent1">
                    <a:lumMod val="75000"/>
                  </a:schemeClr>
                </a:solidFill>
              </a:rPr>
              <a:t>менее 20 </a:t>
            </a:r>
            <a:r>
              <a:rPr lang="ru-RU" dirty="0" smtClean="0">
                <a:solidFill>
                  <a:schemeClr val="accent1">
                    <a:lumMod val="75000"/>
                  </a:schemeClr>
                </a:solidFill>
              </a:rPr>
              <a:t>процентов) </a:t>
            </a:r>
            <a:r>
              <a:rPr lang="ru-RU" dirty="0" smtClean="0"/>
              <a:t>от </a:t>
            </a:r>
            <a:r>
              <a:rPr lang="ru-RU" dirty="0"/>
              <a:t>общего количества часов, отведенных на реализацию данного Блока;</a:t>
            </a:r>
          </a:p>
          <a:p>
            <a:pPr marL="252000"/>
            <a:r>
              <a:rPr lang="ru-RU" b="1" dirty="0">
                <a:solidFill>
                  <a:schemeClr val="accent3"/>
                </a:solidFill>
              </a:rPr>
              <a:t>по заочной форме обучения не менее 7 процентов</a:t>
            </a:r>
            <a:r>
              <a:rPr lang="ru-RU" dirty="0">
                <a:solidFill>
                  <a:schemeClr val="accent3"/>
                </a:solidFill>
              </a:rPr>
              <a:t> </a:t>
            </a:r>
            <a:r>
              <a:rPr lang="ru-RU" dirty="0" smtClean="0">
                <a:solidFill>
                  <a:schemeClr val="accent3"/>
                </a:solidFill>
              </a:rPr>
              <a:t>(</a:t>
            </a:r>
            <a:r>
              <a:rPr lang="ru-RU" b="1" dirty="0">
                <a:solidFill>
                  <a:schemeClr val="accent1">
                    <a:lumMod val="75000"/>
                  </a:schemeClr>
                </a:solidFill>
              </a:rPr>
              <a:t>в макете </a:t>
            </a:r>
            <a:r>
              <a:rPr lang="ru-RU" dirty="0" smtClean="0">
                <a:solidFill>
                  <a:schemeClr val="accent1">
                    <a:lumMod val="75000"/>
                  </a:schemeClr>
                </a:solidFill>
              </a:rPr>
              <a:t>не </a:t>
            </a:r>
            <a:r>
              <a:rPr lang="ru-RU" dirty="0">
                <a:solidFill>
                  <a:schemeClr val="accent1">
                    <a:lumMod val="75000"/>
                  </a:schemeClr>
                </a:solidFill>
              </a:rPr>
              <a:t>менее 7 </a:t>
            </a:r>
            <a:r>
              <a:rPr lang="ru-RU" dirty="0" smtClean="0">
                <a:solidFill>
                  <a:schemeClr val="accent1">
                    <a:lumMod val="75000"/>
                  </a:schemeClr>
                </a:solidFill>
              </a:rPr>
              <a:t>процентов)</a:t>
            </a:r>
            <a:r>
              <a:rPr lang="ru-RU" dirty="0" smtClean="0"/>
              <a:t>от </a:t>
            </a:r>
            <a:r>
              <a:rPr lang="ru-RU" dirty="0"/>
              <a:t>общего количества часов, отведенных на реализацию данного </a:t>
            </a:r>
            <a:r>
              <a:rPr lang="ru-RU" dirty="0" smtClean="0"/>
              <a:t>Блока;</a:t>
            </a:r>
          </a:p>
          <a:p>
            <a:endParaRPr lang="ru-RU" dirty="0"/>
          </a:p>
          <a:p>
            <a:r>
              <a:rPr lang="ru-RU" dirty="0" smtClean="0"/>
              <a:t>Количество </a:t>
            </a:r>
            <a:r>
              <a:rPr lang="ru-RU" dirty="0"/>
              <a:t>часов, выделенных организацией на проведение занятий лекционного и семинарского типа, самостоятельную работу, а также иные виды учебных занятий обучающихся по отдельным дисциплинам (модулям), должно обеспечивать достижение запланированных результатов обучения.</a:t>
            </a:r>
          </a:p>
          <a:p>
            <a:endParaRPr lang="ru-RU"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22054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6408" y="-99392"/>
            <a:ext cx="8640960" cy="796950"/>
          </a:xfrm>
        </p:spPr>
        <p:txBody>
          <a:bodyPr>
            <a:noAutofit/>
          </a:bodyPr>
          <a:lstStyle/>
          <a:p>
            <a:r>
              <a:rPr lang="ru-RU" sz="2300" b="1" dirty="0" smtClean="0">
                <a:solidFill>
                  <a:schemeClr val="accent1"/>
                </a:solidFill>
                <a:effectLst>
                  <a:outerShdw blurRad="38100" dist="38100" dir="2700000" algn="tl">
                    <a:srgbClr val="000000">
                      <a:alpha val="43137"/>
                    </a:srgbClr>
                  </a:outerShdw>
                </a:effectLst>
              </a:rPr>
              <a:t>7</a:t>
            </a:r>
            <a:r>
              <a:rPr lang="ru-RU" sz="2300" b="1" dirty="0" smtClean="0">
                <a:effectLst>
                  <a:outerShdw blurRad="38100" dist="38100" dir="2700000" algn="tl">
                    <a:srgbClr val="000000">
                      <a:alpha val="43137"/>
                    </a:srgbClr>
                  </a:outerShdw>
                </a:effectLst>
              </a:rPr>
              <a:t> ТРЕБОВАНИЯ К УСЛОВИЯМ РЕАЛИЗАЦИИ ПРОГРАММЫ МАГИСТРАТУРЫ</a:t>
            </a:r>
            <a:endParaRPr lang="ru-RU" sz="2300" b="1" dirty="0">
              <a:effectLst>
                <a:outerShdw blurRad="38100" dist="38100" dir="2700000" algn="tl">
                  <a:srgbClr val="000000">
                    <a:alpha val="43137"/>
                  </a:srgbClr>
                </a:outerShdw>
              </a:effectLst>
            </a:endParaRPr>
          </a:p>
        </p:txBody>
      </p:sp>
      <p:sp>
        <p:nvSpPr>
          <p:cNvPr id="5" name="TextBox 4"/>
          <p:cNvSpPr txBox="1"/>
          <p:nvPr/>
        </p:nvSpPr>
        <p:spPr>
          <a:xfrm>
            <a:off x="118334" y="517803"/>
            <a:ext cx="8640960" cy="6555641"/>
          </a:xfrm>
          <a:prstGeom prst="rect">
            <a:avLst/>
          </a:prstGeom>
          <a:noFill/>
        </p:spPr>
        <p:txBody>
          <a:bodyPr wrap="square" rtlCol="0">
            <a:spAutoFit/>
          </a:bodyPr>
          <a:lstStyle/>
          <a:p>
            <a:r>
              <a:rPr lang="ru-RU" sz="1400" b="1" dirty="0">
                <a:solidFill>
                  <a:schemeClr val="accent1"/>
                </a:solidFill>
              </a:rPr>
              <a:t>7.1. </a:t>
            </a:r>
            <a:r>
              <a:rPr lang="ru-RU" sz="1400" dirty="0"/>
              <a:t>Общесистемные требования к реализации программы магистратуры.</a:t>
            </a:r>
          </a:p>
          <a:p>
            <a:r>
              <a:rPr lang="ru-RU" sz="1400" b="1" dirty="0">
                <a:solidFill>
                  <a:schemeClr val="accent1"/>
                </a:solidFill>
              </a:rPr>
              <a:t>7.1.1. </a:t>
            </a:r>
            <a:r>
              <a:rPr lang="ru-RU" sz="1400" dirty="0"/>
              <a:t>Организация должна располагать на праве собственности или ином законном основании материально-технической базой, обеспечивающей проведение всех видов дисциплинарной и междисциплинарной подготовки, практической и научно-исследовательской работ обучающихся, предусмотренных учебным планом.</a:t>
            </a:r>
          </a:p>
          <a:p>
            <a:r>
              <a:rPr lang="ru-RU" sz="1400" b="1" dirty="0">
                <a:solidFill>
                  <a:schemeClr val="accent1"/>
                </a:solidFill>
              </a:rPr>
              <a:t>7.1.2. </a:t>
            </a:r>
            <a:r>
              <a:rPr lang="ru-RU" sz="1400" dirty="0"/>
              <a:t>Каждый обучающийся в течение всего периода обучения должен быть обеспечен индивидуальным неограниченным доступом к электронной информационно-образовательной среде организации, включающей одну или несколько электронно-библиотечных систем (электронных библиотек), из любой точки, в которой имеется доступ к информационно-телекоммуникационной сети "Интернет" (далее - сеть "Интернет"), как на территории организации, так и вне ее.</a:t>
            </a:r>
          </a:p>
          <a:p>
            <a:r>
              <a:rPr lang="ru-RU" sz="1400" dirty="0"/>
              <a:t>Электронная информационно-образовательная среда организации должна обеспечивать: </a:t>
            </a:r>
          </a:p>
          <a:p>
            <a:r>
              <a:rPr lang="ru-RU" sz="1400" dirty="0"/>
              <a:t>доступ к учебным планам, рабочим программам дисциплин (модулей), практик, к изданиям электронных библиотечных систем и электронным образовательным ресурсам, указанным в рабочих программах;</a:t>
            </a:r>
          </a:p>
          <a:p>
            <a:r>
              <a:rPr lang="ru-RU" sz="1400" dirty="0">
                <a:solidFill>
                  <a:srgbClr val="FF0000"/>
                </a:solidFill>
              </a:rPr>
              <a:t>формирование электронного портфолио обучающегося</a:t>
            </a:r>
            <a:r>
              <a:rPr lang="ru-RU" sz="1400" dirty="0"/>
              <a:t>, в том числе сохранение работ обучающегося, рецензий и оценок на эти работы.</a:t>
            </a:r>
          </a:p>
          <a:p>
            <a:r>
              <a:rPr lang="ru-RU" sz="1400" dirty="0"/>
              <a:t>В случае реализации образовательных программ с применением </a:t>
            </a:r>
            <a:r>
              <a:rPr lang="ru-RU" sz="1400" dirty="0">
                <a:solidFill>
                  <a:srgbClr val="FF0000"/>
                </a:solidFill>
              </a:rPr>
              <a:t>дистанционных образовательных технологий </a:t>
            </a:r>
            <a:r>
              <a:rPr lang="ru-RU" sz="1400" dirty="0"/>
              <a:t>электронная информационно-образовательная среда организации должна дополнительно обеспечивать:</a:t>
            </a:r>
          </a:p>
          <a:p>
            <a:r>
              <a:rPr lang="ru-RU" sz="1400" dirty="0"/>
              <a:t>фиксацию хода образовательного процесса, результатов промежуточной аттестации и результатов освоения программы магистратуры;</a:t>
            </a:r>
          </a:p>
          <a:p>
            <a:r>
              <a:rPr lang="ru-RU" sz="1400" dirty="0"/>
              <a:t>проведение всех видов занятий, процедур оценки результатов обучения, реализация которых предусмотрена с применением электронного обучения, дистанционных образовательных технологий;</a:t>
            </a:r>
          </a:p>
          <a:p>
            <a:r>
              <a:rPr lang="ru-RU" sz="1400" dirty="0"/>
              <a:t>взаимодействие между участниками образовательного процесса, в том числе синхронное и (или) асинхронное взаимодействие посредством сети "Интернет". </a:t>
            </a:r>
          </a:p>
          <a:p>
            <a:r>
              <a:rPr lang="ru-RU" sz="1400" dirty="0"/>
              <a:t>Функционирование электронной информационно-образовательной среды обеспечивается соответствующими средствами информационно-коммуникационных технологий и квалификацией работников, ее использующих и поддерживающих. Функционирование электронной информационно-образовательной среды должно соответствовать законодательству Российской </a:t>
            </a:r>
            <a:r>
              <a:rPr lang="ru-RU" sz="1400" dirty="0" smtClean="0"/>
              <a:t>Федерации.</a:t>
            </a:r>
            <a:endParaRPr lang="ru-RU" sz="1400" dirty="0"/>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2994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07504" y="2276872"/>
            <a:ext cx="8733349" cy="1143000"/>
          </a:xfrm>
        </p:spPr>
        <p:txBody>
          <a:bodyPr>
            <a:noAutofit/>
          </a:bodyPr>
          <a:lstStyle/>
          <a:p>
            <a:pPr algn="ctr">
              <a:lnSpc>
                <a:spcPct val="150000"/>
              </a:lnSpc>
            </a:pPr>
            <a:r>
              <a:rPr lang="ru-RU" sz="3600" b="1" dirty="0" smtClean="0">
                <a:effectLst>
                  <a:outerShdw blurRad="38100" dist="38100" dir="2700000" algn="tl">
                    <a:srgbClr val="000000">
                      <a:alpha val="43137"/>
                    </a:srgbClr>
                  </a:outerShdw>
                </a:effectLst>
              </a:rPr>
              <a:t/>
            </a:r>
            <a:br>
              <a:rPr lang="ru-RU" sz="3600" b="1" dirty="0" smtClean="0">
                <a:effectLst>
                  <a:outerShdw blurRad="38100" dist="38100" dir="2700000" algn="tl">
                    <a:srgbClr val="000000">
                      <a:alpha val="43137"/>
                    </a:srgbClr>
                  </a:outerShdw>
                </a:effectLst>
              </a:rPr>
            </a:br>
            <a:r>
              <a:rPr lang="ru-RU" sz="3600" b="1" dirty="0">
                <a:effectLst>
                  <a:outerShdw blurRad="38100" dist="38100" dir="2700000" algn="tl">
                    <a:srgbClr val="000000">
                      <a:alpha val="43137"/>
                    </a:srgbClr>
                  </a:outerShdw>
                </a:effectLst>
              </a:rPr>
              <a:t/>
            </a:r>
            <a:br>
              <a:rPr lang="ru-RU" sz="3600" b="1" dirty="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Проект ФГОС 3++</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19.03.01 «БИОТЕХНОЛОГИЯ»</a:t>
            </a:r>
            <a:r>
              <a:rPr lang="ru-RU" sz="3600" b="1" dirty="0" smtClean="0">
                <a:effectLst>
                  <a:outerShdw blurRad="38100" dist="38100" dir="2700000" algn="tl">
                    <a:srgbClr val="000000">
                      <a:alpha val="43137"/>
                    </a:srgbClr>
                  </a:outerShdw>
                </a:effectLst>
              </a:rPr>
              <a:t/>
            </a:r>
            <a:br>
              <a:rPr lang="ru-RU" sz="3600" b="1" dirty="0" smtClean="0">
                <a:effectLst>
                  <a:outerShdw blurRad="38100" dist="38100" dir="2700000" algn="tl">
                    <a:srgbClr val="000000">
                      <a:alpha val="43137"/>
                    </a:srgbClr>
                  </a:outerShdw>
                </a:effectLst>
              </a:rPr>
            </a:br>
            <a:r>
              <a:rPr lang="ru-RU" sz="3600" b="1" dirty="0" smtClean="0">
                <a:effectLst>
                  <a:outerShdw blurRad="38100" dist="38100" dir="2700000" algn="tl">
                    <a:srgbClr val="000000">
                      <a:alpha val="43137"/>
                    </a:srgbClr>
                  </a:outerShdw>
                </a:effectLst>
              </a:rPr>
              <a:t>УРОВЕНЬ ВЫСШЕГО ОБРАЗОВАНИЯ БАКАЛАВРИАТ</a:t>
            </a:r>
            <a:endParaRPr lang="ru-RU"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1062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380" y="5391"/>
            <a:ext cx="8712968" cy="6771084"/>
          </a:xfrm>
          <a:prstGeom prst="rect">
            <a:avLst/>
          </a:prstGeom>
          <a:noFill/>
        </p:spPr>
        <p:txBody>
          <a:bodyPr wrap="square" rtlCol="0">
            <a:spAutoFit/>
          </a:bodyPr>
          <a:lstStyle/>
          <a:p>
            <a:r>
              <a:rPr lang="ru-RU" sz="1400" b="1" dirty="0">
                <a:solidFill>
                  <a:schemeClr val="accent1"/>
                </a:solidFill>
              </a:rPr>
              <a:t>7.1.3.</a:t>
            </a:r>
            <a:r>
              <a:rPr lang="ru-RU" sz="1400" dirty="0"/>
              <a:t> В случае реализации программы магистратуры в </a:t>
            </a:r>
            <a:r>
              <a:rPr lang="ru-RU" sz="1400" dirty="0">
                <a:solidFill>
                  <a:srgbClr val="FF0000"/>
                </a:solidFill>
              </a:rPr>
              <a:t>сетевой форме </a:t>
            </a:r>
            <a:r>
              <a:rPr lang="ru-RU" sz="1400" dirty="0"/>
              <a:t>требования к реализации программы магистратуры должны обеспечиваться совокупностью ресурсов материально-технического и учебно-методического обеспечения, предоставляемого организациями, участвующими в реализации программы магистратуры в сетевой форме.</a:t>
            </a:r>
          </a:p>
          <a:p>
            <a:r>
              <a:rPr lang="ru-RU" sz="1400" b="1" dirty="0">
                <a:solidFill>
                  <a:schemeClr val="accent1"/>
                </a:solidFill>
              </a:rPr>
              <a:t>7.1.4. </a:t>
            </a:r>
            <a:r>
              <a:rPr lang="ru-RU" sz="1400" dirty="0"/>
              <a:t>В случае реализации программы магистратуры на созданных в установленном порядке в иных организациях кафедрах или иных структурных подразделениях организации требования к реализации программы магистратуры должны обеспечиваться совокупностью ресурсов указанных организаций.</a:t>
            </a:r>
          </a:p>
          <a:p>
            <a:r>
              <a:rPr lang="ru-RU" sz="1400" b="1" dirty="0">
                <a:solidFill>
                  <a:schemeClr val="accent1"/>
                </a:solidFill>
              </a:rPr>
              <a:t>7.1.5</a:t>
            </a:r>
            <a:r>
              <a:rPr lang="ru-RU" sz="1400" b="1" dirty="0">
                <a:solidFill>
                  <a:srgbClr val="FF0000"/>
                </a:solidFill>
              </a:rPr>
              <a:t>. </a:t>
            </a:r>
            <a:r>
              <a:rPr lang="ru-RU" sz="1400" dirty="0">
                <a:solidFill>
                  <a:srgbClr val="FF0000"/>
                </a:solidFill>
              </a:rPr>
              <a:t>Среднегодовое число публикаций научно-педагогических работников организации за период реализации программы магистратуры в расчете на 100 научно-педагогических работников (в приведенных к целочисленным значениям ставок) должно составлять не менее 2 в журналах, индексируемых в базах данных </a:t>
            </a:r>
            <a:r>
              <a:rPr lang="ru-RU" sz="1400" dirty="0" err="1">
                <a:solidFill>
                  <a:srgbClr val="FF0000"/>
                </a:solidFill>
              </a:rPr>
              <a:t>Web</a:t>
            </a:r>
            <a:r>
              <a:rPr lang="ru-RU" sz="1400" dirty="0">
                <a:solidFill>
                  <a:srgbClr val="FF0000"/>
                </a:solidFill>
              </a:rPr>
              <a:t> </a:t>
            </a:r>
            <a:r>
              <a:rPr lang="ru-RU" sz="1400" dirty="0" err="1">
                <a:solidFill>
                  <a:srgbClr val="FF0000"/>
                </a:solidFill>
              </a:rPr>
              <a:t>of</a:t>
            </a:r>
            <a:r>
              <a:rPr lang="ru-RU" sz="1400" dirty="0">
                <a:solidFill>
                  <a:srgbClr val="FF0000"/>
                </a:solidFill>
              </a:rPr>
              <a:t> </a:t>
            </a:r>
            <a:r>
              <a:rPr lang="ru-RU" sz="1400" dirty="0" err="1">
                <a:solidFill>
                  <a:srgbClr val="FF0000"/>
                </a:solidFill>
              </a:rPr>
              <a:t>Science</a:t>
            </a:r>
            <a:r>
              <a:rPr lang="ru-RU" sz="1400" dirty="0">
                <a:solidFill>
                  <a:srgbClr val="FF0000"/>
                </a:solidFill>
              </a:rPr>
              <a:t> или </a:t>
            </a:r>
            <a:r>
              <a:rPr lang="ru-RU" sz="1400" dirty="0" err="1">
                <a:solidFill>
                  <a:srgbClr val="FF0000"/>
                </a:solidFill>
              </a:rPr>
              <a:t>Scopus</a:t>
            </a:r>
            <a:r>
              <a:rPr lang="ru-RU" sz="1400" dirty="0">
                <a:solidFill>
                  <a:srgbClr val="FF0000"/>
                </a:solidFill>
              </a:rPr>
              <a:t>, или не менее 20 в журналах, индексируемых в Российском индексе научного цитирования</a:t>
            </a:r>
            <a:r>
              <a:rPr lang="ru-RU" sz="1400" dirty="0"/>
              <a:t>.</a:t>
            </a:r>
          </a:p>
          <a:p>
            <a:r>
              <a:rPr lang="ru-RU" sz="1400" b="1" dirty="0">
                <a:solidFill>
                  <a:schemeClr val="accent1"/>
                </a:solidFill>
              </a:rPr>
              <a:t>7.1.6. </a:t>
            </a:r>
            <a:r>
              <a:rPr lang="ru-RU" sz="1400" dirty="0"/>
              <a:t>В организации, реализующей программы магистратуры, среднегодовой объем финансирования научных исследований на одного научно-педагогического работника (в приведенных к целочисленным значениям ставок) должен составлять величину не менее чем величина аналогичного показателя мониторинга системы образования, утверждаемого Министерством образования и науки Российской Федерации.</a:t>
            </a:r>
          </a:p>
          <a:p>
            <a:r>
              <a:rPr lang="ru-RU" sz="1400" b="1" dirty="0">
                <a:solidFill>
                  <a:schemeClr val="accent1"/>
                </a:solidFill>
              </a:rPr>
              <a:t>7.2. </a:t>
            </a:r>
            <a:r>
              <a:rPr lang="ru-RU" sz="1400" dirty="0"/>
              <a:t>Требования </a:t>
            </a:r>
            <a:r>
              <a:rPr lang="ru-RU" sz="1400" dirty="0">
                <a:solidFill>
                  <a:srgbClr val="FF0000"/>
                </a:solidFill>
              </a:rPr>
              <a:t>к кадровым условиям </a:t>
            </a:r>
            <a:r>
              <a:rPr lang="ru-RU" sz="1400" dirty="0"/>
              <a:t>реализации программы магистратуры.</a:t>
            </a:r>
          </a:p>
          <a:p>
            <a:r>
              <a:rPr lang="ru-RU" sz="1400" b="1" dirty="0">
                <a:solidFill>
                  <a:schemeClr val="accent1"/>
                </a:solidFill>
              </a:rPr>
              <a:t>7.2.1.</a:t>
            </a:r>
            <a:r>
              <a:rPr lang="ru-RU" sz="1400" dirty="0"/>
              <a:t> Реализация программы магистратуры обеспечивается </a:t>
            </a:r>
            <a:r>
              <a:rPr lang="ru-RU" sz="1400" i="1" dirty="0"/>
              <a:t>руководящими и научно-педагогическими работниками </a:t>
            </a:r>
            <a:r>
              <a:rPr lang="ru-RU" sz="1400" dirty="0"/>
              <a:t>организации, а также лицами, привлекаемыми к реализации программы магистратуры на условиях </a:t>
            </a:r>
            <a:r>
              <a:rPr lang="ru-RU" sz="1400" i="1" dirty="0"/>
              <a:t>гражданско-правового договора</a:t>
            </a:r>
            <a:r>
              <a:rPr lang="ru-RU" sz="1400" dirty="0"/>
              <a:t>.</a:t>
            </a:r>
          </a:p>
          <a:p>
            <a:r>
              <a:rPr lang="ru-RU" sz="1400" b="1" dirty="0">
                <a:solidFill>
                  <a:schemeClr val="accent1"/>
                </a:solidFill>
              </a:rPr>
              <a:t>7.2.2.</a:t>
            </a:r>
            <a:r>
              <a:rPr lang="ru-RU" sz="1400" dirty="0"/>
              <a:t> Квалификация научно-педагогических работников организации должна отвечать квалификационным требованиям, указанным в квалификационных справочниках, и (или) профессиональным стандартам.</a:t>
            </a:r>
          </a:p>
          <a:p>
            <a:r>
              <a:rPr lang="ru-RU" sz="1400" b="1" dirty="0">
                <a:solidFill>
                  <a:schemeClr val="accent1"/>
                </a:solidFill>
              </a:rPr>
              <a:t>7.2.3.</a:t>
            </a:r>
            <a:r>
              <a:rPr lang="ru-RU" sz="1400" dirty="0"/>
              <a:t> </a:t>
            </a:r>
            <a:r>
              <a:rPr lang="ru-RU" sz="1400" b="1" dirty="0">
                <a:solidFill>
                  <a:srgbClr val="FF0000"/>
                </a:solidFill>
              </a:rPr>
              <a:t>Доля научно-педагогических работников (в приведенных к целочисленным значениям ставок), ведущих научно-методическую и (или) практическую деятельность, соответствующую профилю преподаваемой дисциплины (модуля</a:t>
            </a:r>
            <a:r>
              <a:rPr lang="ru-RU" sz="1400" dirty="0"/>
              <a:t>), в общем числе научно-педагогических работников, реализующих Блок 1 "Дисциплины (модули)" программы магистратуры, должна составлять </a:t>
            </a:r>
            <a:r>
              <a:rPr lang="ru-RU" sz="1400" dirty="0">
                <a:solidFill>
                  <a:srgbClr val="FF0000"/>
                </a:solidFill>
              </a:rPr>
              <a:t>не менее 70 </a:t>
            </a:r>
            <a:r>
              <a:rPr lang="ru-RU" sz="1400" dirty="0" smtClean="0">
                <a:solidFill>
                  <a:srgbClr val="FF0000"/>
                </a:solidFill>
              </a:rPr>
              <a:t>процентов</a:t>
            </a:r>
            <a:r>
              <a:rPr lang="ru-RU" sz="1400" dirty="0"/>
              <a:t>. </a:t>
            </a:r>
          </a:p>
          <a:p>
            <a:endParaRPr lang="ru-RU" sz="14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428307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5" y="44624"/>
            <a:ext cx="8640960" cy="6832640"/>
          </a:xfrm>
          <a:prstGeom prst="rect">
            <a:avLst/>
          </a:prstGeom>
          <a:noFill/>
        </p:spPr>
        <p:txBody>
          <a:bodyPr wrap="square" rtlCol="0">
            <a:spAutoFit/>
          </a:bodyPr>
          <a:lstStyle/>
          <a:p>
            <a:r>
              <a:rPr lang="ru-RU" sz="1400" b="1" dirty="0">
                <a:solidFill>
                  <a:schemeClr val="accent1"/>
                </a:solidFill>
              </a:rPr>
              <a:t>7.2.4</a:t>
            </a:r>
            <a:r>
              <a:rPr lang="ru-RU" sz="1400" b="1" dirty="0"/>
              <a:t>.</a:t>
            </a:r>
            <a:r>
              <a:rPr lang="ru-RU" sz="1400" b="1" dirty="0">
                <a:solidFill>
                  <a:schemeClr val="accent3">
                    <a:lumMod val="75000"/>
                  </a:schemeClr>
                </a:solidFill>
              </a:rPr>
              <a:t> </a:t>
            </a:r>
            <a:r>
              <a:rPr lang="ru-RU" sz="1400" b="1" dirty="0">
                <a:solidFill>
                  <a:schemeClr val="accent3"/>
                </a:solidFill>
              </a:rPr>
              <a:t>Доля научно-педагогических работников (в приведенных к целочисленным значениям ставок), имеющих ученую степень (в том числе ученую степень, присвоенную за рубежом и признаваемую в Российской Федерации) и (или) ученое звание (в том числе ученое звание, полученное за рубежом и признаваемое в Российской Федерации), в общем числе научно-педагогических работников, реализующих программу магистратуры, должна быть </a:t>
            </a:r>
            <a:r>
              <a:rPr lang="ru-RU" sz="1400" b="1" dirty="0">
                <a:solidFill>
                  <a:srgbClr val="FF0000"/>
                </a:solidFill>
              </a:rPr>
              <a:t>не менее </a:t>
            </a:r>
            <a:r>
              <a:rPr lang="ru-RU" sz="1400" b="1" dirty="0" smtClean="0">
                <a:solidFill>
                  <a:srgbClr val="FF0000"/>
                </a:solidFill>
              </a:rPr>
              <a:t>75</a:t>
            </a:r>
            <a:r>
              <a:rPr lang="ru-RU" sz="1400" b="1" dirty="0">
                <a:solidFill>
                  <a:srgbClr val="FF0000"/>
                </a:solidFill>
              </a:rPr>
              <a:t> </a:t>
            </a:r>
            <a:r>
              <a:rPr lang="ru-RU" sz="1400" b="1" dirty="0" smtClean="0">
                <a:solidFill>
                  <a:srgbClr val="FF0000"/>
                </a:solidFill>
              </a:rPr>
              <a:t>процентов (в макете не менее 75</a:t>
            </a:r>
            <a:r>
              <a:rPr lang="ru-RU" sz="1400" b="1" dirty="0">
                <a:solidFill>
                  <a:srgbClr val="FF0000"/>
                </a:solidFill>
              </a:rPr>
              <a:t> </a:t>
            </a:r>
            <a:r>
              <a:rPr lang="ru-RU" sz="1400" b="1" dirty="0" smtClean="0">
                <a:solidFill>
                  <a:srgbClr val="FF0000"/>
                </a:solidFill>
              </a:rPr>
              <a:t>процентов).</a:t>
            </a:r>
            <a:endParaRPr lang="ru-RU" sz="1400" b="1" dirty="0">
              <a:solidFill>
                <a:srgbClr val="FF0000"/>
              </a:solidFill>
            </a:endParaRPr>
          </a:p>
          <a:p>
            <a:r>
              <a:rPr lang="ru-RU" sz="1400" b="1" dirty="0" smtClean="0">
                <a:solidFill>
                  <a:schemeClr val="accent3"/>
                </a:solidFill>
              </a:rPr>
              <a:t>.</a:t>
            </a:r>
            <a:endParaRPr lang="ru-RU" sz="1400" b="1" dirty="0">
              <a:solidFill>
                <a:schemeClr val="accent3"/>
              </a:solidFill>
            </a:endParaRPr>
          </a:p>
          <a:p>
            <a:r>
              <a:rPr lang="ru-RU" sz="1400" b="1" dirty="0">
                <a:solidFill>
                  <a:schemeClr val="accent1"/>
                </a:solidFill>
              </a:rPr>
              <a:t>7.2.5. </a:t>
            </a:r>
            <a:r>
              <a:rPr lang="ru-RU" sz="1400" dirty="0"/>
              <a:t>Доля работников (в приведенных к целочисленным значениям ставок) из числа руководителей и работников организаций, деятельность которых связана с направленностью (профилем) реализуемой программы магистратуры (имеющих стаж работы в данной профессиональной области не менее 3 лет), в общем числе работников, реализующих программу магистратуры, устанавливается в примерной основной образовательной программе в зависимости от ее направленности (профиля).</a:t>
            </a:r>
          </a:p>
          <a:p>
            <a:r>
              <a:rPr lang="ru-RU" sz="1400" b="1" dirty="0">
                <a:solidFill>
                  <a:schemeClr val="accent1"/>
                </a:solidFill>
              </a:rPr>
              <a:t>7.2.6. </a:t>
            </a:r>
            <a:r>
              <a:rPr lang="ru-RU" sz="1400" b="1" dirty="0"/>
              <a:t>Общее руководство научным содержанием программы магистратуры должно осуществляться штатным научно-педагогическим работником организации, имеющим ученую степень</a:t>
            </a:r>
            <a:r>
              <a:rPr lang="ru-RU" sz="1400" dirty="0"/>
              <a:t> (в том числе ученую степень, присвоенную за рубежом и признаваемую в Российской Федерации), осуществляющим самостоятельные научно-исследовательские (творческие) проекты (участвующим в осуществлении таких проектов) по направлению подготовки, имеющим ежегодные публикации по результатам указанной научно-исследовательской (творческой) деятельности в ведущих отечественных и (или) зарубежных рецензируемых научных журналах и изданиях, а также осуществляющим ежегодную апробацию результатов указанной научно-исследовательской (творческой) деятельности на национальных и международных конференциях.</a:t>
            </a:r>
          </a:p>
          <a:p>
            <a:r>
              <a:rPr lang="ru-RU" sz="1400" b="1" dirty="0"/>
              <a:t>7.3. </a:t>
            </a:r>
            <a:r>
              <a:rPr lang="ru-RU" sz="1400" dirty="0"/>
              <a:t>Требования к материально-техническому и учебно-методическому обеспечению программ магистратуры</a:t>
            </a:r>
            <a:r>
              <a:rPr lang="ru-RU" sz="1400" dirty="0" smtClean="0"/>
              <a:t>.</a:t>
            </a:r>
          </a:p>
          <a:p>
            <a:r>
              <a:rPr lang="ru-RU" sz="1400" b="1" dirty="0">
                <a:solidFill>
                  <a:schemeClr val="accent1"/>
                </a:solidFill>
              </a:rPr>
              <a:t>7.3.1. </a:t>
            </a:r>
            <a:r>
              <a:rPr lang="ru-RU" sz="1400" dirty="0"/>
              <a:t>Специальные помещения должны представлять собой учебные аудитории для проведения занятий всех типов, предусмотренных ОПОП, в том числе групповых и индивидуальных консультаций, текущего контроля и промежуточной аттестации, а также помещения для самостоятельной работы и лаборатории, оснащенные оборудованием и техническими средствами обучения, состав которых определяется в рабочих программах дисциплин (модулей).</a:t>
            </a:r>
          </a:p>
          <a:p>
            <a:endParaRPr lang="ru-RU" sz="1400" dirty="0"/>
          </a:p>
          <a:p>
            <a:endParaRPr lang="ru-RU" sz="14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0341651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0"/>
            <a:ext cx="8640960" cy="7186583"/>
          </a:xfrm>
          <a:prstGeom prst="rect">
            <a:avLst/>
          </a:prstGeom>
          <a:noFill/>
        </p:spPr>
        <p:txBody>
          <a:bodyPr wrap="square" rtlCol="0">
            <a:spAutoFit/>
          </a:bodyPr>
          <a:lstStyle/>
          <a:p>
            <a:r>
              <a:rPr lang="ru-RU" sz="1300" dirty="0"/>
              <a:t>Рекомендации </a:t>
            </a:r>
            <a:r>
              <a:rPr lang="ru-RU" sz="1300" dirty="0">
                <a:solidFill>
                  <a:srgbClr val="FF0000"/>
                </a:solidFill>
              </a:rPr>
              <a:t>по материально-техническому и учебно-методическому обеспечению определяются в примерной основной образовательной программе</a:t>
            </a:r>
            <a:r>
              <a:rPr lang="ru-RU" sz="1300" dirty="0"/>
              <a:t>.</a:t>
            </a:r>
          </a:p>
          <a:p>
            <a:r>
              <a:rPr lang="ru-RU" sz="1300" dirty="0"/>
              <a:t>Помещения для самостоятельной работы обучающихся должны быть оснащены компьютерной техникой с возможностью подключения к сети "Интернет" и обеспечением доступа в электронную информационно-образовательную среду организации.</a:t>
            </a:r>
          </a:p>
          <a:p>
            <a:r>
              <a:rPr lang="ru-RU" sz="1300" dirty="0"/>
              <a:t>В случае применения электронного обучения, дистанционных образовательных технологий допускается замена специально оборудованных помещений их виртуальными аналогами, позволяющими обучающимся осваивать умения и навыки, предусмотренные профессиональной деятельностью.</a:t>
            </a:r>
          </a:p>
          <a:p>
            <a:r>
              <a:rPr lang="ru-RU" sz="1300" dirty="0"/>
              <a:t>При использовании в образовательном процессе печатных изданий библиотечный фонд должен быть укомплектован </a:t>
            </a:r>
            <a:r>
              <a:rPr lang="ru-RU" sz="1300" dirty="0">
                <a:solidFill>
                  <a:schemeClr val="tx2"/>
                </a:solidFill>
              </a:rPr>
              <a:t>печатными изданиями из расчета не менее 50 экземпляров каждого из изданий основной литературы, перечисленной в рабочих программах дисциплин (модулей), практик, и не менее 25 экземпляров дополнительной литературы на 100 обучающихся.</a:t>
            </a:r>
          </a:p>
          <a:p>
            <a:r>
              <a:rPr lang="ru-RU" sz="1300" b="1" dirty="0">
                <a:solidFill>
                  <a:schemeClr val="accent1"/>
                </a:solidFill>
              </a:rPr>
              <a:t>7.3.2. </a:t>
            </a:r>
            <a:r>
              <a:rPr lang="ru-RU" sz="1300" dirty="0"/>
              <a:t>Организация должна быть обеспечена необходимым комплектом специализированного лицензионного программного обеспечения (состав определяется в рабочих программах дисциплин (модулей) и подлежит ежегодному обновлению).</a:t>
            </a:r>
          </a:p>
          <a:p>
            <a:r>
              <a:rPr lang="ru-RU" sz="1300" b="1" dirty="0">
                <a:solidFill>
                  <a:schemeClr val="accent1"/>
                </a:solidFill>
              </a:rPr>
              <a:t>7.3.3. </a:t>
            </a:r>
            <a:r>
              <a:rPr lang="ru-RU" sz="1300" dirty="0"/>
              <a:t>Электронная информационно-образовательная среда, включающая электронно-библиотечные системы (электронную библиотеку), должна обеспечивать одновременный доступ не менее 25 процентов обучающихся по программе магистратуры.</a:t>
            </a:r>
          </a:p>
          <a:p>
            <a:r>
              <a:rPr lang="ru-RU" sz="1300" b="1" dirty="0">
                <a:solidFill>
                  <a:schemeClr val="accent1"/>
                </a:solidFill>
              </a:rPr>
              <a:t>7.3.4. </a:t>
            </a:r>
            <a:r>
              <a:rPr lang="ru-RU" sz="1300" dirty="0"/>
              <a:t>Обучающимся должен быть обеспечен доступ (удаленный доступ), в том числе в случае применения электронного обучения, дистанционных образовательных технологий, к современным профессиональным базам данных и информационным справочным системам, состав которых определяется в рабочих программах дисциплин (модулей) и подлежит ежегодному обновлению</a:t>
            </a:r>
            <a:r>
              <a:rPr lang="ru-RU" sz="1300" dirty="0" smtClean="0"/>
              <a:t>.</a:t>
            </a:r>
          </a:p>
          <a:p>
            <a:r>
              <a:rPr lang="ru-RU" sz="1300" b="1" dirty="0">
                <a:solidFill>
                  <a:schemeClr val="accent1"/>
                </a:solidFill>
              </a:rPr>
              <a:t>7.3.5</a:t>
            </a:r>
            <a:r>
              <a:rPr lang="ru-RU" sz="1300" dirty="0"/>
              <a:t>. Обучающиеся из числа инвалидов должны быть обеспечены печатными и (или) электронными образовательными ресурсами в формах, адаптированных к ограничениям их здоровья.</a:t>
            </a:r>
          </a:p>
          <a:p>
            <a:r>
              <a:rPr lang="ru-RU" sz="1300" b="1" dirty="0">
                <a:solidFill>
                  <a:schemeClr val="accent1"/>
                </a:solidFill>
              </a:rPr>
              <a:t>7.4. </a:t>
            </a:r>
            <a:r>
              <a:rPr lang="ru-RU" sz="1300" dirty="0"/>
              <a:t>Требования к финансовым условиям реализации программ магистратуры.</a:t>
            </a:r>
          </a:p>
          <a:p>
            <a:r>
              <a:rPr lang="ru-RU" sz="1300" b="1" dirty="0">
                <a:solidFill>
                  <a:schemeClr val="accent1"/>
                </a:solidFill>
              </a:rPr>
              <a:t>7.4.1. </a:t>
            </a:r>
            <a:r>
              <a:rPr lang="ru-RU" sz="1300" dirty="0">
                <a:solidFill>
                  <a:schemeClr val="tx2"/>
                </a:solidFill>
              </a:rPr>
              <a:t>Финансовое обеспечение реализации программы магистратуры должно осуществляться в объеме не ниже установленных Министерством образования и науки Российской Федерации базовых нормативных затрат на </a:t>
            </a:r>
            <a:r>
              <a:rPr lang="ru-RU" sz="1300" dirty="0"/>
              <a:t>оказание государственной услуги в сфере образования для данного уровня образования и направления подготовки с учетом корректирующих коэффициентов, учитывающих специфику образовательных программ в соответствии с Методикой определения нормативных затрат на оказание государственных услуг по реализации имеющих государственную аккредитацию образовательных программ высшего образования по специальностям и направлениям подготовки, утвержденной Министерством образования и науки Российской Федерации.</a:t>
            </a:r>
          </a:p>
          <a:p>
            <a:endParaRPr lang="ru-RU" sz="1400" dirty="0"/>
          </a:p>
          <a:p>
            <a:endParaRPr lang="ru-RU"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949273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504" y="0"/>
            <a:ext cx="8640960" cy="620688"/>
          </a:xfrm>
        </p:spPr>
        <p:txBody>
          <a:bodyPr>
            <a:normAutofit fontScale="90000"/>
          </a:bodyPr>
          <a:lstStyle/>
          <a:p>
            <a:r>
              <a:rPr lang="ru-RU" sz="2400" b="1" dirty="0" smtClean="0">
                <a:solidFill>
                  <a:schemeClr val="accent1"/>
                </a:solidFill>
                <a:effectLst>
                  <a:outerShdw blurRad="38100" dist="38100" dir="2700000" algn="tl">
                    <a:srgbClr val="000000">
                      <a:alpha val="43137"/>
                    </a:srgbClr>
                  </a:outerShdw>
                </a:effectLst>
              </a:rPr>
              <a:t>8</a:t>
            </a:r>
            <a:r>
              <a:rPr lang="ru-RU" sz="2400" b="1" dirty="0" smtClean="0">
                <a:effectLst>
                  <a:outerShdw blurRad="38100" dist="38100" dir="2700000" algn="tl">
                    <a:srgbClr val="000000">
                      <a:alpha val="43137"/>
                    </a:srgbClr>
                  </a:outerShdw>
                </a:effectLst>
              </a:rPr>
              <a:t> ТРЕБОВАНИЯ К ОБЕСПЕЧЕНИЮ КАЧЕСТВА </a:t>
            </a:r>
            <a:r>
              <a:rPr lang="ru-RU" sz="2700" b="1" dirty="0" smtClean="0">
                <a:effectLst>
                  <a:outerShdw blurRad="38100" dist="38100" dir="2700000" algn="tl">
                    <a:srgbClr val="000000">
                      <a:alpha val="43137"/>
                    </a:srgbClr>
                  </a:outerShdw>
                </a:effectLst>
              </a:rPr>
              <a:t>ОБРАЗОВАНИЯ</a:t>
            </a: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p:txBody>
      </p:sp>
      <p:sp>
        <p:nvSpPr>
          <p:cNvPr id="5" name="TextBox 4"/>
          <p:cNvSpPr txBox="1"/>
          <p:nvPr/>
        </p:nvSpPr>
        <p:spPr>
          <a:xfrm>
            <a:off x="1187624" y="2132856"/>
            <a:ext cx="45719" cy="369332"/>
          </a:xfrm>
          <a:prstGeom prst="rect">
            <a:avLst/>
          </a:prstGeom>
          <a:noFill/>
        </p:spPr>
        <p:txBody>
          <a:bodyPr wrap="square" rtlCol="0">
            <a:spAutoFit/>
          </a:bodyPr>
          <a:lstStyle/>
          <a:p>
            <a:endParaRPr lang="ru-RU" dirty="0"/>
          </a:p>
        </p:txBody>
      </p:sp>
      <p:sp>
        <p:nvSpPr>
          <p:cNvPr id="6" name="TextBox 5"/>
          <p:cNvSpPr txBox="1"/>
          <p:nvPr/>
        </p:nvSpPr>
        <p:spPr>
          <a:xfrm>
            <a:off x="112449" y="620688"/>
            <a:ext cx="8352927" cy="6401753"/>
          </a:xfrm>
          <a:prstGeom prst="rect">
            <a:avLst/>
          </a:prstGeom>
          <a:noFill/>
        </p:spPr>
        <p:txBody>
          <a:bodyPr wrap="square" rtlCol="0">
            <a:spAutoFit/>
          </a:bodyPr>
          <a:lstStyle/>
          <a:p>
            <a:r>
              <a:rPr lang="ru-RU" sz="1400" b="1" dirty="0">
                <a:solidFill>
                  <a:schemeClr val="accent1"/>
                </a:solidFill>
              </a:rPr>
              <a:t>8.1. </a:t>
            </a:r>
            <a:r>
              <a:rPr lang="ru-RU" sz="1400" dirty="0"/>
              <a:t>Требования к обеспечению качества образования включают </a:t>
            </a:r>
            <a:r>
              <a:rPr lang="ru-RU" sz="1400" dirty="0">
                <a:solidFill>
                  <a:srgbClr val="FF0000"/>
                </a:solidFill>
              </a:rPr>
              <a:t>требования к обеспечению качества программы магистратуры и требования к оценке качества ее освоения обучающимися</a:t>
            </a:r>
            <a:r>
              <a:rPr lang="ru-RU" sz="1400" dirty="0"/>
              <a:t>.</a:t>
            </a:r>
          </a:p>
          <a:p>
            <a:r>
              <a:rPr lang="ru-RU" sz="1400" b="1" dirty="0">
                <a:solidFill>
                  <a:schemeClr val="accent1"/>
                </a:solidFill>
              </a:rPr>
              <a:t>8.2. </a:t>
            </a:r>
            <a:r>
              <a:rPr lang="ru-RU" sz="1400" dirty="0">
                <a:solidFill>
                  <a:srgbClr val="FF0000"/>
                </a:solidFill>
              </a:rPr>
              <a:t>Качество программы</a:t>
            </a:r>
            <a:r>
              <a:rPr lang="ru-RU" sz="1400" dirty="0"/>
              <a:t> магистратуры определяется в рамках </a:t>
            </a:r>
            <a:r>
              <a:rPr lang="ru-RU" sz="1400" dirty="0">
                <a:solidFill>
                  <a:srgbClr val="FF0000"/>
                </a:solidFill>
              </a:rPr>
              <a:t>систем внутренней и внешней оценки.</a:t>
            </a:r>
          </a:p>
          <a:p>
            <a:r>
              <a:rPr lang="ru-RU" sz="1400" b="1" dirty="0">
                <a:solidFill>
                  <a:schemeClr val="accent1"/>
                </a:solidFill>
              </a:rPr>
              <a:t>8.3. </a:t>
            </a:r>
            <a:r>
              <a:rPr lang="ru-RU" sz="1400" dirty="0"/>
              <a:t>Организация </a:t>
            </a:r>
            <a:r>
              <a:rPr lang="ru-RU" sz="1400" dirty="0">
                <a:solidFill>
                  <a:srgbClr val="FF0000"/>
                </a:solidFill>
              </a:rPr>
              <a:t>ежегодно</a:t>
            </a:r>
            <a:r>
              <a:rPr lang="ru-RU" sz="1400" dirty="0"/>
              <a:t> проводит </a:t>
            </a:r>
            <a:r>
              <a:rPr lang="ru-RU" sz="1400" dirty="0">
                <a:solidFill>
                  <a:srgbClr val="FF0000"/>
                </a:solidFill>
              </a:rPr>
              <a:t>внутреннюю оценку качества программы магистратуры</a:t>
            </a:r>
            <a:r>
              <a:rPr lang="ru-RU" sz="1400" dirty="0"/>
              <a:t>, для участия в которой привлекает работодателей, выпускников, имеющих опыт профессиональной деятельности не менее года после освоения программы, а также другие заинтересованные стороны вне организации. Результаты оценки используются для совершенствования программы.</a:t>
            </a:r>
          </a:p>
          <a:p>
            <a:r>
              <a:rPr lang="ru-RU" sz="1400" b="1" dirty="0">
                <a:solidFill>
                  <a:schemeClr val="accent1"/>
                </a:solidFill>
              </a:rPr>
              <a:t>8.4. </a:t>
            </a:r>
            <a:r>
              <a:rPr lang="ru-RU" sz="1400" dirty="0"/>
              <a:t>В рамках внутренней системы оценки качества программы магистратуры обучающимся должна быть предоставлена возможность оценивания содержания, организации и качества образовательного процесса в целом и отдельных дисциплин (модулей) и практик, а также работы отдельных преподавателей.</a:t>
            </a:r>
          </a:p>
          <a:p>
            <a:r>
              <a:rPr lang="ru-RU" sz="1400" b="1" dirty="0">
                <a:solidFill>
                  <a:schemeClr val="accent1"/>
                </a:solidFill>
              </a:rPr>
              <a:t>8.5. </a:t>
            </a:r>
            <a:r>
              <a:rPr lang="ru-RU" sz="1400" dirty="0">
                <a:solidFill>
                  <a:srgbClr val="FF0000"/>
                </a:solidFill>
              </a:rPr>
              <a:t>Внешняя оценка качества программы магистратуры осуществляется в рамках процедуры государственной аккр</a:t>
            </a:r>
            <a:r>
              <a:rPr lang="ru-RU" sz="1400" dirty="0"/>
              <a:t>едитации. </a:t>
            </a:r>
          </a:p>
          <a:p>
            <a:r>
              <a:rPr lang="ru-RU" sz="1400" b="1" dirty="0">
                <a:solidFill>
                  <a:schemeClr val="accent1"/>
                </a:solidFill>
              </a:rPr>
              <a:t>8.6. </a:t>
            </a:r>
            <a:r>
              <a:rPr lang="ru-RU" sz="1400" dirty="0"/>
              <a:t>Внешняя оценка качества программы магистратуры может осуществляться при проведении работодателями и их объединениями </a:t>
            </a:r>
            <a:r>
              <a:rPr lang="ru-RU" sz="1400" b="1" dirty="0">
                <a:solidFill>
                  <a:srgbClr val="FF0000"/>
                </a:solidFill>
              </a:rPr>
              <a:t>профессионально-общественной аккредитации </a:t>
            </a:r>
            <a:r>
              <a:rPr lang="ru-RU" sz="1400" dirty="0"/>
              <a:t>с целью признания качества и уровня подготовки выпускников, освоивших такую образовательную </a:t>
            </a:r>
            <a:r>
              <a:rPr lang="ru-RU" sz="1400" dirty="0" smtClean="0"/>
              <a:t>программу, </a:t>
            </a:r>
            <a:r>
              <a:rPr lang="ru-RU" sz="1400" dirty="0">
                <a:solidFill>
                  <a:srgbClr val="FF0000"/>
                </a:solidFill>
              </a:rPr>
              <a:t>отвечающими требованиям профессиональных стандартов, требованиям рынка труда к специалистам, рабочим и служащим соответствующего профиля.</a:t>
            </a:r>
          </a:p>
          <a:p>
            <a:r>
              <a:rPr lang="ru-RU" sz="1400" dirty="0"/>
              <a:t>Сведения об имеющейся у организации профессионально-общественной аккредитации рассматриваются при проведении государственной аккредитации.</a:t>
            </a:r>
          </a:p>
          <a:p>
            <a:r>
              <a:rPr lang="ru-RU" sz="1400" b="1" dirty="0">
                <a:solidFill>
                  <a:schemeClr val="accent1"/>
                </a:solidFill>
              </a:rPr>
              <a:t>8.7. </a:t>
            </a:r>
            <a:r>
              <a:rPr lang="ru-RU" sz="1400" dirty="0"/>
              <a:t>Внешняя оценка качества программы магистратуры может осуществляться при проведении международной аккредитации программы соответствующими зарубежными организациями, либо авторизованными национальными профессионально-общественными организациями, входящими в международные структуры.</a:t>
            </a:r>
          </a:p>
          <a:p>
            <a:r>
              <a:rPr lang="ru-RU" sz="1400" b="1" dirty="0">
                <a:solidFill>
                  <a:schemeClr val="accent1"/>
                </a:solidFill>
              </a:rPr>
              <a:t>8.8. </a:t>
            </a:r>
            <a:r>
              <a:rPr lang="ru-RU" sz="1400" dirty="0"/>
              <a:t>Качество освоения программы магистратуры определяется в результате оценки степени достижения планируемых результатов программы магистратуры.</a:t>
            </a:r>
          </a:p>
          <a:p>
            <a:endParaRPr lang="ru-RU" dirty="0"/>
          </a:p>
        </p:txBody>
      </p:sp>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3022169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14934"/>
            <a:ext cx="8820471" cy="4462760"/>
          </a:xfrm>
          <a:prstGeom prst="rect">
            <a:avLst/>
          </a:prstGeom>
          <a:noFill/>
        </p:spPr>
        <p:txBody>
          <a:bodyPr wrap="square" rtlCol="0">
            <a:spAutoFit/>
          </a:bodyPr>
          <a:lstStyle/>
          <a:p>
            <a:r>
              <a:rPr lang="ru-RU" sz="1400" b="1" dirty="0">
                <a:solidFill>
                  <a:schemeClr val="accent1"/>
                </a:solidFill>
              </a:rPr>
              <a:t>8.9. </a:t>
            </a:r>
            <a:r>
              <a:rPr lang="ru-RU" sz="1400" dirty="0">
                <a:solidFill>
                  <a:schemeClr val="tx2"/>
                </a:solidFill>
              </a:rPr>
              <a:t>Оценка качества освоения программы магистратуры обучающимися включает текущий контроль успеваемости, промежуточную аттестацию обучающихся и итоговую (государственную итоговую) аттестацию.</a:t>
            </a:r>
          </a:p>
          <a:p>
            <a:r>
              <a:rPr lang="ru-RU" sz="1400" b="1" dirty="0">
                <a:solidFill>
                  <a:schemeClr val="tx2"/>
                </a:solidFill>
              </a:rPr>
              <a:t>8.10. </a:t>
            </a:r>
            <a:r>
              <a:rPr lang="ru-RU" sz="1400" dirty="0">
                <a:solidFill>
                  <a:schemeClr val="tx2"/>
                </a:solidFill>
              </a:rPr>
              <a:t>Организация ведет электронные портфолио обучающихся, включающие работы обучающихся, рецензии и оценки на эти работы. Порядок ведения </a:t>
            </a:r>
            <a:r>
              <a:rPr lang="ru-RU" sz="1400" dirty="0"/>
              <a:t>электронного портфолио устанавливается организацией самостоятельно.</a:t>
            </a:r>
          </a:p>
          <a:p>
            <a:r>
              <a:rPr lang="ru-RU" sz="1400" b="1" dirty="0">
                <a:solidFill>
                  <a:schemeClr val="accent1"/>
                </a:solidFill>
              </a:rPr>
              <a:t>8.11. </a:t>
            </a:r>
            <a:r>
              <a:rPr lang="ru-RU" sz="1400" dirty="0"/>
              <a:t>Организация должна разработать порядок привлечения к процедурам промежуточной аттестации, а также экспертизе оценочных средств внешних экспертов – работодателей из числа действующих руководителей и работников профильных организаций (имеющих стаж работы в данной профессиональной области не менее 3 лет) и (или) преподавателей смежных образовательных областей, специалистов по разработке и сертификации оценочных средств.</a:t>
            </a:r>
          </a:p>
          <a:p>
            <a:r>
              <a:rPr lang="ru-RU" sz="1400" b="1" dirty="0">
                <a:solidFill>
                  <a:schemeClr val="accent1"/>
                </a:solidFill>
              </a:rPr>
              <a:t>8.12. </a:t>
            </a:r>
            <a:r>
              <a:rPr lang="ru-RU" sz="1400" dirty="0"/>
              <a:t>Организация определяет требования к процедуре проведения государственных аттестационных испытаний на основе Порядка проведения государственной итоговой аттестации по образовательным программам высшего образования - программам </a:t>
            </a:r>
            <a:r>
              <a:rPr lang="ru-RU" sz="1400" dirty="0" err="1"/>
              <a:t>бакалавриата</a:t>
            </a:r>
            <a:r>
              <a:rPr lang="ru-RU" sz="1400" dirty="0"/>
              <a:t>, программам </a:t>
            </a:r>
            <a:r>
              <a:rPr lang="ru-RU" sz="1400" dirty="0" err="1"/>
              <a:t>специалитета</a:t>
            </a:r>
            <a:r>
              <a:rPr lang="ru-RU" sz="1400" dirty="0"/>
              <a:t> и программам магистратуры, утвержденного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a:t>
            </a:r>
            <a:r>
              <a:rPr lang="ru-RU" sz="1400" dirty="0">
                <a:solidFill>
                  <a:srgbClr val="FF0000"/>
                </a:solidFill>
              </a:rPr>
              <a:t>Требования к содержанию, объему и структуре государственных аттестационных испытаний (выпускной квалификационной работы, а также к государственному экзамену (при наличии)) организация определяет самостоятельно с учетом рекомендаций ПООП.</a:t>
            </a:r>
          </a:p>
          <a:p>
            <a:endParaRPr lang="ru-RU" dirty="0">
              <a:solidFill>
                <a:srgbClr val="FF0000"/>
              </a:solidFill>
            </a:endParaRPr>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605617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583" y="-29909"/>
            <a:ext cx="9001000" cy="1143000"/>
          </a:xfrm>
        </p:spPr>
        <p:txBody>
          <a:bodyPr>
            <a:noAutofit/>
          </a:bodyPr>
          <a:lstStyle/>
          <a:p>
            <a:r>
              <a:rPr lang="ru-RU" sz="2300" b="1" cap="all" dirty="0" smtClean="0"/>
              <a:t>Перечень профессиональных стандартов (</a:t>
            </a:r>
            <a:r>
              <a:rPr lang="ru-RU" sz="2300" b="1" cap="all" dirty="0" err="1" smtClean="0"/>
              <a:t>пс</a:t>
            </a:r>
            <a:r>
              <a:rPr lang="ru-RU" sz="2300" b="1" cap="all" dirty="0" smtClean="0"/>
              <a:t>), соответствующих профессиональной деятельности выпускников программ МАГИСТРАТУРЫ</a:t>
            </a:r>
            <a:endParaRPr lang="ru-RU" sz="2300" b="1" cap="all" dirty="0"/>
          </a:p>
        </p:txBody>
      </p:sp>
      <p:graphicFrame>
        <p:nvGraphicFramePr>
          <p:cNvPr id="5" name="Таблица 4"/>
          <p:cNvGraphicFramePr>
            <a:graphicFrameLocks noGrp="1"/>
          </p:cNvGraphicFramePr>
          <p:nvPr>
            <p:extLst>
              <p:ext uri="{D42A27DB-BD31-4B8C-83A1-F6EECF244321}">
                <p14:modId xmlns:p14="http://schemas.microsoft.com/office/powerpoint/2010/main" val="3140419044"/>
              </p:ext>
            </p:extLst>
          </p:nvPr>
        </p:nvGraphicFramePr>
        <p:xfrm>
          <a:off x="107504" y="1052737"/>
          <a:ext cx="8568953" cy="5805263"/>
        </p:xfrm>
        <a:graphic>
          <a:graphicData uri="http://schemas.openxmlformats.org/drawingml/2006/table">
            <a:tbl>
              <a:tblPr firstRow="1" firstCol="1" bandRow="1" bandCol="1">
                <a:tableStyleId>{7E9639D4-E3E2-4D34-9284-5A2195B3D0D7}</a:tableStyleId>
              </a:tblPr>
              <a:tblGrid>
                <a:gridCol w="432048"/>
                <a:gridCol w="648072"/>
                <a:gridCol w="3744416"/>
                <a:gridCol w="1872208"/>
                <a:gridCol w="1872209"/>
              </a:tblGrid>
              <a:tr h="965241">
                <a:tc>
                  <a:txBody>
                    <a:bodyPr/>
                    <a:lstStyle/>
                    <a:p>
                      <a:pPr algn="ctr">
                        <a:lnSpc>
                          <a:spcPct val="100000"/>
                        </a:lnSpc>
                        <a:spcAft>
                          <a:spcPts val="1000"/>
                        </a:spcAft>
                      </a:pPr>
                      <a:r>
                        <a:rPr lang="ru-RU" sz="1400" b="1" dirty="0">
                          <a:solidFill>
                            <a:schemeClr val="accent6">
                              <a:lumMod val="50000"/>
                            </a:schemeClr>
                          </a:solidFill>
                          <a:effectLst/>
                        </a:rPr>
                        <a:t>№ </a:t>
                      </a:r>
                      <a:r>
                        <a:rPr lang="ru-RU" sz="1400" b="1" dirty="0" err="1">
                          <a:solidFill>
                            <a:schemeClr val="accent6">
                              <a:lumMod val="50000"/>
                            </a:schemeClr>
                          </a:solidFill>
                          <a:effectLst/>
                        </a:rPr>
                        <a:t>п.п</a:t>
                      </a:r>
                      <a:r>
                        <a:rPr lang="ru-RU" sz="1400" b="1" dirty="0">
                          <a:solidFill>
                            <a:schemeClr val="accent6">
                              <a:lumMod val="50000"/>
                            </a:schemeClr>
                          </a:solidFill>
                          <a:effectLst/>
                        </a:rPr>
                        <a:t>.</a:t>
                      </a:r>
                      <a:endParaRPr lang="ru-RU" sz="1400" b="1" dirty="0">
                        <a:solidFill>
                          <a:schemeClr val="accent6">
                            <a:lumMod val="50000"/>
                          </a:schemeClr>
                        </a:solidFill>
                        <a:effectLst/>
                        <a:latin typeface="Calibri"/>
                        <a:ea typeface="Calibri"/>
                        <a:cs typeface="Times New Roman"/>
                      </a:endParaRPr>
                    </a:p>
                  </a:txBody>
                  <a:tcPr marL="37839" marR="37839"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accent6">
                              <a:lumMod val="50000"/>
                            </a:schemeClr>
                          </a:solidFill>
                          <a:effectLst/>
                        </a:rPr>
                        <a:t>Код ПС</a:t>
                      </a:r>
                      <a:endParaRPr lang="ru-RU" sz="1400" b="1" dirty="0">
                        <a:solidFill>
                          <a:schemeClr val="accent6">
                            <a:lumMod val="50000"/>
                          </a:schemeClr>
                        </a:solidFill>
                        <a:effectLst/>
                        <a:latin typeface="Calibri"/>
                        <a:ea typeface="Calibri"/>
                        <a:cs typeface="Times New Roman"/>
                      </a:endParaRPr>
                    </a:p>
                  </a:txBody>
                  <a:tcPr marL="37839" marR="37839"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accent6">
                              <a:lumMod val="50000"/>
                            </a:schemeClr>
                          </a:solidFill>
                          <a:effectLst/>
                        </a:rPr>
                        <a:t>Наименование ПС</a:t>
                      </a:r>
                      <a:endParaRPr lang="ru-RU" sz="1400" b="1" dirty="0">
                        <a:solidFill>
                          <a:schemeClr val="accent6">
                            <a:lumMod val="50000"/>
                          </a:schemeClr>
                        </a:solidFill>
                        <a:effectLst/>
                        <a:latin typeface="Calibri"/>
                        <a:ea typeface="Calibri"/>
                        <a:cs typeface="Times New Roman"/>
                      </a:endParaRPr>
                    </a:p>
                  </a:txBody>
                  <a:tcPr marL="37839" marR="37839"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accent6">
                              <a:lumMod val="50000"/>
                            </a:schemeClr>
                          </a:solidFill>
                          <a:effectLst/>
                        </a:rPr>
                        <a:t>Реквизиты приказа </a:t>
                      </a:r>
                      <a:r>
                        <a:rPr lang="ru-RU" sz="1400" b="1" dirty="0" smtClean="0">
                          <a:solidFill>
                            <a:schemeClr val="accent6">
                              <a:lumMod val="50000"/>
                            </a:schemeClr>
                          </a:solidFill>
                          <a:effectLst/>
                        </a:rPr>
                        <a:t>Мин. </a:t>
                      </a:r>
                      <a:r>
                        <a:rPr lang="ru-RU" sz="1400" b="1" dirty="0">
                          <a:solidFill>
                            <a:schemeClr val="accent6">
                              <a:lumMod val="50000"/>
                            </a:schemeClr>
                          </a:solidFill>
                          <a:effectLst/>
                        </a:rPr>
                        <a:t>труда и социальной защиты </a:t>
                      </a:r>
                      <a:r>
                        <a:rPr lang="ru-RU" sz="1400" b="1" dirty="0" smtClean="0">
                          <a:solidFill>
                            <a:schemeClr val="accent6">
                              <a:lumMod val="50000"/>
                            </a:schemeClr>
                          </a:solidFill>
                          <a:effectLst/>
                        </a:rPr>
                        <a:t>РФ</a:t>
                      </a:r>
                      <a:r>
                        <a:rPr lang="ru-RU" sz="1400" b="1" baseline="0" dirty="0" smtClean="0">
                          <a:solidFill>
                            <a:schemeClr val="accent6">
                              <a:lumMod val="50000"/>
                            </a:schemeClr>
                          </a:solidFill>
                          <a:effectLst/>
                        </a:rPr>
                        <a:t> </a:t>
                      </a:r>
                      <a:r>
                        <a:rPr lang="ru-RU" sz="1400" b="1" dirty="0" smtClean="0">
                          <a:solidFill>
                            <a:schemeClr val="accent6">
                              <a:lumMod val="50000"/>
                            </a:schemeClr>
                          </a:solidFill>
                          <a:effectLst/>
                        </a:rPr>
                        <a:t>об </a:t>
                      </a:r>
                      <a:r>
                        <a:rPr lang="ru-RU" sz="1400" b="1" dirty="0">
                          <a:solidFill>
                            <a:schemeClr val="accent6">
                              <a:lumMod val="50000"/>
                            </a:schemeClr>
                          </a:solidFill>
                          <a:effectLst/>
                        </a:rPr>
                        <a:t>утверждении</a:t>
                      </a:r>
                      <a:endParaRPr lang="ru-RU" sz="1400" b="1" dirty="0">
                        <a:solidFill>
                          <a:schemeClr val="accent6">
                            <a:lumMod val="50000"/>
                          </a:schemeClr>
                        </a:solidFill>
                        <a:effectLst/>
                        <a:latin typeface="Calibri"/>
                        <a:ea typeface="Calibri"/>
                        <a:cs typeface="Times New Roman"/>
                      </a:endParaRPr>
                    </a:p>
                  </a:txBody>
                  <a:tcPr marL="37839" marR="37839" marT="0" marB="0" anchor="ctr">
                    <a:solidFill>
                      <a:schemeClr val="accent1">
                        <a:lumMod val="40000"/>
                        <a:lumOff val="60000"/>
                      </a:schemeClr>
                    </a:solidFill>
                  </a:tcPr>
                </a:tc>
                <a:tc>
                  <a:txBody>
                    <a:bodyPr/>
                    <a:lstStyle/>
                    <a:p>
                      <a:pPr algn="ctr">
                        <a:lnSpc>
                          <a:spcPct val="100000"/>
                        </a:lnSpc>
                        <a:spcAft>
                          <a:spcPts val="1000"/>
                        </a:spcAft>
                      </a:pPr>
                      <a:r>
                        <a:rPr lang="ru-RU" sz="1400" b="1" dirty="0">
                          <a:solidFill>
                            <a:schemeClr val="accent6">
                              <a:lumMod val="50000"/>
                            </a:schemeClr>
                          </a:solidFill>
                          <a:effectLst/>
                        </a:rPr>
                        <a:t>Дата и регистрационный номер </a:t>
                      </a:r>
                      <a:r>
                        <a:rPr lang="ru-RU" sz="1400" b="1" dirty="0" smtClean="0">
                          <a:solidFill>
                            <a:schemeClr val="accent6">
                              <a:lumMod val="50000"/>
                            </a:schemeClr>
                          </a:solidFill>
                          <a:effectLst/>
                        </a:rPr>
                        <a:t>Мин. юстиции РФ</a:t>
                      </a:r>
                      <a:endParaRPr lang="ru-RU" sz="1400" b="1" dirty="0">
                        <a:solidFill>
                          <a:schemeClr val="accent6">
                            <a:lumMod val="50000"/>
                          </a:schemeClr>
                        </a:solidFill>
                        <a:effectLst/>
                        <a:latin typeface="Calibri"/>
                        <a:ea typeface="Calibri"/>
                        <a:cs typeface="Times New Roman"/>
                      </a:endParaRPr>
                    </a:p>
                  </a:txBody>
                  <a:tcPr marL="37839" marR="37839" marT="0" marB="0" anchor="ctr">
                    <a:solidFill>
                      <a:schemeClr val="accent1">
                        <a:lumMod val="40000"/>
                        <a:lumOff val="60000"/>
                      </a:schemeClr>
                    </a:solidFill>
                  </a:tcPr>
                </a:tc>
              </a:tr>
              <a:tr h="220001">
                <a:tc gridSpan="5">
                  <a:txBody>
                    <a:bodyPr/>
                    <a:lstStyle/>
                    <a:p>
                      <a:pPr algn="ctr">
                        <a:lnSpc>
                          <a:spcPct val="100000"/>
                        </a:lnSpc>
                        <a:spcAft>
                          <a:spcPts val="0"/>
                        </a:spcAft>
                      </a:pPr>
                      <a:r>
                        <a:rPr lang="ru-RU" sz="1400" b="1" dirty="0">
                          <a:solidFill>
                            <a:schemeClr val="accent3"/>
                          </a:solidFill>
                          <a:effectLst/>
                        </a:rPr>
                        <a:t>01 Образование</a:t>
                      </a:r>
                      <a:endParaRPr lang="ru-RU" sz="1400" b="1" dirty="0">
                        <a:solidFill>
                          <a:schemeClr val="accent3"/>
                        </a:solidFill>
                        <a:effectLst/>
                        <a:latin typeface="Calibri"/>
                        <a:ea typeface="Calibri"/>
                        <a:cs typeface="Times New Roman"/>
                      </a:endParaRPr>
                    </a:p>
                  </a:txBody>
                  <a:tcPr marL="37839" marR="37839" marT="0" marB="0">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80004">
                <a:tc>
                  <a:txBody>
                    <a:bodyPr/>
                    <a:lstStyle/>
                    <a:p>
                      <a:pPr algn="ctr">
                        <a:lnSpc>
                          <a:spcPct val="100000"/>
                        </a:lnSpc>
                        <a:spcAft>
                          <a:spcPts val="1000"/>
                        </a:spcAft>
                      </a:pPr>
                      <a:r>
                        <a:rPr lang="ru-RU" sz="1400" b="1" dirty="0">
                          <a:solidFill>
                            <a:schemeClr val="accent6">
                              <a:lumMod val="50000"/>
                            </a:schemeClr>
                          </a:solidFill>
                          <a:effectLst/>
                        </a:rPr>
                        <a:t>1</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gn="just">
                        <a:lnSpc>
                          <a:spcPct val="100000"/>
                        </a:lnSpc>
                        <a:spcAft>
                          <a:spcPts val="1000"/>
                        </a:spcAft>
                      </a:pPr>
                      <a:r>
                        <a:rPr lang="ru-RU" sz="1400" b="1" dirty="0">
                          <a:solidFill>
                            <a:schemeClr val="accent6">
                              <a:lumMod val="50000"/>
                            </a:schemeClr>
                          </a:solidFill>
                          <a:effectLst/>
                        </a:rPr>
                        <a:t>01.004</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nSpc>
                          <a:spcPct val="100000"/>
                        </a:lnSpc>
                        <a:spcAft>
                          <a:spcPts val="1000"/>
                        </a:spcAft>
                      </a:pPr>
                      <a:r>
                        <a:rPr lang="ru-RU" sz="1400" b="1" dirty="0">
                          <a:solidFill>
                            <a:schemeClr val="accent6">
                              <a:lumMod val="50000"/>
                            </a:schemeClr>
                          </a:solidFill>
                          <a:effectLst/>
                        </a:rPr>
                        <a:t>Педагог профессионального обучения, профессионального образования и дополнительного профессионального образования </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nSpc>
                          <a:spcPct val="100000"/>
                        </a:lnSpc>
                        <a:spcAft>
                          <a:spcPts val="1000"/>
                        </a:spcAft>
                      </a:pPr>
                      <a:r>
                        <a:rPr lang="ru-RU" sz="1400" b="1" dirty="0">
                          <a:solidFill>
                            <a:schemeClr val="accent6">
                              <a:lumMod val="50000"/>
                            </a:schemeClr>
                          </a:solidFill>
                          <a:effectLst/>
                        </a:rPr>
                        <a:t>08.09.2015 № 608н</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gn="just">
                        <a:lnSpc>
                          <a:spcPct val="100000"/>
                        </a:lnSpc>
                        <a:spcAft>
                          <a:spcPts val="1000"/>
                        </a:spcAft>
                      </a:pPr>
                      <a:r>
                        <a:rPr lang="ru-RU" sz="1400" b="1" dirty="0">
                          <a:solidFill>
                            <a:schemeClr val="accent6">
                              <a:lumMod val="50000"/>
                            </a:schemeClr>
                          </a:solidFill>
                          <a:effectLst/>
                        </a:rPr>
                        <a:t>24.09.2015 № 38993</a:t>
                      </a:r>
                      <a:endParaRPr lang="ru-RU" sz="1400" b="1" dirty="0">
                        <a:solidFill>
                          <a:schemeClr val="accent6">
                            <a:lumMod val="50000"/>
                          </a:schemeClr>
                        </a:solidFill>
                        <a:effectLst/>
                        <a:latin typeface="Calibri"/>
                        <a:ea typeface="Calibri"/>
                        <a:cs typeface="Times New Roman"/>
                      </a:endParaRPr>
                    </a:p>
                  </a:txBody>
                  <a:tcPr marL="37839" marR="37839" marT="0" marB="0"/>
                </a:tc>
              </a:tr>
              <a:tr h="220001">
                <a:tc gridSpan="5">
                  <a:txBody>
                    <a:bodyPr/>
                    <a:lstStyle/>
                    <a:p>
                      <a:pPr algn="ctr">
                        <a:lnSpc>
                          <a:spcPct val="100000"/>
                        </a:lnSpc>
                        <a:spcAft>
                          <a:spcPts val="0"/>
                        </a:spcAft>
                      </a:pPr>
                      <a:r>
                        <a:rPr lang="ru-RU" sz="1400" b="1" dirty="0">
                          <a:solidFill>
                            <a:schemeClr val="accent3"/>
                          </a:solidFill>
                          <a:effectLst/>
                        </a:rPr>
                        <a:t>15 Рыбоводство и рыболовство </a:t>
                      </a:r>
                      <a:endParaRPr lang="ru-RU" sz="1400" b="1" dirty="0">
                        <a:solidFill>
                          <a:schemeClr val="accent3"/>
                        </a:solidFill>
                        <a:effectLst/>
                        <a:latin typeface="Calibri"/>
                        <a:ea typeface="Calibri"/>
                        <a:cs typeface="Times New Roman"/>
                      </a:endParaRPr>
                    </a:p>
                  </a:txBody>
                  <a:tcPr marL="37839" marR="37839" marT="0" marB="0">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0002">
                <a:tc>
                  <a:txBody>
                    <a:bodyPr/>
                    <a:lstStyle/>
                    <a:p>
                      <a:pPr algn="ctr">
                        <a:lnSpc>
                          <a:spcPct val="100000"/>
                        </a:lnSpc>
                        <a:spcAft>
                          <a:spcPts val="1000"/>
                        </a:spcAft>
                      </a:pPr>
                      <a:r>
                        <a:rPr lang="ru-RU" sz="1400" b="1">
                          <a:solidFill>
                            <a:schemeClr val="accent6">
                              <a:lumMod val="50000"/>
                            </a:schemeClr>
                          </a:solidFill>
                          <a:effectLst/>
                        </a:rPr>
                        <a:t>2</a:t>
                      </a:r>
                      <a:endParaRPr lang="ru-RU" sz="1400" b="1">
                        <a:solidFill>
                          <a:schemeClr val="accent6">
                            <a:lumMod val="50000"/>
                          </a:schemeClr>
                        </a:solidFill>
                        <a:effectLst/>
                        <a:latin typeface="Calibri"/>
                        <a:ea typeface="Calibri"/>
                        <a:cs typeface="Times New Roman"/>
                      </a:endParaRPr>
                    </a:p>
                  </a:txBody>
                  <a:tcPr marL="37839" marR="37839" marT="0" marB="0"/>
                </a:tc>
                <a:tc>
                  <a:txBody>
                    <a:bodyPr/>
                    <a:lstStyle/>
                    <a:p>
                      <a:pPr algn="just">
                        <a:lnSpc>
                          <a:spcPct val="100000"/>
                        </a:lnSpc>
                        <a:spcAft>
                          <a:spcPts val="1000"/>
                        </a:spcAft>
                      </a:pPr>
                      <a:r>
                        <a:rPr lang="ru-RU" sz="1400" b="1" dirty="0">
                          <a:solidFill>
                            <a:schemeClr val="accent6">
                              <a:lumMod val="50000"/>
                            </a:schemeClr>
                          </a:solidFill>
                          <a:effectLst/>
                        </a:rPr>
                        <a:t>15.010</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nSpc>
                          <a:spcPct val="100000"/>
                        </a:lnSpc>
                        <a:spcAft>
                          <a:spcPts val="1000"/>
                        </a:spcAft>
                      </a:pPr>
                      <a:r>
                        <a:rPr lang="ru-RU" sz="1400" b="1" dirty="0">
                          <a:solidFill>
                            <a:schemeClr val="accent6">
                              <a:lumMod val="50000"/>
                            </a:schemeClr>
                          </a:solidFill>
                          <a:effectLst/>
                        </a:rPr>
                        <a:t>Микробиолог</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nSpc>
                          <a:spcPct val="100000"/>
                        </a:lnSpc>
                        <a:spcAft>
                          <a:spcPts val="1000"/>
                        </a:spcAft>
                      </a:pPr>
                      <a:r>
                        <a:rPr lang="ru-RU" sz="1400" b="1" dirty="0">
                          <a:solidFill>
                            <a:schemeClr val="accent6">
                              <a:lumMod val="50000"/>
                            </a:schemeClr>
                          </a:solidFill>
                          <a:effectLst/>
                        </a:rPr>
                        <a:t>31.10.2014 № 865н</a:t>
                      </a:r>
                      <a:endParaRPr lang="ru-RU" sz="1400" b="1" dirty="0">
                        <a:solidFill>
                          <a:schemeClr val="accent6">
                            <a:lumMod val="50000"/>
                          </a:schemeClr>
                        </a:solidFill>
                        <a:effectLst/>
                        <a:latin typeface="Calibri"/>
                        <a:ea typeface="Calibri"/>
                        <a:cs typeface="Times New Roman"/>
                      </a:endParaRPr>
                    </a:p>
                  </a:txBody>
                  <a:tcPr marL="37839" marR="37839" marT="0" marB="0"/>
                </a:tc>
                <a:tc>
                  <a:txBody>
                    <a:bodyPr/>
                    <a:lstStyle/>
                    <a:p>
                      <a:pPr algn="just">
                        <a:lnSpc>
                          <a:spcPct val="100000"/>
                        </a:lnSpc>
                        <a:spcAft>
                          <a:spcPts val="1000"/>
                        </a:spcAft>
                      </a:pPr>
                      <a:r>
                        <a:rPr lang="ru-RU" sz="1400" b="1" dirty="0">
                          <a:solidFill>
                            <a:schemeClr val="accent6">
                              <a:lumMod val="50000"/>
                            </a:schemeClr>
                          </a:solidFill>
                          <a:effectLst/>
                        </a:rPr>
                        <a:t>24.11.2014 № 34868</a:t>
                      </a:r>
                      <a:endParaRPr lang="ru-RU" sz="1400" b="1" dirty="0">
                        <a:solidFill>
                          <a:schemeClr val="accent6">
                            <a:lumMod val="50000"/>
                          </a:schemeClr>
                        </a:solidFill>
                        <a:effectLst/>
                        <a:latin typeface="Calibri"/>
                        <a:ea typeface="Calibri"/>
                        <a:cs typeface="Times New Roman"/>
                      </a:endParaRPr>
                    </a:p>
                  </a:txBody>
                  <a:tcPr marL="37839" marR="37839" marT="0" marB="0"/>
                </a:tc>
              </a:tr>
              <a:tr h="220001">
                <a:tc gridSpan="5">
                  <a:txBody>
                    <a:bodyPr/>
                    <a:lstStyle/>
                    <a:p>
                      <a:pPr algn="ctr">
                        <a:lnSpc>
                          <a:spcPct val="100000"/>
                        </a:lnSpc>
                        <a:spcAft>
                          <a:spcPts val="0"/>
                        </a:spcAft>
                      </a:pPr>
                      <a:r>
                        <a:rPr lang="ru-RU" sz="1400" b="1" dirty="0">
                          <a:solidFill>
                            <a:schemeClr val="accent3"/>
                          </a:solidFill>
                          <a:effectLst/>
                        </a:rPr>
                        <a:t>26 Химическое, химико-технологическое производство</a:t>
                      </a:r>
                      <a:endParaRPr lang="ru-RU" sz="1400" b="1" dirty="0">
                        <a:solidFill>
                          <a:schemeClr val="accent3"/>
                        </a:solidFill>
                        <a:effectLst/>
                        <a:latin typeface="Calibri"/>
                        <a:ea typeface="Calibri"/>
                        <a:cs typeface="Times New Roman"/>
                      </a:endParaRPr>
                    </a:p>
                  </a:txBody>
                  <a:tcPr marL="37839" marR="37839" marT="0" marB="0">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60003">
                <a:tc>
                  <a:txBody>
                    <a:bodyPr/>
                    <a:lstStyle/>
                    <a:p>
                      <a:pPr algn="ctr">
                        <a:lnSpc>
                          <a:spcPct val="100000"/>
                        </a:lnSpc>
                        <a:spcAft>
                          <a:spcPts val="1000"/>
                        </a:spcAft>
                      </a:pPr>
                      <a:r>
                        <a:rPr lang="ru-RU" sz="1400" b="1" dirty="0">
                          <a:solidFill>
                            <a:schemeClr val="accent6">
                              <a:lumMod val="50000"/>
                            </a:schemeClr>
                          </a:solidFill>
                          <a:effectLst/>
                        </a:rPr>
                        <a:t>3</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26.008</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Специалист-технолог в области природоохранных (экологических) биотехнологий</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21.12.2015 № 1046н</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20.01.2016 № 40654</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r>
              <a:tr h="660003">
                <a:tc>
                  <a:txBody>
                    <a:bodyPr/>
                    <a:lstStyle/>
                    <a:p>
                      <a:pPr algn="ctr">
                        <a:lnSpc>
                          <a:spcPct val="100000"/>
                        </a:lnSpc>
                        <a:spcAft>
                          <a:spcPts val="1000"/>
                        </a:spcAft>
                      </a:pPr>
                      <a:r>
                        <a:rPr lang="ru-RU" sz="1400" b="1" dirty="0">
                          <a:solidFill>
                            <a:schemeClr val="accent6">
                              <a:lumMod val="50000"/>
                            </a:schemeClr>
                          </a:solidFill>
                          <a:effectLst/>
                        </a:rPr>
                        <a:t>4</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26.009</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Специалист-технолог по производству моющих и чистящих средств биотехнологическим методом </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21.12.2015 № 1049н</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21.01.2016 № 40697</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r>
              <a:tr h="440002">
                <a:tc>
                  <a:txBody>
                    <a:bodyPr/>
                    <a:lstStyle/>
                    <a:p>
                      <a:pPr algn="ctr">
                        <a:lnSpc>
                          <a:spcPct val="100000"/>
                        </a:lnSpc>
                        <a:spcAft>
                          <a:spcPts val="1000"/>
                        </a:spcAft>
                      </a:pPr>
                      <a:r>
                        <a:rPr lang="ru-RU" sz="1400" b="1" dirty="0">
                          <a:solidFill>
                            <a:schemeClr val="accent6">
                              <a:lumMod val="50000"/>
                            </a:schemeClr>
                          </a:solidFill>
                          <a:effectLst/>
                        </a:rPr>
                        <a:t>5</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26.010</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Специалист по организации производства в сфере биоэнергетики и </a:t>
                      </a:r>
                      <a:r>
                        <a:rPr lang="ru-RU" sz="1400" b="1" dirty="0" err="1">
                          <a:solidFill>
                            <a:schemeClr val="accent6">
                              <a:lumMod val="50000"/>
                            </a:schemeClr>
                          </a:solidFill>
                          <a:effectLst/>
                        </a:rPr>
                        <a:t>биотоплива</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21.12.2015 № 1047н</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21.01.2016 № 40699</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r>
              <a:tr h="440002">
                <a:tc>
                  <a:txBody>
                    <a:bodyPr/>
                    <a:lstStyle/>
                    <a:p>
                      <a:pPr algn="ctr">
                        <a:lnSpc>
                          <a:spcPct val="100000"/>
                        </a:lnSpc>
                        <a:spcAft>
                          <a:spcPts val="1000"/>
                        </a:spcAft>
                      </a:pPr>
                      <a:r>
                        <a:rPr lang="ru-RU" sz="1400" b="1" dirty="0">
                          <a:solidFill>
                            <a:schemeClr val="accent6">
                              <a:lumMod val="50000"/>
                            </a:schemeClr>
                          </a:solidFill>
                          <a:effectLst/>
                        </a:rPr>
                        <a:t>6</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26.011</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Специалист-технолог в области биоэнергетических технологий</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nSpc>
                          <a:spcPct val="100000"/>
                        </a:lnSpc>
                        <a:spcAft>
                          <a:spcPts val="1000"/>
                        </a:spcAft>
                      </a:pPr>
                      <a:r>
                        <a:rPr lang="ru-RU" sz="1400" b="1" dirty="0">
                          <a:solidFill>
                            <a:schemeClr val="accent6">
                              <a:lumMod val="50000"/>
                            </a:schemeClr>
                          </a:solidFill>
                          <a:effectLst/>
                        </a:rPr>
                        <a:t>21.12.2015 № 1054н</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c>
                  <a:txBody>
                    <a:bodyPr/>
                    <a:lstStyle/>
                    <a:p>
                      <a:pPr algn="just">
                        <a:lnSpc>
                          <a:spcPct val="100000"/>
                        </a:lnSpc>
                        <a:spcAft>
                          <a:spcPts val="1000"/>
                        </a:spcAft>
                      </a:pPr>
                      <a:r>
                        <a:rPr lang="ru-RU" sz="1400" b="1" dirty="0">
                          <a:solidFill>
                            <a:schemeClr val="accent6">
                              <a:lumMod val="50000"/>
                            </a:schemeClr>
                          </a:solidFill>
                          <a:effectLst/>
                        </a:rPr>
                        <a:t>21.01.2016 № 40684</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accent1">
                        <a:lumMod val="20000"/>
                        <a:lumOff val="80000"/>
                      </a:schemeClr>
                    </a:solidFill>
                  </a:tcPr>
                </a:tc>
              </a:tr>
              <a:tr h="660003">
                <a:tc>
                  <a:txBody>
                    <a:bodyPr/>
                    <a:lstStyle/>
                    <a:p>
                      <a:pPr algn="ctr">
                        <a:lnSpc>
                          <a:spcPct val="100000"/>
                        </a:lnSpc>
                        <a:spcAft>
                          <a:spcPts val="1000"/>
                        </a:spcAft>
                      </a:pPr>
                      <a:r>
                        <a:rPr lang="ru-RU" sz="1400" b="1" dirty="0">
                          <a:solidFill>
                            <a:schemeClr val="accent6">
                              <a:lumMod val="50000"/>
                            </a:schemeClr>
                          </a:solidFill>
                          <a:effectLst/>
                        </a:rPr>
                        <a:t>7</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26.013</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Специалист по контролю качества биотехнологического производства препаратов для растениеводства</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nSpc>
                          <a:spcPct val="100000"/>
                        </a:lnSpc>
                        <a:spcAft>
                          <a:spcPts val="1000"/>
                        </a:spcAft>
                      </a:pPr>
                      <a:r>
                        <a:rPr lang="ru-RU" sz="1400" b="1" dirty="0">
                          <a:solidFill>
                            <a:schemeClr val="accent6">
                              <a:lumMod val="50000"/>
                            </a:schemeClr>
                          </a:solidFill>
                          <a:effectLst/>
                        </a:rPr>
                        <a:t>21.12.2015 № 1043н </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c>
                  <a:txBody>
                    <a:bodyPr/>
                    <a:lstStyle/>
                    <a:p>
                      <a:pPr algn="just">
                        <a:lnSpc>
                          <a:spcPct val="100000"/>
                        </a:lnSpc>
                        <a:spcAft>
                          <a:spcPts val="1000"/>
                        </a:spcAft>
                      </a:pPr>
                      <a:r>
                        <a:rPr lang="ru-RU" sz="1400" b="1" dirty="0">
                          <a:solidFill>
                            <a:schemeClr val="accent6">
                              <a:lumMod val="50000"/>
                            </a:schemeClr>
                          </a:solidFill>
                          <a:effectLst/>
                        </a:rPr>
                        <a:t>20.01.2016 № 40672</a:t>
                      </a:r>
                      <a:endParaRPr lang="ru-RU" sz="1400" b="1" dirty="0">
                        <a:solidFill>
                          <a:schemeClr val="accent6">
                            <a:lumMod val="50000"/>
                          </a:schemeClr>
                        </a:solidFill>
                        <a:effectLst/>
                        <a:latin typeface="Calibri"/>
                        <a:ea typeface="Calibri"/>
                        <a:cs typeface="Times New Roman"/>
                      </a:endParaRPr>
                    </a:p>
                  </a:txBody>
                  <a:tcPr marL="37839" marR="37839" marT="0" marB="0">
                    <a:solidFill>
                      <a:schemeClr val="bg1"/>
                    </a:solidFill>
                  </a:tcPr>
                </a:tc>
              </a:tr>
            </a:tbl>
          </a:graphicData>
        </a:graphic>
      </p:graphicFrame>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14254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293096"/>
            <a:ext cx="8712968" cy="1143000"/>
          </a:xfrm>
        </p:spPr>
        <p:txBody>
          <a:bodyPr>
            <a:noAutofit/>
          </a:bodyPr>
          <a:lstStyle/>
          <a:p>
            <a:pPr algn="ctr"/>
            <a:r>
              <a:rPr lang="ru-RU" b="1" dirty="0" smtClean="0">
                <a:effectLst>
                  <a:outerShdw blurRad="38100" dist="38100" dir="2700000" algn="tl">
                    <a:srgbClr val="000000">
                      <a:alpha val="43137"/>
                    </a:srgbClr>
                  </a:outerShdw>
                </a:effectLst>
              </a:rPr>
              <a:t>ПРИМЕРНАЯ ОСНОВНАЯ ОБРАЗОВАТЕЛЬНАЯ ПРОГРАММА (ПООП)</a:t>
            </a:r>
            <a:br>
              <a:rPr lang="ru-RU" b="1" dirty="0" smtClean="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Направление подготовки </a:t>
            </a:r>
            <a:r>
              <a:rPr lang="ru-RU" b="1" dirty="0" smtClean="0">
                <a:effectLst>
                  <a:outerShdw blurRad="38100" dist="38100" dir="2700000" algn="tl">
                    <a:srgbClr val="000000">
                      <a:alpha val="43137"/>
                    </a:srgbClr>
                  </a:outerShdw>
                </a:effectLst>
              </a:rPr>
              <a:t/>
            </a:r>
            <a:br>
              <a:rPr lang="ru-RU" b="1"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19.03.01 </a:t>
            </a:r>
            <a:r>
              <a:rPr lang="ru-RU" b="1" dirty="0">
                <a:effectLst>
                  <a:outerShdw blurRad="38100" dist="38100" dir="2700000" algn="tl">
                    <a:srgbClr val="000000">
                      <a:alpha val="43137"/>
                    </a:srgbClr>
                  </a:outerShdw>
                </a:effectLst>
              </a:rPr>
              <a:t>Биотехнология </a:t>
            </a:r>
            <a:br>
              <a:rPr lang="ru-RU" b="1" dirty="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Уровень высшего образования</a:t>
            </a:r>
            <a:br>
              <a:rPr lang="ru-RU" b="1" dirty="0">
                <a:effectLst>
                  <a:outerShdw blurRad="38100" dist="38100" dir="2700000" algn="tl">
                    <a:srgbClr val="000000">
                      <a:alpha val="43137"/>
                    </a:srgbClr>
                  </a:outerShdw>
                </a:effectLst>
              </a:rPr>
            </a:br>
            <a:r>
              <a:rPr lang="ru-RU" b="1" dirty="0" err="1">
                <a:effectLst>
                  <a:outerShdw blurRad="38100" dist="38100" dir="2700000" algn="tl">
                    <a:srgbClr val="000000">
                      <a:alpha val="43137"/>
                    </a:srgbClr>
                  </a:outerShdw>
                </a:effectLst>
              </a:rPr>
              <a:t>Бакалавриат</a:t>
            </a: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r>
              <a:rPr lang="ru-RU"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5406270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966" y="487025"/>
            <a:ext cx="8619498" cy="954107"/>
          </a:xfrm>
          <a:prstGeom prst="rect">
            <a:avLst/>
          </a:prstGeom>
          <a:noFill/>
        </p:spPr>
        <p:txBody>
          <a:bodyPr wrap="square" rtlCol="0">
            <a:spAutoFit/>
          </a:bodyPr>
          <a:lstStyle/>
          <a:p>
            <a:r>
              <a:rPr lang="ru-RU" sz="1400" dirty="0"/>
              <a:t>1.1. Назначение примерной основной образовательной программы по направлению подготовки (специальности) 19.03.01 Биотехнология и уровню высшего образования </a:t>
            </a:r>
            <a:r>
              <a:rPr lang="ru-RU" sz="1400" dirty="0" err="1"/>
              <a:t>бакалавриат</a:t>
            </a:r>
            <a:r>
              <a:rPr lang="ru-RU" sz="1400" dirty="0"/>
              <a:t> (далее – ПООП, примерная программа).</a:t>
            </a:r>
          </a:p>
          <a:p>
            <a:r>
              <a:rPr lang="ru-RU" sz="1400" b="1" i="1" dirty="0"/>
              <a:t> </a:t>
            </a:r>
            <a:r>
              <a:rPr lang="ru-RU" sz="1400" b="1" i="1" dirty="0" smtClean="0"/>
              <a:t>__________________________________</a:t>
            </a:r>
          </a:p>
        </p:txBody>
      </p:sp>
      <p:sp>
        <p:nvSpPr>
          <p:cNvPr id="7" name="Прямоугольник 6"/>
          <p:cNvSpPr/>
          <p:nvPr/>
        </p:nvSpPr>
        <p:spPr>
          <a:xfrm>
            <a:off x="128966" y="117693"/>
            <a:ext cx="3424335" cy="338554"/>
          </a:xfrm>
          <a:prstGeom prst="rect">
            <a:avLst/>
          </a:prstGeom>
        </p:spPr>
        <p:txBody>
          <a:bodyPr wrap="none">
            <a:spAutoFit/>
          </a:bodyPr>
          <a:lstStyle/>
          <a:p>
            <a:r>
              <a:rPr lang="ru-RU" sz="1600" b="1" dirty="0"/>
              <a:t>Раздел 1. ОБЩИЕ ПОЛОЖЕНИЯ</a:t>
            </a:r>
            <a:endParaRPr lang="ru-RU" sz="1600" dirty="0"/>
          </a:p>
        </p:txBody>
      </p:sp>
      <p:graphicFrame>
        <p:nvGraphicFramePr>
          <p:cNvPr id="2" name="Таблица 1"/>
          <p:cNvGraphicFramePr>
            <a:graphicFrameLocks noGrp="1"/>
          </p:cNvGraphicFramePr>
          <p:nvPr>
            <p:extLst>
              <p:ext uri="{D42A27DB-BD31-4B8C-83A1-F6EECF244321}">
                <p14:modId xmlns:p14="http://schemas.microsoft.com/office/powerpoint/2010/main" val="2481545033"/>
              </p:ext>
            </p:extLst>
          </p:nvPr>
        </p:nvGraphicFramePr>
        <p:xfrm>
          <a:off x="122799" y="1556792"/>
          <a:ext cx="8547344" cy="3995928"/>
        </p:xfrm>
        <a:graphic>
          <a:graphicData uri="http://schemas.openxmlformats.org/drawingml/2006/table">
            <a:tbl>
              <a:tblPr firstRow="1" firstCol="1" bandRow="1">
                <a:tableStyleId>{5C22544A-7EE6-4342-B048-85BDC9FD1C3A}</a:tableStyleId>
              </a:tblPr>
              <a:tblGrid>
                <a:gridCol w="8547344"/>
              </a:tblGrid>
              <a:tr h="3768536">
                <a:tc>
                  <a:txBody>
                    <a:bodyPr/>
                    <a:lstStyle/>
                    <a:p>
                      <a:pPr algn="ctr">
                        <a:lnSpc>
                          <a:spcPct val="115000"/>
                        </a:lnSpc>
                        <a:spcAft>
                          <a:spcPts val="0"/>
                        </a:spcAft>
                      </a:pPr>
                      <a:r>
                        <a:rPr lang="ru-RU" sz="1200" dirty="0">
                          <a:effectLst/>
                        </a:rPr>
                        <a:t> </a:t>
                      </a:r>
                      <a:endParaRPr lang="ru-RU" sz="1000" dirty="0">
                        <a:effectLst/>
                      </a:endParaRPr>
                    </a:p>
                    <a:p>
                      <a:pPr algn="ctr">
                        <a:lnSpc>
                          <a:spcPct val="115000"/>
                        </a:lnSpc>
                        <a:spcAft>
                          <a:spcPts val="0"/>
                        </a:spcAft>
                      </a:pPr>
                      <a:r>
                        <a:rPr lang="ru-RU" sz="1200" b="0" i="0" u="sng" dirty="0">
                          <a:solidFill>
                            <a:schemeClr val="tx1"/>
                          </a:solidFill>
                          <a:effectLst/>
                        </a:rPr>
                        <a:t>Разъяснения разработчику ПООП по заполнению подраздела 1.1</a:t>
                      </a:r>
                    </a:p>
                    <a:p>
                      <a:pPr indent="363220" algn="just">
                        <a:lnSpc>
                          <a:spcPct val="115000"/>
                        </a:lnSpc>
                        <a:spcAft>
                          <a:spcPts val="0"/>
                        </a:spcAft>
                      </a:pPr>
                      <a:endParaRPr lang="ru-RU" sz="1200" b="0" i="0" spc="-35" dirty="0" smtClean="0">
                        <a:solidFill>
                          <a:schemeClr val="tx1"/>
                        </a:solidFill>
                        <a:effectLst/>
                      </a:endParaRPr>
                    </a:p>
                    <a:p>
                      <a:pPr indent="363220" algn="just">
                        <a:lnSpc>
                          <a:spcPct val="115000"/>
                        </a:lnSpc>
                        <a:spcAft>
                          <a:spcPts val="0"/>
                        </a:spcAft>
                      </a:pPr>
                      <a:r>
                        <a:rPr lang="ru-RU" sz="1200" b="0" i="0" spc="-35" dirty="0" smtClean="0">
                          <a:solidFill>
                            <a:schemeClr val="tx1"/>
                          </a:solidFill>
                          <a:effectLst/>
                        </a:rPr>
                        <a:t>Разработчик </a:t>
                      </a:r>
                      <a:r>
                        <a:rPr lang="ru-RU" sz="1200" b="0" i="0" spc="-35" dirty="0">
                          <a:solidFill>
                            <a:schemeClr val="tx1"/>
                          </a:solidFill>
                          <a:effectLst/>
                        </a:rPr>
                        <a:t>заполняет данный подраздел исходя из положений действующих нормативных документов, определяющих структуру, порядок разработки и применения ПООП, с учетом потенциальных областей или  сфер профессиональной деятельности выпускников и особенностей подготовки по направлению высшего образования, на которое разрабатывается ПООП. </a:t>
                      </a:r>
                      <a:endParaRPr lang="ru-RU" sz="1200" b="0" i="0" dirty="0">
                        <a:solidFill>
                          <a:schemeClr val="tx1"/>
                        </a:solidFill>
                        <a:effectLst/>
                      </a:endParaRPr>
                    </a:p>
                    <a:p>
                      <a:pPr indent="363220" algn="just">
                        <a:lnSpc>
                          <a:spcPct val="115000"/>
                        </a:lnSpc>
                        <a:spcAft>
                          <a:spcPts val="0"/>
                        </a:spcAft>
                      </a:pPr>
                      <a:r>
                        <a:rPr lang="ru-RU" sz="1200" b="0" i="0" spc="-35" dirty="0">
                          <a:solidFill>
                            <a:schemeClr val="tx1"/>
                          </a:solidFill>
                          <a:effectLst/>
                        </a:rPr>
                        <a:t>Определяя назначение ПООП разработчик должен исходить из того, что ПООП является комплексным методическим документом, рекомендованным организациям, осуществляющим образовательную деятельность по соответствующему направлению подготовки (специальности) и уровню высшего образования, для разработки и реализации основных профессиональных образовательных программ на основе соответствующего ФГОС ВО (далее – ОПОП, образовательная программа) и с учетом профессиональных стандартов, сопряженных с профессиональной деятельностью выпускников. </a:t>
                      </a:r>
                      <a:endParaRPr lang="ru-RU" sz="1200" b="0" i="0" dirty="0">
                        <a:solidFill>
                          <a:schemeClr val="tx1"/>
                        </a:solidFill>
                        <a:effectLst/>
                      </a:endParaRPr>
                    </a:p>
                    <a:p>
                      <a:pPr indent="363220" algn="just">
                        <a:lnSpc>
                          <a:spcPct val="115000"/>
                        </a:lnSpc>
                        <a:spcAft>
                          <a:spcPts val="0"/>
                        </a:spcAft>
                      </a:pPr>
                      <a:r>
                        <a:rPr lang="ru-RU" sz="1200" b="0" i="0" spc="-35" dirty="0">
                          <a:solidFill>
                            <a:schemeClr val="tx1"/>
                          </a:solidFill>
                          <a:effectLst/>
                        </a:rPr>
                        <a:t>Согласно действующим нормативным правовым документам разработанная по заданию Федерального учебно-методического объединения по укрупненной группе специальностей и направлений высшего образования (далее – ФУМО по УГСН) или в инициативном порядке примерная программа, прошедшая в установленном порядке экспертизу и одобренная ФУМО по УГСН, размещается в Реестре ПООП, являющимся государственным информационным ресурсом. Согласно законодательной норме ПООП должна быть учтена при разработке образовательных программ организациями, реализующими ОПОП на основе ФГОС ВО.</a:t>
                      </a:r>
                      <a:endParaRPr lang="ru-RU" sz="1200" b="0" i="0" dirty="0">
                        <a:solidFill>
                          <a:schemeClr val="tx1"/>
                        </a:solidFill>
                        <a:effectLst/>
                      </a:endParaRPr>
                    </a:p>
                    <a:p>
                      <a:pPr indent="363220" algn="just">
                        <a:lnSpc>
                          <a:spcPct val="115000"/>
                        </a:lnSpc>
                        <a:spcAft>
                          <a:spcPts val="0"/>
                        </a:spcAft>
                      </a:pPr>
                      <a:r>
                        <a:rPr lang="ru-RU" sz="1200" dirty="0">
                          <a:effectLst/>
                        </a:rPr>
                        <a:t> </a:t>
                      </a:r>
                      <a:endParaRPr lang="ru-RU" sz="1000" dirty="0">
                        <a:effectLst/>
                        <a:latin typeface="Times New Roman"/>
                        <a:ea typeface="Times New Roman"/>
                      </a:endParaRPr>
                    </a:p>
                  </a:txBody>
                  <a:tcPr marL="68580" marR="68580" marT="0" marB="0">
                    <a:solidFill>
                      <a:schemeClr val="accent1">
                        <a:lumMod val="20000"/>
                        <a:lumOff val="80000"/>
                      </a:schemeClr>
                    </a:solidFill>
                  </a:tcPr>
                </a:tc>
              </a:tr>
            </a:tbl>
          </a:graphicData>
        </a:graphic>
      </p:graphicFrame>
      <p:sp>
        <p:nvSpPr>
          <p:cNvPr id="8" name="Прямоугольник 7"/>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497668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412"/>
            <a:ext cx="8712968" cy="6678751"/>
          </a:xfrm>
          <a:prstGeom prst="rect">
            <a:avLst/>
          </a:prstGeom>
          <a:noFill/>
        </p:spPr>
        <p:txBody>
          <a:bodyPr wrap="square" rtlCol="0">
            <a:spAutoFit/>
          </a:bodyPr>
          <a:lstStyle/>
          <a:p>
            <a:r>
              <a:rPr lang="ru-RU" dirty="0"/>
              <a:t>1.2. Нормативные основания для разработки ПООП.</a:t>
            </a:r>
          </a:p>
          <a:p>
            <a:pPr marL="285750" lvl="0" indent="-285750">
              <a:buFont typeface="Arial" pitchFamily="34" charset="0"/>
              <a:buChar char="•"/>
            </a:pPr>
            <a:r>
              <a:rPr lang="ru-RU" dirty="0"/>
              <a:t>Федеральный закон от 29 декабря 2012 года №273-ФЗ «Об образовании в Российской Федерации»;</a:t>
            </a:r>
          </a:p>
          <a:p>
            <a:pPr marL="285750" lvl="0" indent="-285750">
              <a:buFont typeface="Arial" pitchFamily="34" charset="0"/>
              <a:buChar char="•"/>
            </a:pPr>
            <a:r>
              <a:rPr lang="ru-RU" dirty="0"/>
              <a:t>Порядок разработки примерных основных образовательных программ, проведения их экспертизы и ведения реестра примерных основных образовательных программ, утвержденный приказом </a:t>
            </a:r>
            <a:r>
              <a:rPr lang="ru-RU" dirty="0" err="1"/>
              <a:t>Минобрнауки</a:t>
            </a:r>
            <a:r>
              <a:rPr lang="ru-RU" dirty="0"/>
              <a:t> России от 28 мая 2014 года № 594;</a:t>
            </a:r>
          </a:p>
          <a:p>
            <a:pPr marL="285750" lvl="0" indent="-285750">
              <a:buFont typeface="Arial" pitchFamily="34" charset="0"/>
              <a:buChar char="•"/>
            </a:pPr>
            <a:r>
              <a:rPr lang="ru-RU" dirty="0"/>
              <a:t>Федеральный государственный образовательный стандарт по направлению подготовки (специальности) 19.03.01 Биотехнология и уровню высшего образования </a:t>
            </a:r>
            <a:r>
              <a:rPr lang="ru-RU" dirty="0" err="1"/>
              <a:t>бакалавриат</a:t>
            </a:r>
            <a:r>
              <a:rPr lang="ru-RU" dirty="0"/>
              <a:t>, утвержденный приказом </a:t>
            </a:r>
            <a:r>
              <a:rPr lang="ru-RU" dirty="0" err="1"/>
              <a:t>Минобрнауки</a:t>
            </a:r>
            <a:r>
              <a:rPr lang="ru-RU" dirty="0"/>
              <a:t> России от____________ №_________________(далее – ФГОС ВО);</a:t>
            </a:r>
          </a:p>
          <a:p>
            <a:pPr marL="285750" lvl="0" indent="-285750">
              <a:buFont typeface="Arial" pitchFamily="34" charset="0"/>
              <a:buChar char="•"/>
            </a:pPr>
            <a:r>
              <a:rPr lang="ru-RU" dirty="0"/>
              <a:t>Порядок организации и осуществления образовательной деятельности по образовательным программам высшего образования – программам </a:t>
            </a:r>
            <a:r>
              <a:rPr lang="ru-RU" dirty="0" err="1"/>
              <a:t>бакалавриата</a:t>
            </a:r>
            <a:r>
              <a:rPr lang="ru-RU" dirty="0"/>
              <a:t>, программам магистратуры, программам </a:t>
            </a:r>
            <a:r>
              <a:rPr lang="ru-RU" dirty="0" err="1"/>
              <a:t>специалитета</a:t>
            </a:r>
            <a:r>
              <a:rPr lang="ru-RU" dirty="0"/>
              <a:t>, утвержденный приказом </a:t>
            </a:r>
            <a:r>
              <a:rPr lang="ru-RU" dirty="0" err="1"/>
              <a:t>Минобрнауки</a:t>
            </a:r>
            <a:r>
              <a:rPr lang="ru-RU" dirty="0"/>
              <a:t> России от13 декабря 2013 года  №1367 (далее – Порядок организации образовательной деятельности);</a:t>
            </a:r>
          </a:p>
          <a:p>
            <a:pPr marL="285750" lvl="0" indent="-285750">
              <a:buFont typeface="Arial" pitchFamily="34" charset="0"/>
              <a:buChar char="•"/>
            </a:pPr>
            <a:r>
              <a:rPr lang="ru-RU" dirty="0"/>
              <a:t>Порядок проведения государственной итоговой аттестации по образовательным программам высшего образования – программам </a:t>
            </a:r>
            <a:r>
              <a:rPr lang="ru-RU" dirty="0" err="1"/>
              <a:t>бакалавриата</a:t>
            </a:r>
            <a:r>
              <a:rPr lang="ru-RU" dirty="0"/>
              <a:t>, программам </a:t>
            </a:r>
            <a:r>
              <a:rPr lang="ru-RU" dirty="0" err="1"/>
              <a:t>специалитета</a:t>
            </a:r>
            <a:r>
              <a:rPr lang="ru-RU" dirty="0"/>
              <a:t> и программам магистратуры, утвержденный приказом </a:t>
            </a:r>
            <a:r>
              <a:rPr lang="ru-RU" dirty="0" err="1"/>
              <a:t>Минобрнауки</a:t>
            </a:r>
            <a:r>
              <a:rPr lang="ru-RU" dirty="0"/>
              <a:t> России от 29 июня 2015 г. № 636;</a:t>
            </a:r>
          </a:p>
          <a:p>
            <a:pPr marL="285750" lvl="0" indent="-285750">
              <a:buFont typeface="Arial" pitchFamily="34" charset="0"/>
              <a:buChar char="•"/>
            </a:pPr>
            <a:r>
              <a:rPr lang="ru-RU" dirty="0"/>
              <a:t>Положение о практике обучающихся, осваивающих основные профессиональные образовательные программы высшего образования, утвержденное приказом </a:t>
            </a:r>
            <a:r>
              <a:rPr lang="ru-RU" dirty="0" err="1"/>
              <a:t>Минобрнауки</a:t>
            </a:r>
            <a:r>
              <a:rPr lang="ru-RU" dirty="0"/>
              <a:t> России от 27 ноября 2015 г. № 1383.</a:t>
            </a:r>
          </a:p>
          <a:p>
            <a:endParaRPr lang="ru-RU" sz="1400" dirty="0"/>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465560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496" y="17739"/>
            <a:ext cx="8784976" cy="830997"/>
          </a:xfrm>
          <a:prstGeom prst="rect">
            <a:avLst/>
          </a:prstGeom>
        </p:spPr>
        <p:txBody>
          <a:bodyPr wrap="square">
            <a:spAutoFit/>
          </a:bodyPr>
          <a:lstStyle/>
          <a:p>
            <a:r>
              <a:rPr lang="ru-RU" sz="1600" b="1" dirty="0"/>
              <a:t>Раздел 2. ОБЩАЯ ХАРАКТЕРИСТИКА ОБРАЗОВАТЕЛЬНЫХ ПРОГРАММ, РЕАЛИЗУЕМЫХ В РАМКАХ НАПРАВЛЕНИЯ ПОДГОТОВКИ (СПЕЦИАЛЬНОСТИ) 19.03.01 БИОТЕХНОЛОГИЯ НА УРОВНЕ ВЫСШЕГО ОБРАЗОВАНИЯ БАКАЛАВРИАТ</a:t>
            </a:r>
            <a:endParaRPr lang="ru-RU" sz="1600" dirty="0"/>
          </a:p>
        </p:txBody>
      </p:sp>
      <p:sp>
        <p:nvSpPr>
          <p:cNvPr id="5" name="TextBox 4"/>
          <p:cNvSpPr txBox="1"/>
          <p:nvPr/>
        </p:nvSpPr>
        <p:spPr>
          <a:xfrm>
            <a:off x="120128" y="826324"/>
            <a:ext cx="8772351" cy="1384995"/>
          </a:xfrm>
          <a:prstGeom prst="rect">
            <a:avLst/>
          </a:prstGeom>
          <a:noFill/>
        </p:spPr>
        <p:txBody>
          <a:bodyPr wrap="square" rtlCol="0">
            <a:spAutoFit/>
          </a:bodyPr>
          <a:lstStyle/>
          <a:p>
            <a:r>
              <a:rPr lang="ru-RU" sz="1200" dirty="0"/>
              <a:t>Квалификация, присваиваемая выпускникам образовательных программ: </a:t>
            </a:r>
            <a:r>
              <a:rPr lang="ru-RU" sz="1200" dirty="0" smtClean="0"/>
              <a:t>бакалавр</a:t>
            </a:r>
            <a:endParaRPr lang="ru-RU" sz="1200" dirty="0"/>
          </a:p>
          <a:p>
            <a:r>
              <a:rPr lang="ru-RU" sz="1200" dirty="0"/>
              <a:t>Формы получения образования и формы обучения</a:t>
            </a:r>
            <a:r>
              <a:rPr lang="ru-RU" sz="1200" dirty="0" smtClean="0"/>
              <a:t>: очная</a:t>
            </a:r>
            <a:r>
              <a:rPr lang="ru-RU" sz="1200" dirty="0"/>
              <a:t>, очно-заочная, заочная</a:t>
            </a:r>
            <a:r>
              <a:rPr lang="ru-RU" sz="1200" dirty="0" smtClean="0"/>
              <a:t>.</a:t>
            </a:r>
            <a:endParaRPr lang="ru-RU" sz="1200" dirty="0"/>
          </a:p>
          <a:p>
            <a:r>
              <a:rPr lang="ru-RU" sz="1200" dirty="0"/>
              <a:t>Нормативно установленный объем образовательных программ: 240 зачетных единиц</a:t>
            </a:r>
            <a:r>
              <a:rPr lang="ru-RU" sz="1200" dirty="0" smtClean="0"/>
              <a:t>.</a:t>
            </a:r>
            <a:endParaRPr lang="ru-RU" sz="1200" dirty="0"/>
          </a:p>
          <a:p>
            <a:r>
              <a:rPr lang="ru-RU" sz="1200" dirty="0"/>
              <a:t>Нормативно установленные сроки освоения образовательных программ:</a:t>
            </a:r>
          </a:p>
          <a:p>
            <a:r>
              <a:rPr lang="ru-RU" sz="1200" dirty="0"/>
              <a:t>при очной форме обучения 4 года,</a:t>
            </a:r>
          </a:p>
          <a:p>
            <a:r>
              <a:rPr lang="ru-RU" sz="1200" dirty="0"/>
              <a:t>при очно-заочной форме обучения 4,5-5 лет</a:t>
            </a:r>
          </a:p>
          <a:p>
            <a:r>
              <a:rPr lang="ru-RU" sz="1200" dirty="0"/>
              <a:t>при заочной форме обучения 4,5-5 лет</a:t>
            </a:r>
            <a:r>
              <a:rPr lang="ru-RU" sz="1200" dirty="0" smtClean="0"/>
              <a:t>.</a:t>
            </a:r>
            <a:endParaRPr lang="ru-RU" sz="1200" dirty="0"/>
          </a:p>
        </p:txBody>
      </p:sp>
      <p:graphicFrame>
        <p:nvGraphicFramePr>
          <p:cNvPr id="6" name="Таблица 5"/>
          <p:cNvGraphicFramePr>
            <a:graphicFrameLocks noGrp="1"/>
          </p:cNvGraphicFramePr>
          <p:nvPr>
            <p:extLst>
              <p:ext uri="{D42A27DB-BD31-4B8C-83A1-F6EECF244321}">
                <p14:modId xmlns:p14="http://schemas.microsoft.com/office/powerpoint/2010/main" val="2132835524"/>
              </p:ext>
            </p:extLst>
          </p:nvPr>
        </p:nvGraphicFramePr>
        <p:xfrm>
          <a:off x="77812" y="2227197"/>
          <a:ext cx="8700344" cy="4517136"/>
        </p:xfrm>
        <a:graphic>
          <a:graphicData uri="http://schemas.openxmlformats.org/drawingml/2006/table">
            <a:tbl>
              <a:tblPr firstRow="1" firstCol="1" bandRow="1">
                <a:tableStyleId>{5C22544A-7EE6-4342-B048-85BDC9FD1C3A}</a:tableStyleId>
              </a:tblPr>
              <a:tblGrid>
                <a:gridCol w="8700344"/>
              </a:tblGrid>
              <a:tr h="2435275">
                <a:tc>
                  <a:txBody>
                    <a:bodyPr/>
                    <a:lstStyle/>
                    <a:p>
                      <a:pPr algn="ctr">
                        <a:lnSpc>
                          <a:spcPct val="115000"/>
                        </a:lnSpc>
                        <a:spcAft>
                          <a:spcPts val="0"/>
                        </a:spcAft>
                      </a:pPr>
                      <a:r>
                        <a:rPr lang="ru-RU" sz="1200" b="0" i="0" u="sng" dirty="0">
                          <a:solidFill>
                            <a:schemeClr val="tx1"/>
                          </a:solidFill>
                          <a:effectLst/>
                        </a:rPr>
                        <a:t>Разъяснения разработчику ПООП по заполнению Раздела </a:t>
                      </a:r>
                      <a:r>
                        <a:rPr lang="ru-RU" sz="1200" b="0" i="0" u="sng" dirty="0" smtClean="0">
                          <a:solidFill>
                            <a:schemeClr val="tx1"/>
                          </a:solidFill>
                          <a:effectLst/>
                        </a:rPr>
                        <a:t>2</a:t>
                      </a:r>
                    </a:p>
                    <a:p>
                      <a:pPr algn="ctr">
                        <a:lnSpc>
                          <a:spcPct val="115000"/>
                        </a:lnSpc>
                        <a:spcAft>
                          <a:spcPts val="0"/>
                        </a:spcAft>
                      </a:pPr>
                      <a:endParaRPr lang="ru-RU" sz="1200" b="0" i="0" dirty="0">
                        <a:solidFill>
                          <a:schemeClr val="tx1"/>
                        </a:solidFill>
                        <a:effectLst/>
                      </a:endParaRPr>
                    </a:p>
                    <a:p>
                      <a:pPr algn="just">
                        <a:lnSpc>
                          <a:spcPct val="115000"/>
                        </a:lnSpc>
                        <a:spcAft>
                          <a:spcPts val="0"/>
                        </a:spcAft>
                      </a:pPr>
                      <a:r>
                        <a:rPr lang="ru-RU" sz="1200" b="0" i="0" dirty="0">
                          <a:solidFill>
                            <a:schemeClr val="tx1"/>
                          </a:solidFill>
                          <a:effectLst/>
                        </a:rPr>
                        <a:t>Квалификация, </a:t>
                      </a:r>
                      <a:r>
                        <a:rPr lang="ru-RU" sz="1200" b="0" i="0" spc="-35" dirty="0">
                          <a:solidFill>
                            <a:schemeClr val="tx1"/>
                          </a:solidFill>
                          <a:effectLst/>
                        </a:rPr>
                        <a:t>присваиваемая выпускникам ОПОП, возможные формы получения образования (в организации, осуществляющей образовательную деятельность или в форме самообразования) и формы обучения (очная, очно-заочная, заочная), нормативно установленные объем ОПОП и сроки освоения ОПОП при различных формах обучения указываются в строгом соответствии с </a:t>
                      </a:r>
                      <a:r>
                        <a:rPr lang="ru-RU" sz="1200" b="0" i="0" dirty="0">
                          <a:solidFill>
                            <a:schemeClr val="tx1"/>
                          </a:solidFill>
                          <a:effectLst/>
                        </a:rPr>
                        <a:t>ФГОС ВО. В случае невозможности реализации ОПОП по той или иной форме обучения соответствующая строка из подраздела «Нормативно установленные срок освоения ОПОП» удаляется.</a:t>
                      </a:r>
                    </a:p>
                    <a:p>
                      <a:pPr algn="just">
                        <a:lnSpc>
                          <a:spcPct val="115000"/>
                        </a:lnSpc>
                        <a:spcAft>
                          <a:spcPts val="0"/>
                        </a:spcAft>
                      </a:pPr>
                      <a:r>
                        <a:rPr lang="ru-RU" sz="1200" b="0" i="0" dirty="0">
                          <a:solidFill>
                            <a:schemeClr val="tx1"/>
                          </a:solidFill>
                          <a:effectLst/>
                        </a:rPr>
                        <a:t>По усмотрению разработчика в конце этого раздела может быть размещен  </a:t>
                      </a:r>
                      <a:r>
                        <a:rPr lang="ru-RU" sz="1200" b="0" i="0" dirty="0" smtClean="0">
                          <a:solidFill>
                            <a:schemeClr val="tx1"/>
                          </a:solidFill>
                          <a:effectLst/>
                        </a:rPr>
                        <a:t>рекомендованный перечень направленностей (профилей) образовательных </a:t>
                      </a:r>
                      <a:r>
                        <a:rPr lang="ru-RU" sz="1200" b="0" i="0" dirty="0">
                          <a:solidFill>
                            <a:schemeClr val="tx1"/>
                          </a:solidFill>
                          <a:effectLst/>
                        </a:rPr>
                        <a:t>программ в рамках направления подготовки (открытый), под этим перечнем должно быть указано, что организация вправе устанавливать и другие направленности (профили) образовательных программ.</a:t>
                      </a:r>
                    </a:p>
                    <a:p>
                      <a:pPr algn="just">
                        <a:lnSpc>
                          <a:spcPct val="115000"/>
                        </a:lnSpc>
                        <a:spcAft>
                          <a:spcPts val="0"/>
                        </a:spcAft>
                      </a:pPr>
                      <a:r>
                        <a:rPr lang="ru-RU" sz="1200" b="0" i="0" dirty="0">
                          <a:solidFill>
                            <a:schemeClr val="tx1"/>
                          </a:solidFill>
                          <a:effectLst/>
                        </a:rPr>
                        <a:t> </a:t>
                      </a:r>
                      <a:endParaRPr lang="ru-RU" sz="1200" b="0" i="0" dirty="0">
                        <a:solidFill>
                          <a:schemeClr val="tx1"/>
                        </a:solidFill>
                        <a:effectLst/>
                        <a:latin typeface="Times New Roman"/>
                        <a:ea typeface="Times New Roman"/>
                      </a:endParaRPr>
                    </a:p>
                  </a:txBody>
                  <a:tcPr marL="65272" marR="65272" marT="0" marB="0">
                    <a:solidFill>
                      <a:schemeClr val="accent1">
                        <a:lumMod val="40000"/>
                        <a:lumOff val="60000"/>
                      </a:schemeClr>
                    </a:solidFill>
                  </a:tcPr>
                </a:tc>
              </a:tr>
              <a:tr h="1715704">
                <a:tc>
                  <a:txBody>
                    <a:bodyPr/>
                    <a:lstStyle/>
                    <a:p>
                      <a:pPr algn="ctr">
                        <a:lnSpc>
                          <a:spcPct val="115000"/>
                        </a:lnSpc>
                        <a:spcAft>
                          <a:spcPts val="0"/>
                        </a:spcAft>
                      </a:pPr>
                      <a:r>
                        <a:rPr lang="ru-RU" sz="1200" b="0" i="0" u="sng" dirty="0">
                          <a:solidFill>
                            <a:schemeClr val="tx1"/>
                          </a:solidFill>
                          <a:effectLst/>
                        </a:rPr>
                        <a:t>Определение основных понятий, используемых в Разделе </a:t>
                      </a:r>
                      <a:r>
                        <a:rPr lang="ru-RU" sz="1200" b="0" i="0" u="sng" dirty="0" smtClean="0">
                          <a:solidFill>
                            <a:schemeClr val="tx1"/>
                          </a:solidFill>
                          <a:effectLst/>
                        </a:rPr>
                        <a:t>2</a:t>
                      </a:r>
                    </a:p>
                    <a:p>
                      <a:pPr algn="ctr">
                        <a:lnSpc>
                          <a:spcPct val="115000"/>
                        </a:lnSpc>
                        <a:spcAft>
                          <a:spcPts val="0"/>
                        </a:spcAft>
                      </a:pPr>
                      <a:endParaRPr lang="ru-RU" sz="1200" b="0" i="0" dirty="0">
                        <a:solidFill>
                          <a:schemeClr val="tx1"/>
                        </a:solidFill>
                        <a:effectLst/>
                      </a:endParaRPr>
                    </a:p>
                    <a:p>
                      <a:pPr>
                        <a:spcAft>
                          <a:spcPts val="0"/>
                        </a:spcAft>
                      </a:pPr>
                      <a:r>
                        <a:rPr lang="ru-RU" sz="1200" b="0" i="0" u="sng" dirty="0">
                          <a:solidFill>
                            <a:schemeClr val="tx1"/>
                          </a:solidFill>
                          <a:effectLst/>
                        </a:rPr>
                        <a:t>Направленность (профиль) образовательной программы,</a:t>
                      </a:r>
                      <a:r>
                        <a:rPr lang="ru-RU" sz="1200" b="0" i="0" dirty="0">
                          <a:solidFill>
                            <a:schemeClr val="tx1"/>
                          </a:solidFill>
                          <a:effectLst/>
                        </a:rPr>
                        <a:t> входящей в направление подготовки (или специальность) высшего образования, - это ориентация ОПОП на конкретную область или сферу профессиональной деятельности,  и (или)тип </a:t>
                      </a:r>
                      <a:r>
                        <a:rPr lang="ru-RU" sz="1200" b="0" i="0" dirty="0" smtClean="0">
                          <a:solidFill>
                            <a:schemeClr val="tx1"/>
                          </a:solidFill>
                          <a:effectLst/>
                        </a:rPr>
                        <a:t>задач профессиональной </a:t>
                      </a:r>
                      <a:r>
                        <a:rPr lang="ru-RU" sz="1200" b="0" i="0" dirty="0">
                          <a:solidFill>
                            <a:schemeClr val="tx1"/>
                          </a:solidFill>
                          <a:effectLst/>
                        </a:rPr>
                        <a:t>деятельности и (или) объект профессиональной деятельности, и (или) область знания.</a:t>
                      </a:r>
                    </a:p>
                    <a:p>
                      <a:pPr>
                        <a:lnSpc>
                          <a:spcPct val="115000"/>
                        </a:lnSpc>
                        <a:spcAft>
                          <a:spcPts val="0"/>
                        </a:spcAft>
                      </a:pPr>
                      <a:r>
                        <a:rPr lang="ru-RU" sz="1200" b="0" i="0" dirty="0">
                          <a:solidFill>
                            <a:schemeClr val="tx1"/>
                          </a:solidFill>
                          <a:effectLst/>
                        </a:rPr>
                        <a:t>Например, направленность (профиль) «Гидроэлектростанции» в рамках направления подготовки «Электроэнергетика и электротехника» (объект профессиональной деятельности) или направленность (профиль) «Геофизика» в рамках направления подготовки «Геология» (область знания). </a:t>
                      </a:r>
                    </a:p>
                    <a:p>
                      <a:pPr algn="just">
                        <a:lnSpc>
                          <a:spcPct val="115000"/>
                        </a:lnSpc>
                        <a:spcAft>
                          <a:spcPts val="0"/>
                        </a:spcAft>
                      </a:pPr>
                      <a:r>
                        <a:rPr lang="ru-RU" sz="1200" b="0" i="0" dirty="0">
                          <a:solidFill>
                            <a:schemeClr val="tx1"/>
                          </a:solidFill>
                          <a:effectLst/>
                        </a:rPr>
                        <a:t> </a:t>
                      </a:r>
                      <a:endParaRPr lang="ru-RU" sz="1200" b="0" i="0" dirty="0">
                        <a:solidFill>
                          <a:schemeClr val="tx1"/>
                        </a:solidFill>
                        <a:effectLst/>
                        <a:latin typeface="Times New Roman"/>
                        <a:ea typeface="Times New Roman"/>
                      </a:endParaRPr>
                    </a:p>
                  </a:txBody>
                  <a:tcPr marL="65272" marR="65272" marT="0" marB="0">
                    <a:solidFill>
                      <a:schemeClr val="accent1">
                        <a:lumMod val="40000"/>
                        <a:lumOff val="60000"/>
                      </a:schemeClr>
                    </a:solidFill>
                  </a:tcPr>
                </a:tc>
              </a:tr>
            </a:tbl>
          </a:graphicData>
        </a:graphic>
      </p:graphicFrame>
      <p:sp>
        <p:nvSpPr>
          <p:cNvPr id="8" name="Прямоугольник 7"/>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0212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7467600" cy="508918"/>
          </a:xfrm>
        </p:spPr>
        <p:txBody>
          <a:bodyPr>
            <a:normAutofit/>
          </a:bodyPr>
          <a:lstStyle/>
          <a:p>
            <a:r>
              <a:rPr lang="ru-RU" sz="2400" b="1" dirty="0" smtClean="0">
                <a:solidFill>
                  <a:schemeClr val="accent1"/>
                </a:solidFill>
                <a:effectLst>
                  <a:outerShdw blurRad="38100" dist="38100" dir="2700000" algn="tl">
                    <a:srgbClr val="000000">
                      <a:alpha val="43137"/>
                    </a:srgbClr>
                  </a:outerShdw>
                </a:effectLst>
              </a:rPr>
              <a:t>1</a:t>
            </a:r>
            <a:r>
              <a:rPr lang="ru-RU" sz="2400" b="1" dirty="0" smtClean="0">
                <a:effectLst>
                  <a:outerShdw blurRad="38100" dist="38100" dir="2700000" algn="tl">
                    <a:srgbClr val="000000">
                      <a:alpha val="43137"/>
                    </a:srgbClr>
                  </a:outerShdw>
                </a:effectLst>
              </a:rPr>
              <a:t> ОБЛАСТЬ ПРИМЕНЕНИЯ </a:t>
            </a:r>
            <a:endParaRPr lang="ru-RU" sz="2400" b="1" dirty="0">
              <a:effectLst>
                <a:outerShdw blurRad="38100" dist="38100" dir="2700000" algn="tl">
                  <a:srgbClr val="000000">
                    <a:alpha val="43137"/>
                  </a:srgbClr>
                </a:outerShdw>
              </a:effectLst>
            </a:endParaRPr>
          </a:p>
        </p:txBody>
      </p:sp>
      <p:sp>
        <p:nvSpPr>
          <p:cNvPr id="4" name="TextBox 3"/>
          <p:cNvSpPr txBox="1"/>
          <p:nvPr/>
        </p:nvSpPr>
        <p:spPr>
          <a:xfrm>
            <a:off x="107504" y="548680"/>
            <a:ext cx="8496944" cy="2031325"/>
          </a:xfrm>
          <a:prstGeom prst="rect">
            <a:avLst/>
          </a:prstGeom>
          <a:noFill/>
        </p:spPr>
        <p:txBody>
          <a:bodyPr wrap="square" rtlCol="0">
            <a:spAutoFit/>
          </a:bodyPr>
          <a:lstStyle/>
          <a:p>
            <a:r>
              <a:rPr lang="ru-RU" dirty="0"/>
              <a:t>Настоящий федеральный государственный образовательный стандарт высшего образования представляет собой совокупность требований, обязательных при реализации основных профессиональных образовательных программ высшего образования – </a:t>
            </a:r>
            <a:r>
              <a:rPr lang="ru-RU" b="1" dirty="0"/>
              <a:t>программ </a:t>
            </a:r>
            <a:r>
              <a:rPr lang="ru-RU" b="1" dirty="0" err="1"/>
              <a:t>бакалавриата</a:t>
            </a:r>
            <a:r>
              <a:rPr lang="ru-RU" b="1" dirty="0"/>
              <a:t> по направлению подготовки 19.03.01 Биотехнология </a:t>
            </a:r>
            <a:r>
              <a:rPr lang="ru-RU" dirty="0"/>
              <a:t>(далее соответственно – программа </a:t>
            </a:r>
            <a:r>
              <a:rPr lang="ru-RU" dirty="0" err="1"/>
              <a:t>бакалавриата</a:t>
            </a:r>
            <a:r>
              <a:rPr lang="ru-RU" dirty="0"/>
              <a:t>).</a:t>
            </a:r>
          </a:p>
          <a:p>
            <a:endParaRPr lang="ru-RU" dirty="0"/>
          </a:p>
        </p:txBody>
      </p:sp>
      <p:sp>
        <p:nvSpPr>
          <p:cNvPr id="5" name="Заголовок 1"/>
          <p:cNvSpPr txBox="1">
            <a:spLocks/>
          </p:cNvSpPr>
          <p:nvPr/>
        </p:nvSpPr>
        <p:spPr>
          <a:xfrm>
            <a:off x="107504" y="2600388"/>
            <a:ext cx="7467600" cy="508918"/>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ru-RU" sz="2400" b="1" dirty="0">
                <a:solidFill>
                  <a:schemeClr val="accent1"/>
                </a:solidFill>
                <a:effectLst>
                  <a:outerShdw blurRad="38100" dist="38100" dir="2700000" algn="tl">
                    <a:srgbClr val="000000">
                      <a:alpha val="43137"/>
                    </a:srgbClr>
                  </a:outerShdw>
                </a:effectLst>
              </a:rPr>
              <a:t>2</a:t>
            </a:r>
            <a:r>
              <a:rPr lang="ru-RU" sz="2400" b="1" dirty="0" smtClean="0">
                <a:effectLst>
                  <a:outerShdw blurRad="38100" dist="38100" dir="2700000" algn="tl">
                    <a:srgbClr val="000000">
                      <a:alpha val="43137"/>
                    </a:srgbClr>
                  </a:outerShdw>
                </a:effectLst>
              </a:rPr>
              <a:t> ИСПОЛЬЗУЕМЫЕ СОКРАЩЕНИЯ</a:t>
            </a:r>
            <a:endParaRPr lang="ru-RU" sz="2400" b="1" dirty="0">
              <a:effectLst>
                <a:outerShdw blurRad="38100" dist="38100" dir="2700000" algn="tl">
                  <a:srgbClr val="000000">
                    <a:alpha val="43137"/>
                  </a:srgbClr>
                </a:outerShdw>
              </a:effectLst>
            </a:endParaRPr>
          </a:p>
        </p:txBody>
      </p:sp>
      <p:sp>
        <p:nvSpPr>
          <p:cNvPr id="6" name="TextBox 5"/>
          <p:cNvSpPr txBox="1"/>
          <p:nvPr/>
        </p:nvSpPr>
        <p:spPr>
          <a:xfrm>
            <a:off x="35496" y="3124546"/>
            <a:ext cx="8640960" cy="3693319"/>
          </a:xfrm>
          <a:prstGeom prst="rect">
            <a:avLst/>
          </a:prstGeom>
          <a:noFill/>
        </p:spPr>
        <p:txBody>
          <a:bodyPr wrap="square" rtlCol="0">
            <a:spAutoFit/>
          </a:bodyPr>
          <a:lstStyle/>
          <a:p>
            <a:r>
              <a:rPr lang="ru-RU" dirty="0"/>
              <a:t>В настоящем федеральном государственном образовательном стандарте используются следующие сокращения:</a:t>
            </a:r>
          </a:p>
          <a:p>
            <a:r>
              <a:rPr lang="ru-RU" dirty="0"/>
              <a:t>ФГОС ВО – федеральный государственный образовательный стандарт высшего образования;</a:t>
            </a:r>
          </a:p>
          <a:p>
            <a:r>
              <a:rPr lang="ru-RU" dirty="0"/>
              <a:t>сетевая форма – сетевая форма реализации образовательных программ;</a:t>
            </a:r>
          </a:p>
          <a:p>
            <a:r>
              <a:rPr lang="ru-RU" dirty="0"/>
              <a:t>ПС – профессиональный стандарт;</a:t>
            </a:r>
          </a:p>
          <a:p>
            <a:r>
              <a:rPr lang="ru-RU" dirty="0"/>
              <a:t>ОТФ – обобщенная трудовая функция;</a:t>
            </a:r>
          </a:p>
          <a:p>
            <a:r>
              <a:rPr lang="ru-RU" dirty="0"/>
              <a:t>ОПОП – основная профессиональная образовательная программа;</a:t>
            </a:r>
          </a:p>
          <a:p>
            <a:r>
              <a:rPr lang="ru-RU" dirty="0"/>
              <a:t>ПООП – примерная основная образовательная программа,</a:t>
            </a:r>
          </a:p>
          <a:p>
            <a:r>
              <a:rPr lang="ru-RU" dirty="0"/>
              <a:t>УК – универсальные компетенции;</a:t>
            </a:r>
          </a:p>
          <a:p>
            <a:r>
              <a:rPr lang="ru-RU" dirty="0"/>
              <a:t>ОПК – общепрофессиональные компетенции;</a:t>
            </a:r>
          </a:p>
          <a:p>
            <a:r>
              <a:rPr lang="ru-RU" dirty="0"/>
              <a:t>ПК – профессиональные компетенции.</a:t>
            </a:r>
          </a:p>
          <a:p>
            <a:endParaRPr lang="ru-RU" dirty="0"/>
          </a:p>
        </p:txBody>
      </p:sp>
      <p:sp>
        <p:nvSpPr>
          <p:cNvPr id="7" name="Прямоугольник 6"/>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498901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967" y="830997"/>
            <a:ext cx="4320480" cy="6001643"/>
          </a:xfrm>
          <a:prstGeom prst="rect">
            <a:avLst/>
          </a:prstGeom>
          <a:noFill/>
        </p:spPr>
        <p:txBody>
          <a:bodyPr wrap="square" rtlCol="0">
            <a:spAutoFit/>
          </a:bodyPr>
          <a:lstStyle/>
          <a:p>
            <a:r>
              <a:rPr lang="ru-RU" sz="1200" dirty="0"/>
              <a:t>3.1. </a:t>
            </a:r>
            <a:r>
              <a:rPr lang="ru-RU" sz="1200" u="sng" dirty="0"/>
              <a:t>Общее описание профессиональной деятельности выпускников</a:t>
            </a:r>
            <a:endParaRPr lang="ru-RU" sz="1200" dirty="0"/>
          </a:p>
          <a:p>
            <a:r>
              <a:rPr lang="ru-RU" sz="1200" dirty="0"/>
              <a:t>_______________________________</a:t>
            </a:r>
          </a:p>
          <a:p>
            <a:r>
              <a:rPr lang="ru-RU" sz="1200" dirty="0"/>
              <a:t> </a:t>
            </a:r>
          </a:p>
          <a:p>
            <a:r>
              <a:rPr lang="ru-RU" sz="1200" dirty="0">
                <a:solidFill>
                  <a:schemeClr val="accent3"/>
                </a:solidFill>
              </a:rPr>
              <a:t>Области профессиональной деятельности выпускников: 15 Рыболовство и рыбоводство; 26 Химическое, химико-технологическое производство.</a:t>
            </a:r>
          </a:p>
          <a:p>
            <a:r>
              <a:rPr lang="ru-RU" sz="1200" dirty="0">
                <a:solidFill>
                  <a:schemeClr val="accent3"/>
                </a:solidFill>
              </a:rPr>
              <a:t> </a:t>
            </a:r>
          </a:p>
          <a:p>
            <a:r>
              <a:rPr lang="ru-RU" sz="1200" dirty="0">
                <a:solidFill>
                  <a:schemeClr val="accent3"/>
                </a:solidFill>
              </a:rPr>
              <a:t>Сферы профессиональной деятельности выпускников (не вошедшие в Реестр профессиональных стандартов Минтруда России:</a:t>
            </a:r>
          </a:p>
          <a:p>
            <a:r>
              <a:rPr lang="ru-RU" sz="1200" dirty="0">
                <a:solidFill>
                  <a:schemeClr val="accent3"/>
                </a:solidFill>
              </a:rPr>
              <a:t>получение ферментов, аминокислот, витаминов, органических  кислот, микроорганизмов, вирусов, антибиотиков, клеточных культур животных и растений, продуктов их биосинтеза и </a:t>
            </a:r>
            <a:r>
              <a:rPr lang="ru-RU" sz="1200" dirty="0" err="1">
                <a:solidFill>
                  <a:schemeClr val="accent3"/>
                </a:solidFill>
              </a:rPr>
              <a:t>биотрансформации</a:t>
            </a:r>
            <a:r>
              <a:rPr lang="ru-RU" sz="1200" dirty="0">
                <a:solidFill>
                  <a:schemeClr val="accent3"/>
                </a:solidFill>
              </a:rPr>
              <a:t>;</a:t>
            </a:r>
          </a:p>
          <a:p>
            <a:r>
              <a:rPr lang="ru-RU" sz="1200" dirty="0">
                <a:solidFill>
                  <a:schemeClr val="accent3"/>
                </a:solidFill>
              </a:rPr>
              <a:t>производство продукции с использованием микробиологического синтеза, </a:t>
            </a:r>
            <a:r>
              <a:rPr lang="ru-RU" sz="1200" dirty="0" err="1">
                <a:solidFill>
                  <a:schemeClr val="accent3"/>
                </a:solidFill>
              </a:rPr>
              <a:t>биокатализа</a:t>
            </a:r>
            <a:r>
              <a:rPr lang="ru-RU" sz="1200" dirty="0">
                <a:solidFill>
                  <a:schemeClr val="accent3"/>
                </a:solidFill>
              </a:rPr>
              <a:t>, генной инженерии; </a:t>
            </a:r>
          </a:p>
          <a:p>
            <a:r>
              <a:rPr lang="ru-RU" sz="1200" dirty="0">
                <a:solidFill>
                  <a:schemeClr val="accent3"/>
                </a:solidFill>
              </a:rPr>
              <a:t>разработка и внедрение методов глубокой переработки сельскохозяйственного, животного, растительного, рыбного сырья, морепродуктов, древесной биомассы;</a:t>
            </a:r>
          </a:p>
          <a:p>
            <a:r>
              <a:rPr lang="ru-RU" sz="1200" dirty="0">
                <a:solidFill>
                  <a:schemeClr val="accent3"/>
                </a:solidFill>
              </a:rPr>
              <a:t>производство электрической энергии и тепла из биомассы; </a:t>
            </a:r>
          </a:p>
          <a:p>
            <a:r>
              <a:rPr lang="ru-RU" sz="1200" dirty="0">
                <a:solidFill>
                  <a:schemeClr val="accent3"/>
                </a:solidFill>
              </a:rPr>
              <a:t>разработка и внедрение технологий, снижающих негативное антропогенное воздействие на окружающую среду;</a:t>
            </a:r>
          </a:p>
          <a:p>
            <a:r>
              <a:rPr lang="ru-RU" sz="1200" dirty="0">
                <a:solidFill>
                  <a:schemeClr val="accent3"/>
                </a:solidFill>
              </a:rPr>
              <a:t>производство биопрепаратов для растениеводства, кормовых продуктов для животноводства;</a:t>
            </a:r>
          </a:p>
          <a:p>
            <a:r>
              <a:rPr lang="ru-RU" sz="1200" dirty="0">
                <a:solidFill>
                  <a:schemeClr val="accent3"/>
                </a:solidFill>
              </a:rPr>
              <a:t>разработка технологии получения и применения пищевых, пищевых технологических и биологически активных добавок, а также продуктов функционального и лечебно-профилактического питания; </a:t>
            </a:r>
          </a:p>
        </p:txBody>
      </p:sp>
      <p:sp>
        <p:nvSpPr>
          <p:cNvPr id="5" name="TextBox 4"/>
          <p:cNvSpPr txBox="1"/>
          <p:nvPr/>
        </p:nvSpPr>
        <p:spPr>
          <a:xfrm>
            <a:off x="128967" y="0"/>
            <a:ext cx="3960440" cy="830997"/>
          </a:xfrm>
          <a:prstGeom prst="rect">
            <a:avLst/>
          </a:prstGeom>
          <a:noFill/>
        </p:spPr>
        <p:txBody>
          <a:bodyPr wrap="square" rtlCol="0">
            <a:spAutoFit/>
          </a:bodyPr>
          <a:lstStyle/>
          <a:p>
            <a:r>
              <a:rPr lang="ru-RU" sz="1600" b="1" dirty="0"/>
              <a:t>Раздел 3. ХАРАКТЕРИСТИКА ПРОФЕССИОНАЛЬНОЙ ДЕЯТЕЛЬНОСТИ ВЫПУСКНИКОВ </a:t>
            </a:r>
            <a:endParaRPr lang="ru-RU" sz="1600" dirty="0"/>
          </a:p>
        </p:txBody>
      </p:sp>
      <p:sp>
        <p:nvSpPr>
          <p:cNvPr id="6" name="TextBox 5"/>
          <p:cNvSpPr txBox="1"/>
          <p:nvPr/>
        </p:nvSpPr>
        <p:spPr>
          <a:xfrm>
            <a:off x="4483891" y="-2"/>
            <a:ext cx="4552605" cy="6740307"/>
          </a:xfrm>
          <a:prstGeom prst="rect">
            <a:avLst/>
          </a:prstGeom>
          <a:noFill/>
        </p:spPr>
        <p:txBody>
          <a:bodyPr wrap="square" rtlCol="0">
            <a:spAutoFit/>
          </a:bodyPr>
          <a:lstStyle/>
          <a:p>
            <a:r>
              <a:rPr lang="ru-RU" sz="1200" dirty="0">
                <a:solidFill>
                  <a:schemeClr val="accent3"/>
                </a:solidFill>
              </a:rPr>
              <a:t>комплексная переработка биологического сырья на пищевые продукты функционального назначения и продукты добавленной стоимости;</a:t>
            </a:r>
          </a:p>
          <a:p>
            <a:r>
              <a:rPr lang="ru-RU" sz="1200" dirty="0">
                <a:solidFill>
                  <a:schemeClr val="accent3"/>
                </a:solidFill>
              </a:rPr>
              <a:t>разработка методов </a:t>
            </a:r>
            <a:r>
              <a:rPr lang="ru-RU" sz="1200" dirty="0" err="1">
                <a:solidFill>
                  <a:schemeClr val="accent3"/>
                </a:solidFill>
              </a:rPr>
              <a:t>биоконсервирования</a:t>
            </a:r>
            <a:r>
              <a:rPr lang="ru-RU" sz="1200" dirty="0">
                <a:solidFill>
                  <a:schemeClr val="accent3"/>
                </a:solidFill>
              </a:rPr>
              <a:t> биологического сырья, готовых пищевых, кормовых и технических продуктов;</a:t>
            </a:r>
          </a:p>
          <a:p>
            <a:r>
              <a:rPr lang="ru-RU" sz="1200" dirty="0">
                <a:solidFill>
                  <a:schemeClr val="accent3"/>
                </a:solidFill>
              </a:rPr>
              <a:t>организация и проведение контроля качества биотехнологического сырья, промежуточных продуктов и готовой продукции; </a:t>
            </a:r>
          </a:p>
          <a:p>
            <a:r>
              <a:rPr lang="ru-RU" sz="1200" dirty="0">
                <a:solidFill>
                  <a:schemeClr val="accent3"/>
                </a:solidFill>
              </a:rPr>
              <a:t>эксплуатация и управление качеством биотехнологических производств с соблюдением требований национальных и международных нормативных актов;</a:t>
            </a:r>
          </a:p>
          <a:p>
            <a:r>
              <a:rPr lang="ru-RU" sz="1200" dirty="0">
                <a:solidFill>
                  <a:schemeClr val="accent3"/>
                </a:solidFill>
              </a:rPr>
              <a:t>научные исследования по получению, применению и контролю качества биологического сырья, полуфабрикатов, готовых продуктов биотехнологии.</a:t>
            </a:r>
          </a:p>
          <a:p>
            <a:r>
              <a:rPr lang="ru-RU" sz="1200" dirty="0">
                <a:solidFill>
                  <a:schemeClr val="accent4">
                    <a:lumMod val="75000"/>
                  </a:schemeClr>
                </a:solidFill>
              </a:rPr>
              <a:t> </a:t>
            </a:r>
            <a:r>
              <a:rPr lang="ru-RU" sz="1200" u="sng" dirty="0" smtClean="0"/>
              <a:t>Типы </a:t>
            </a:r>
            <a:r>
              <a:rPr lang="ru-RU" sz="1200" u="sng" dirty="0"/>
              <a:t>задач профессиональной деятельности выпускников</a:t>
            </a:r>
            <a:r>
              <a:rPr lang="ru-RU" sz="1200" u="sng" dirty="0">
                <a:solidFill>
                  <a:schemeClr val="accent3"/>
                </a:solidFill>
              </a:rPr>
              <a:t>: </a:t>
            </a:r>
            <a:r>
              <a:rPr lang="ru-RU" sz="1200" dirty="0">
                <a:solidFill>
                  <a:schemeClr val="accent3"/>
                </a:solidFill>
              </a:rPr>
              <a:t>производственно-технологические, организационно-управленческие, научно-исследовательские, проектные.</a:t>
            </a:r>
          </a:p>
          <a:p>
            <a:r>
              <a:rPr lang="ru-RU" sz="1200" dirty="0">
                <a:solidFill>
                  <a:schemeClr val="accent4">
                    <a:lumMod val="75000"/>
                  </a:schemeClr>
                </a:solidFill>
              </a:rPr>
              <a:t> </a:t>
            </a:r>
            <a:r>
              <a:rPr lang="ru-RU" sz="1200" dirty="0" smtClean="0">
                <a:solidFill>
                  <a:schemeClr val="accent4">
                    <a:lumMod val="75000"/>
                  </a:schemeClr>
                </a:solidFill>
              </a:rPr>
              <a:t>Перечень </a:t>
            </a:r>
            <a:r>
              <a:rPr lang="ru-RU" sz="1200" dirty="0">
                <a:solidFill>
                  <a:schemeClr val="accent4">
                    <a:lumMod val="75000"/>
                  </a:schemeClr>
                </a:solidFill>
              </a:rPr>
              <a:t>основных объектов профессиональной деятельности выпускников: </a:t>
            </a:r>
          </a:p>
          <a:p>
            <a:r>
              <a:rPr lang="ru-RU" sz="1200" dirty="0">
                <a:solidFill>
                  <a:schemeClr val="accent4">
                    <a:lumMod val="75000"/>
                  </a:schemeClr>
                </a:solidFill>
              </a:rPr>
              <a:t>микроорганизмы, клеточные культуры животных и растений, вирусы, ферменты, биологически активные химические </a:t>
            </a:r>
            <a:r>
              <a:rPr lang="ru-RU" sz="1200" dirty="0" smtClean="0">
                <a:solidFill>
                  <a:schemeClr val="accent4">
                    <a:lumMod val="75000"/>
                  </a:schemeClr>
                </a:solidFill>
              </a:rPr>
              <a:t>вещества, </a:t>
            </a:r>
            <a:r>
              <a:rPr lang="ru-RU" sz="1200" dirty="0" smtClean="0">
                <a:solidFill>
                  <a:schemeClr val="accent3"/>
                </a:solidFill>
              </a:rPr>
              <a:t>сельскохозяйственное, животное, растительное, рыбное сырье, морепродукты, древесная биомасса</a:t>
            </a:r>
            <a:r>
              <a:rPr lang="ru-RU" sz="1200" dirty="0" smtClean="0">
                <a:solidFill>
                  <a:schemeClr val="accent4">
                    <a:lumMod val="75000"/>
                  </a:schemeClr>
                </a:solidFill>
              </a:rPr>
              <a:t>;</a:t>
            </a:r>
            <a:endParaRPr lang="ru-RU" sz="1200" dirty="0">
              <a:solidFill>
                <a:schemeClr val="accent4">
                  <a:lumMod val="75000"/>
                </a:schemeClr>
              </a:solidFill>
            </a:endParaRPr>
          </a:p>
          <a:p>
            <a:r>
              <a:rPr lang="ru-RU" sz="1200" dirty="0">
                <a:solidFill>
                  <a:schemeClr val="accent4">
                    <a:lumMod val="75000"/>
                  </a:schemeClr>
                </a:solidFill>
              </a:rPr>
              <a:t>приборы и оборудование для исследования </a:t>
            </a:r>
            <a:r>
              <a:rPr lang="ru-RU" sz="1200" dirty="0">
                <a:solidFill>
                  <a:srgbClr val="FF0000"/>
                </a:solidFill>
              </a:rPr>
              <a:t>свойств </a:t>
            </a:r>
            <a:r>
              <a:rPr lang="ru-RU" sz="1200" dirty="0" smtClean="0">
                <a:solidFill>
                  <a:srgbClr val="FF0000"/>
                </a:solidFill>
              </a:rPr>
              <a:t>и качества биологического сырья и полуфабрикатов,</a:t>
            </a:r>
            <a:r>
              <a:rPr lang="ru-RU" sz="1200" dirty="0" smtClean="0">
                <a:solidFill>
                  <a:schemeClr val="accent4">
                    <a:lumMod val="75000"/>
                  </a:schemeClr>
                </a:solidFill>
              </a:rPr>
              <a:t> микроорганизмов</a:t>
            </a:r>
            <a:r>
              <a:rPr lang="ru-RU" sz="1200" dirty="0">
                <a:solidFill>
                  <a:schemeClr val="accent4">
                    <a:lumMod val="75000"/>
                  </a:schemeClr>
                </a:solidFill>
              </a:rPr>
              <a:t>, клеточных культур и получаемых с их помощью веществ в лаборатории и промышленных условиях;</a:t>
            </a:r>
          </a:p>
          <a:p>
            <a:r>
              <a:rPr lang="ru-RU" sz="1200" dirty="0">
                <a:solidFill>
                  <a:schemeClr val="accent4">
                    <a:lumMod val="75000"/>
                  </a:schemeClr>
                </a:solidFill>
              </a:rPr>
              <a:t>установки и оборудование для проведения биотехнологических процессов; </a:t>
            </a:r>
          </a:p>
          <a:p>
            <a:r>
              <a:rPr lang="ru-RU" sz="1200" dirty="0">
                <a:solidFill>
                  <a:schemeClr val="accent4">
                    <a:lumMod val="75000"/>
                  </a:schemeClr>
                </a:solidFill>
              </a:rPr>
              <a:t>средства контроля качества сырья, полуфабрикатов и готовой продукции;</a:t>
            </a:r>
          </a:p>
          <a:p>
            <a:r>
              <a:rPr lang="ru-RU" sz="1200" dirty="0">
                <a:solidFill>
                  <a:schemeClr val="accent4">
                    <a:lumMod val="75000"/>
                  </a:schemeClr>
                </a:solidFill>
              </a:rPr>
              <a:t>средства оценки окружающей среды и зашиты ее от влияния промышленного производства. </a:t>
            </a:r>
          </a:p>
        </p:txBody>
      </p:sp>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006703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9392"/>
            <a:ext cx="4536504" cy="7294305"/>
          </a:xfrm>
          <a:prstGeom prst="rect">
            <a:avLst/>
          </a:prstGeom>
          <a:noFill/>
        </p:spPr>
        <p:txBody>
          <a:bodyPr wrap="square" rtlCol="0">
            <a:spAutoFit/>
          </a:bodyPr>
          <a:lstStyle/>
          <a:p>
            <a:r>
              <a:rPr lang="ru-RU" sz="1200" dirty="0"/>
              <a:t>3.2. Перечень профессиональных стандартов, соотнесенных с федеральным государственным образовательным стандартом по направлению подготовки, приведен в Приложении 1</a:t>
            </a:r>
            <a:r>
              <a:rPr lang="ru-RU" sz="1200" dirty="0" smtClean="0"/>
              <a:t>.</a:t>
            </a:r>
          </a:p>
          <a:p>
            <a:r>
              <a:rPr lang="ru-RU" sz="1200" dirty="0"/>
              <a:t>3.3. </a:t>
            </a:r>
            <a:r>
              <a:rPr lang="ru-RU" sz="1200" u="sng" dirty="0"/>
              <a:t>Перечень основных задач профессиональной деятельности выпускников (по типам):</a:t>
            </a:r>
            <a:endParaRPr lang="ru-RU" sz="1200" dirty="0"/>
          </a:p>
          <a:p>
            <a:r>
              <a:rPr lang="ru-RU" sz="1200" b="1" i="1" dirty="0">
                <a:solidFill>
                  <a:schemeClr val="accent3">
                    <a:lumMod val="75000"/>
                  </a:schemeClr>
                </a:solidFill>
              </a:rPr>
              <a:t>Тип задач профессиональной деятельности: </a:t>
            </a:r>
            <a:r>
              <a:rPr lang="ru-RU" sz="1200" b="1" i="1" u="sng" dirty="0">
                <a:solidFill>
                  <a:schemeClr val="accent3">
                    <a:lumMod val="75000"/>
                  </a:schemeClr>
                </a:solidFill>
              </a:rPr>
              <a:t>научно-исследовательский:</a:t>
            </a:r>
            <a:endParaRPr lang="ru-RU" sz="1200" dirty="0">
              <a:solidFill>
                <a:schemeClr val="accent3">
                  <a:lumMod val="75000"/>
                </a:schemeClr>
              </a:solidFill>
            </a:endParaRPr>
          </a:p>
          <a:p>
            <a:r>
              <a:rPr lang="ru-RU" sz="1200" dirty="0">
                <a:solidFill>
                  <a:schemeClr val="accent4">
                    <a:lumMod val="75000"/>
                  </a:schemeClr>
                </a:solidFill>
              </a:rPr>
              <a:t>изучение научно-технической информации, выполнение литературного и патентного поиска по тематике исследования;</a:t>
            </a:r>
          </a:p>
          <a:p>
            <a:r>
              <a:rPr lang="ru-RU" sz="1200" dirty="0">
                <a:solidFill>
                  <a:schemeClr val="accent4">
                    <a:lumMod val="75000"/>
                  </a:schemeClr>
                </a:solidFill>
              </a:rPr>
              <a:t>математическое моделирование процессов и объектов на базе стандартных пакетов автоматизированного проектирования;</a:t>
            </a:r>
          </a:p>
          <a:p>
            <a:r>
              <a:rPr lang="ru-RU" sz="1200" dirty="0">
                <a:solidFill>
                  <a:schemeClr val="accent4">
                    <a:lumMod val="75000"/>
                  </a:schemeClr>
                </a:solidFill>
              </a:rPr>
              <a:t>выполнение экспериментальных исследований и испытаний по заданной методике, математическая обработка экспериментальных данных;</a:t>
            </a:r>
          </a:p>
          <a:p>
            <a:r>
              <a:rPr lang="ru-RU" sz="1200" dirty="0">
                <a:solidFill>
                  <a:schemeClr val="accent4">
                    <a:lumMod val="75000"/>
                  </a:schemeClr>
                </a:solidFill>
              </a:rPr>
              <a:t>участие во внедрении результатов исследований и разработок;</a:t>
            </a:r>
          </a:p>
          <a:p>
            <a:r>
              <a:rPr lang="ru-RU" sz="1200" dirty="0">
                <a:solidFill>
                  <a:schemeClr val="accent4">
                    <a:lumMod val="75000"/>
                  </a:schemeClr>
                </a:solidFill>
              </a:rPr>
              <a:t>подготовка данных для составления отчетов, обзоров, научных публикаций;</a:t>
            </a:r>
          </a:p>
          <a:p>
            <a:r>
              <a:rPr lang="ru-RU" sz="1200" dirty="0">
                <a:solidFill>
                  <a:schemeClr val="accent4">
                    <a:lumMod val="75000"/>
                  </a:schemeClr>
                </a:solidFill>
              </a:rPr>
              <a:t>участие в мероприятиях по защите объектов интеллектуальной собственности.</a:t>
            </a:r>
          </a:p>
          <a:p>
            <a:r>
              <a:rPr lang="ru-RU" sz="1200" b="1" i="1" dirty="0">
                <a:solidFill>
                  <a:schemeClr val="accent3">
                    <a:lumMod val="75000"/>
                  </a:schemeClr>
                </a:solidFill>
              </a:rPr>
              <a:t>Тип задач профессиональной деятельности: </a:t>
            </a:r>
            <a:r>
              <a:rPr lang="ru-RU" sz="1200" b="1" i="1" u="sng" dirty="0">
                <a:solidFill>
                  <a:schemeClr val="accent3">
                    <a:lumMod val="75000"/>
                  </a:schemeClr>
                </a:solidFill>
              </a:rPr>
              <a:t>производственно-технологический:</a:t>
            </a:r>
            <a:endParaRPr lang="ru-RU" sz="1200" dirty="0">
              <a:solidFill>
                <a:schemeClr val="accent3">
                  <a:lumMod val="75000"/>
                </a:schemeClr>
              </a:solidFill>
            </a:endParaRPr>
          </a:p>
          <a:p>
            <a:r>
              <a:rPr lang="ru-RU" sz="1200" dirty="0">
                <a:solidFill>
                  <a:schemeClr val="accent4">
                    <a:lumMod val="75000"/>
                  </a:schemeClr>
                </a:solidFill>
              </a:rPr>
              <a:t>управление отдельными стадиями действующих биотехнологических производств;</a:t>
            </a:r>
          </a:p>
          <a:p>
            <a:r>
              <a:rPr lang="ru-RU" sz="1200" dirty="0">
                <a:solidFill>
                  <a:schemeClr val="accent4">
                    <a:lumMod val="75000"/>
                  </a:schemeClr>
                </a:solidFill>
              </a:rPr>
              <a:t>организация рабочих мест, их техническое оснащение, размещение технологического оборудования;</a:t>
            </a:r>
          </a:p>
          <a:p>
            <a:r>
              <a:rPr lang="ru-RU" sz="1200" dirty="0">
                <a:solidFill>
                  <a:schemeClr val="accent4">
                    <a:lumMod val="75000"/>
                  </a:schemeClr>
                </a:solidFill>
              </a:rPr>
              <a:t>организация и проведение входного контроля сырья и материалов;</a:t>
            </a:r>
          </a:p>
          <a:p>
            <a:r>
              <a:rPr lang="ru-RU" sz="1200" dirty="0">
                <a:solidFill>
                  <a:schemeClr val="accent4">
                    <a:lumMod val="75000"/>
                  </a:schemeClr>
                </a:solidFill>
              </a:rPr>
              <a:t>использование типовых методов контроля качества выпускаемой продукции;</a:t>
            </a:r>
          </a:p>
          <a:p>
            <a:r>
              <a:rPr lang="ru-RU" sz="1200" dirty="0">
                <a:solidFill>
                  <a:schemeClr val="accent4">
                    <a:lumMod val="75000"/>
                  </a:schemeClr>
                </a:solidFill>
              </a:rPr>
              <a:t>выявление причин брака в производстве и разработка мероприятий по его предупреждению и устранению;</a:t>
            </a:r>
          </a:p>
          <a:p>
            <a:r>
              <a:rPr lang="ru-RU" sz="1200" dirty="0">
                <a:solidFill>
                  <a:schemeClr val="accent4">
                    <a:lumMod val="75000"/>
                  </a:schemeClr>
                </a:solidFill>
              </a:rPr>
              <a:t>участие в работах по доводке и освоению технологических процессов в ходе подготовки производства новой продукции;</a:t>
            </a:r>
          </a:p>
          <a:p>
            <a:endParaRPr lang="ru-RU" sz="1200" dirty="0">
              <a:solidFill>
                <a:schemeClr val="accent4">
                  <a:lumMod val="75000"/>
                </a:schemeClr>
              </a:solidFill>
            </a:endParaRPr>
          </a:p>
        </p:txBody>
      </p:sp>
      <p:sp>
        <p:nvSpPr>
          <p:cNvPr id="5" name="TextBox 4"/>
          <p:cNvSpPr txBox="1"/>
          <p:nvPr/>
        </p:nvSpPr>
        <p:spPr>
          <a:xfrm>
            <a:off x="4644008" y="-25304"/>
            <a:ext cx="3960440" cy="5909310"/>
          </a:xfrm>
          <a:prstGeom prst="rect">
            <a:avLst/>
          </a:prstGeom>
          <a:noFill/>
        </p:spPr>
        <p:txBody>
          <a:bodyPr wrap="square" rtlCol="0">
            <a:spAutoFit/>
          </a:bodyPr>
          <a:lstStyle/>
          <a:p>
            <a:r>
              <a:rPr lang="ru-RU" sz="1200" b="1" i="1" dirty="0">
                <a:solidFill>
                  <a:schemeClr val="accent3">
                    <a:lumMod val="75000"/>
                  </a:schemeClr>
                </a:solidFill>
              </a:rPr>
              <a:t>Тип задач профессиональной деятельности: </a:t>
            </a:r>
            <a:r>
              <a:rPr lang="ru-RU" sz="1200" b="1" i="1" u="sng" dirty="0">
                <a:solidFill>
                  <a:schemeClr val="accent3">
                    <a:lumMod val="75000"/>
                  </a:schemeClr>
                </a:solidFill>
              </a:rPr>
              <a:t>организационно-управленческий:</a:t>
            </a:r>
            <a:endParaRPr lang="ru-RU" sz="1200" dirty="0">
              <a:solidFill>
                <a:schemeClr val="accent3">
                  <a:lumMod val="75000"/>
                </a:schemeClr>
              </a:solidFill>
            </a:endParaRPr>
          </a:p>
          <a:p>
            <a:r>
              <a:rPr lang="ru-RU" sz="1200" dirty="0">
                <a:solidFill>
                  <a:schemeClr val="accent4">
                    <a:lumMod val="75000"/>
                  </a:schemeClr>
                </a:solidFill>
              </a:rPr>
              <a:t>участие в составлении технической документации (графиков работ, технологических инструкций, инструкций по технике безопасности, заявок на материалы и оборудование, документов деловой переписки);</a:t>
            </a:r>
          </a:p>
          <a:p>
            <a:r>
              <a:rPr lang="ru-RU" sz="1200" dirty="0">
                <a:solidFill>
                  <a:schemeClr val="accent4">
                    <a:lumMod val="75000"/>
                  </a:schemeClr>
                </a:solidFill>
              </a:rPr>
              <a:t>сбор и подготовка исходных данных для выбора и обоснования научно-технических и организационных решений на основе экономического анализа;</a:t>
            </a:r>
          </a:p>
          <a:p>
            <a:r>
              <a:rPr lang="ru-RU" sz="1200" dirty="0">
                <a:solidFill>
                  <a:schemeClr val="accent4">
                    <a:lumMod val="75000"/>
                  </a:schemeClr>
                </a:solidFill>
              </a:rPr>
              <a:t>подготовка документации и участие в реализации системы менеджмента качества предприятия;</a:t>
            </a:r>
          </a:p>
          <a:p>
            <a:r>
              <a:rPr lang="ru-RU" sz="1200" dirty="0">
                <a:solidFill>
                  <a:schemeClr val="accent4">
                    <a:lumMod val="75000"/>
                  </a:schemeClr>
                </a:solidFill>
              </a:rPr>
              <a:t>выполнение работ по подготовке к сертификации технических средств, систем, процессов, оборудования и материалов;</a:t>
            </a:r>
          </a:p>
          <a:p>
            <a:r>
              <a:rPr lang="ru-RU" sz="1200" dirty="0">
                <a:solidFill>
                  <a:schemeClr val="accent4">
                    <a:lumMod val="75000"/>
                  </a:schemeClr>
                </a:solidFill>
              </a:rPr>
              <a:t>организация и выполнение мероприятий по предупреждению производственного травматизма, профессиональных заболеваний и экологических нарушений. </a:t>
            </a:r>
          </a:p>
          <a:p>
            <a:r>
              <a:rPr lang="ru-RU" sz="1200" b="1" i="1" dirty="0">
                <a:solidFill>
                  <a:schemeClr val="accent3">
                    <a:lumMod val="75000"/>
                  </a:schemeClr>
                </a:solidFill>
              </a:rPr>
              <a:t>Тип задач профессиональной деятельности: </a:t>
            </a:r>
            <a:r>
              <a:rPr lang="ru-RU" sz="1200" b="1" i="1" u="sng" dirty="0">
                <a:solidFill>
                  <a:schemeClr val="accent3">
                    <a:lumMod val="75000"/>
                  </a:schemeClr>
                </a:solidFill>
              </a:rPr>
              <a:t>проектный:</a:t>
            </a:r>
            <a:endParaRPr lang="ru-RU" sz="1200" dirty="0">
              <a:solidFill>
                <a:schemeClr val="accent3">
                  <a:lumMod val="75000"/>
                </a:schemeClr>
              </a:solidFill>
            </a:endParaRPr>
          </a:p>
          <a:p>
            <a:r>
              <a:rPr lang="ru-RU" sz="1200" dirty="0">
                <a:solidFill>
                  <a:schemeClr val="accent4">
                    <a:lumMod val="75000"/>
                  </a:schemeClr>
                </a:solidFill>
              </a:rPr>
              <a:t>сбор исходных данных для проектирования технологических процессов и установок;</a:t>
            </a:r>
          </a:p>
          <a:p>
            <a:r>
              <a:rPr lang="ru-RU" sz="1200" dirty="0">
                <a:solidFill>
                  <a:schemeClr val="accent4">
                    <a:lumMod val="75000"/>
                  </a:schemeClr>
                </a:solidFill>
              </a:rPr>
              <a:t>расчет и проектирование отдельных стадий технологического процесса с использованием стандартных средств автоматизации проектирования;</a:t>
            </a:r>
          </a:p>
          <a:p>
            <a:r>
              <a:rPr lang="ru-RU" sz="1200" dirty="0">
                <a:solidFill>
                  <a:schemeClr val="accent4">
                    <a:lumMod val="75000"/>
                  </a:schemeClr>
                </a:solidFill>
              </a:rPr>
              <a:t>участие в разработке проектной и рабочей технической документации.</a:t>
            </a:r>
          </a:p>
          <a:p>
            <a:endParaRPr lang="ru-RU" dirty="0"/>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012809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4250552471"/>
              </p:ext>
            </p:extLst>
          </p:nvPr>
        </p:nvGraphicFramePr>
        <p:xfrm>
          <a:off x="107504" y="116632"/>
          <a:ext cx="8712968" cy="6624736"/>
        </p:xfrm>
        <a:graphic>
          <a:graphicData uri="http://schemas.openxmlformats.org/drawingml/2006/table">
            <a:tbl>
              <a:tblPr firstRow="1" firstCol="1" bandRow="1">
                <a:tableStyleId>{5C22544A-7EE6-4342-B048-85BDC9FD1C3A}</a:tableStyleId>
              </a:tblPr>
              <a:tblGrid>
                <a:gridCol w="8712968"/>
              </a:tblGrid>
              <a:tr h="6624736">
                <a:tc>
                  <a:txBody>
                    <a:bodyPr/>
                    <a:lstStyle/>
                    <a:p>
                      <a:pPr algn="ctr"/>
                      <a:r>
                        <a:rPr kumimoji="0" lang="ru-RU" sz="1100" b="0" i="0" u="sng" kern="1200" dirty="0" smtClean="0">
                          <a:solidFill>
                            <a:schemeClr val="tx1"/>
                          </a:solidFill>
                          <a:effectLst/>
                          <a:latin typeface="+mn-lt"/>
                          <a:ea typeface="+mn-ea"/>
                          <a:cs typeface="+mn-cs"/>
                        </a:rPr>
                        <a:t>Разъяснения разработчику ПООП по заполнению Раздела 3</a:t>
                      </a:r>
                    </a:p>
                    <a:p>
                      <a:endParaRPr kumimoji="0" lang="ru-RU" sz="1100" b="0" i="0" kern="1200" dirty="0" smtClean="0">
                        <a:solidFill>
                          <a:schemeClr val="tx1"/>
                        </a:solidFill>
                        <a:effectLst/>
                        <a:latin typeface="+mn-lt"/>
                        <a:ea typeface="+mn-ea"/>
                        <a:cs typeface="+mn-cs"/>
                      </a:endParaRPr>
                    </a:p>
                    <a:p>
                      <a:r>
                        <a:rPr kumimoji="0" lang="ru-RU" sz="1100" b="0" i="0" kern="1200" dirty="0" smtClean="0">
                          <a:solidFill>
                            <a:schemeClr val="tx1"/>
                          </a:solidFill>
                          <a:effectLst/>
                          <a:latin typeface="+mn-lt"/>
                          <a:ea typeface="+mn-ea"/>
                          <a:cs typeface="+mn-cs"/>
                        </a:rPr>
                        <a:t>В подразделе 3.1. разработчик ПООП приводит общее описание характера профессиональной деятельности выпускников образовательных программ по данному </a:t>
                      </a:r>
                      <a:r>
                        <a:rPr kumimoji="0" lang="ru-RU" sz="1100" b="0" i="0" kern="1200" dirty="0" err="1" smtClean="0">
                          <a:solidFill>
                            <a:schemeClr val="tx1"/>
                          </a:solidFill>
                          <a:effectLst/>
                          <a:latin typeface="+mn-lt"/>
                          <a:ea typeface="+mn-ea"/>
                          <a:cs typeface="+mn-cs"/>
                        </a:rPr>
                        <a:t>направлениюподготовки</a:t>
                      </a:r>
                      <a:r>
                        <a:rPr kumimoji="0" lang="ru-RU" sz="1100" b="0" i="0" kern="1200" dirty="0" smtClean="0">
                          <a:solidFill>
                            <a:schemeClr val="tx1"/>
                          </a:solidFill>
                          <a:effectLst/>
                          <a:latin typeface="+mn-lt"/>
                          <a:ea typeface="+mn-ea"/>
                          <a:cs typeface="+mn-cs"/>
                        </a:rPr>
                        <a:t> и уроню высшего </a:t>
                      </a:r>
                      <a:r>
                        <a:rPr kumimoji="0" lang="ru-RU" sz="1100" b="0" i="0" kern="1200" dirty="0" err="1" smtClean="0">
                          <a:solidFill>
                            <a:schemeClr val="tx1"/>
                          </a:solidFill>
                          <a:effectLst/>
                          <a:latin typeface="+mn-lt"/>
                          <a:ea typeface="+mn-ea"/>
                          <a:cs typeface="+mn-cs"/>
                        </a:rPr>
                        <a:t>образования,раскрывая</a:t>
                      </a:r>
                      <a:r>
                        <a:rPr kumimoji="0" lang="ru-RU" sz="1100" b="0" i="0" kern="1200" dirty="0" smtClean="0">
                          <a:solidFill>
                            <a:schemeClr val="tx1"/>
                          </a:solidFill>
                          <a:effectLst/>
                          <a:latin typeface="+mn-lt"/>
                          <a:ea typeface="+mn-ea"/>
                          <a:cs typeface="+mn-cs"/>
                        </a:rPr>
                        <a:t> и конкретизируя подраздел 4.1. соответствующего ФГОС ВО. В этом подразделе должен быть указан перечень областей профессиональной деятельности (при наличии) из Реестра профессиональных стандартов Минтруда, описаны основные сферы профессиональной деятельности, не вошедшие в указанный Реестр, а также перечислены основные типы задач профессиональной деятельности. </a:t>
                      </a:r>
                    </a:p>
                    <a:p>
                      <a:r>
                        <a:rPr kumimoji="0" lang="ru-RU" sz="1100" b="0" i="0" kern="1200" dirty="0" smtClean="0">
                          <a:solidFill>
                            <a:schemeClr val="tx1"/>
                          </a:solidFill>
                          <a:effectLst/>
                          <a:latin typeface="+mn-lt"/>
                          <a:ea typeface="+mn-ea"/>
                          <a:cs typeface="+mn-cs"/>
                        </a:rPr>
                        <a:t>При описании профессиональной деятельности термин «область профессиональной деятельности» следует употреблять только в значении, применяемом Реестром профессиональных стандартов Минтруда России (названия областей следует приводить дословно в соответствии с наименованиями профессиональной деятельности, утверждёнными приказом Минтруда России от 29 сентября 2014 г. N 667н «О реестре профессиональных стандартов (перечне видов профессиональной деятельности)» (зарегистрировано в Минюсте России 19 ноября 2014 г., регистрационный № 34779)). Если профессиональная деятельность выпускников не описывается Реестром (например, научная деятельность) или для идентификации профессиональной деятельности необходимо указать узкий сектор в рамках какой-то области </a:t>
                      </a:r>
                      <a:r>
                        <a:rPr kumimoji="0" lang="ru-RU" sz="1100" b="0" i="0" kern="1200" dirty="0" err="1" smtClean="0">
                          <a:solidFill>
                            <a:schemeClr val="tx1"/>
                          </a:solidFill>
                          <a:effectLst/>
                          <a:latin typeface="+mn-lt"/>
                          <a:ea typeface="+mn-ea"/>
                          <a:cs typeface="+mn-cs"/>
                        </a:rPr>
                        <a:t>професссиональной</a:t>
                      </a:r>
                      <a:r>
                        <a:rPr kumimoji="0" lang="ru-RU" sz="1100" b="0" i="0" kern="1200" dirty="0" smtClean="0">
                          <a:solidFill>
                            <a:schemeClr val="tx1"/>
                          </a:solidFill>
                          <a:effectLst/>
                          <a:latin typeface="+mn-lt"/>
                          <a:ea typeface="+mn-ea"/>
                          <a:cs typeface="+mn-cs"/>
                        </a:rPr>
                        <a:t> деятельности -  следует употреблять термин «сфера профессиональной деятельности». </a:t>
                      </a:r>
                    </a:p>
                    <a:p>
                      <a:r>
                        <a:rPr kumimoji="0" lang="ru-RU" sz="1100" b="0" i="0" kern="1200" dirty="0" smtClean="0">
                          <a:solidFill>
                            <a:schemeClr val="tx1"/>
                          </a:solidFill>
                          <a:effectLst/>
                          <a:latin typeface="+mn-lt"/>
                          <a:ea typeface="+mn-ea"/>
                          <a:cs typeface="+mn-cs"/>
                        </a:rPr>
                        <a:t>Если выпускники могут осуществлять профессиональную деятельность в области  «Образование», то следует четко указать - в какой именно системе образования (общеобразовательной или профессиональной) и на каких уровнях внутри этой системы (начальная, средняя, старшая школа  –  в общем образовании; СПО, </a:t>
                      </a:r>
                      <a:r>
                        <a:rPr kumimoji="0" lang="ru-RU" sz="1100" b="0" i="0" kern="1200" dirty="0" err="1" smtClean="0">
                          <a:solidFill>
                            <a:schemeClr val="tx1"/>
                          </a:solidFill>
                          <a:effectLst/>
                          <a:latin typeface="+mn-lt"/>
                          <a:ea typeface="+mn-ea"/>
                          <a:cs typeface="+mn-cs"/>
                        </a:rPr>
                        <a:t>бакалавриат</a:t>
                      </a:r>
                      <a:r>
                        <a:rPr kumimoji="0" lang="ru-RU" sz="1100" b="0" i="0" kern="1200" dirty="0" smtClean="0">
                          <a:solidFill>
                            <a:schemeClr val="tx1"/>
                          </a:solidFill>
                          <a:effectLst/>
                          <a:latin typeface="+mn-lt"/>
                          <a:ea typeface="+mn-ea"/>
                          <a:cs typeface="+mn-cs"/>
                        </a:rPr>
                        <a:t>, магистратура (</a:t>
                      </a:r>
                      <a:r>
                        <a:rPr kumimoji="0" lang="ru-RU" sz="1100" b="0" i="0" kern="1200" dirty="0" err="1" smtClean="0">
                          <a:solidFill>
                            <a:schemeClr val="tx1"/>
                          </a:solidFill>
                          <a:effectLst/>
                          <a:latin typeface="+mn-lt"/>
                          <a:ea typeface="+mn-ea"/>
                          <a:cs typeface="+mn-cs"/>
                        </a:rPr>
                        <a:t>специалитет</a:t>
                      </a:r>
                      <a:r>
                        <a:rPr kumimoji="0" lang="ru-RU" sz="1100" b="0" i="0" kern="1200" dirty="0" smtClean="0">
                          <a:solidFill>
                            <a:schemeClr val="tx1"/>
                          </a:solidFill>
                          <a:effectLst/>
                          <a:latin typeface="+mn-lt"/>
                          <a:ea typeface="+mn-ea"/>
                          <a:cs typeface="+mn-cs"/>
                        </a:rPr>
                        <a:t>), подготовка кадров высшей квалификации – в профессиональном образовании).</a:t>
                      </a:r>
                    </a:p>
                    <a:p>
                      <a:r>
                        <a:rPr kumimoji="0" lang="ru-RU" sz="1100" b="0" i="0" kern="1200" dirty="0" smtClean="0">
                          <a:solidFill>
                            <a:schemeClr val="tx1"/>
                          </a:solidFill>
                          <a:effectLst/>
                          <a:latin typeface="+mn-lt"/>
                          <a:ea typeface="+mn-ea"/>
                          <a:cs typeface="+mn-cs"/>
                        </a:rPr>
                        <a:t>В данном разделе отдельными абзацами разработчик указывает основные объекты профессиональной деятельности и типы задач профессиональной деятельности, при этом необходимо придерживаться следующих стандартных формулировок для указания общих для многих сфер деятельности («сквозных») типов задач профессиональной деятельности: научно-исследовательский, </a:t>
                      </a:r>
                      <a:r>
                        <a:rPr kumimoji="0" lang="ru-RU" sz="1100" b="0" i="0" kern="1200" dirty="0" err="1" smtClean="0">
                          <a:solidFill>
                            <a:schemeClr val="tx1"/>
                          </a:solidFill>
                          <a:effectLst/>
                          <a:latin typeface="+mn-lt"/>
                          <a:ea typeface="+mn-ea"/>
                          <a:cs typeface="+mn-cs"/>
                        </a:rPr>
                        <a:t>технологический,педагогический</a:t>
                      </a:r>
                      <a:r>
                        <a:rPr kumimoji="0" lang="ru-RU" sz="1100" b="0" i="0" kern="1200" dirty="0" smtClean="0">
                          <a:solidFill>
                            <a:schemeClr val="tx1"/>
                          </a:solidFill>
                          <a:effectLst/>
                          <a:latin typeface="+mn-lt"/>
                          <a:ea typeface="+mn-ea"/>
                          <a:cs typeface="+mn-cs"/>
                        </a:rPr>
                        <a:t>, организационно-управленческий, проектный, … (далее указываются специфические типы задач (при наличии)).  </a:t>
                      </a:r>
                    </a:p>
                    <a:p>
                      <a:r>
                        <a:rPr kumimoji="0" lang="ru-RU" sz="1100" b="0" i="0" kern="1200" dirty="0" smtClean="0">
                          <a:solidFill>
                            <a:schemeClr val="tx1"/>
                          </a:solidFill>
                          <a:effectLst/>
                          <a:latin typeface="+mn-lt"/>
                          <a:ea typeface="+mn-ea"/>
                          <a:cs typeface="+mn-cs"/>
                        </a:rPr>
                        <a:t> </a:t>
                      </a:r>
                    </a:p>
                    <a:p>
                      <a:r>
                        <a:rPr kumimoji="0" lang="ru-RU" sz="1100" b="0" i="0" kern="1200" dirty="0" smtClean="0">
                          <a:solidFill>
                            <a:schemeClr val="tx1"/>
                          </a:solidFill>
                          <a:effectLst/>
                          <a:latin typeface="+mn-lt"/>
                          <a:ea typeface="+mn-ea"/>
                          <a:cs typeface="+mn-cs"/>
                        </a:rPr>
                        <a:t>В подразделе 3.2. приводится перечень </a:t>
                      </a:r>
                      <a:r>
                        <a:rPr kumimoji="0" lang="ru-RU" sz="1100" b="0" i="0" kern="1200" dirty="0" err="1" smtClean="0">
                          <a:solidFill>
                            <a:schemeClr val="tx1"/>
                          </a:solidFill>
                          <a:effectLst/>
                          <a:latin typeface="+mn-lt"/>
                          <a:ea typeface="+mn-ea"/>
                          <a:cs typeface="+mn-cs"/>
                        </a:rPr>
                        <a:t>профессиональныхстандартов</a:t>
                      </a:r>
                      <a:r>
                        <a:rPr kumimoji="0" lang="ru-RU" sz="1100" b="0" i="0" kern="1200" dirty="0" smtClean="0">
                          <a:solidFill>
                            <a:schemeClr val="tx1"/>
                          </a:solidFill>
                          <a:effectLst/>
                          <a:latin typeface="+mn-lt"/>
                          <a:ea typeface="+mn-ea"/>
                          <a:cs typeface="+mn-cs"/>
                        </a:rPr>
                        <a:t> (с реквизитами) из областей профессиональной деятельности, указанных в подразделе 3.1.¸ которые сопрягаются с типами задач и объектами профессиональной деятельности (возможно представление в виде матрицы).</a:t>
                      </a:r>
                    </a:p>
                    <a:p>
                      <a:r>
                        <a:rPr kumimoji="0" lang="ru-RU" sz="1100" b="0" i="0" kern="1200" dirty="0" smtClean="0">
                          <a:solidFill>
                            <a:schemeClr val="tx1"/>
                          </a:solidFill>
                          <a:effectLst/>
                          <a:latin typeface="+mn-lt"/>
                          <a:ea typeface="+mn-ea"/>
                          <a:cs typeface="+mn-cs"/>
                        </a:rPr>
                        <a:t> </a:t>
                      </a:r>
                    </a:p>
                    <a:p>
                      <a:r>
                        <a:rPr kumimoji="0" lang="ru-RU" sz="1100" b="0" i="0" kern="1200" dirty="0" smtClean="0">
                          <a:solidFill>
                            <a:schemeClr val="tx1"/>
                          </a:solidFill>
                          <a:effectLst/>
                          <a:latin typeface="+mn-lt"/>
                          <a:ea typeface="+mn-ea"/>
                          <a:cs typeface="+mn-cs"/>
                        </a:rPr>
                        <a:t>В подразделе 3.3. разработчик приводит перечень основных задач профессиональной деятельности выпускников который он определяет с учетом видов профессиональной деятельности и обобщенных трудовых функций из профессиональных стандартов, перечисленных в подразделе 3.1, а также на основе проведения консультаций с ведущими работодателями и (или) объединениями работодателей отрасли, в которой востребованы выпускники ОПОП, на основе имеющихся </a:t>
                      </a:r>
                      <a:r>
                        <a:rPr kumimoji="0" lang="ru-RU" sz="1100" b="0" i="0" kern="1200" dirty="0" err="1" smtClean="0">
                          <a:solidFill>
                            <a:schemeClr val="tx1"/>
                          </a:solidFill>
                          <a:effectLst/>
                          <a:latin typeface="+mn-lt"/>
                          <a:ea typeface="+mn-ea"/>
                          <a:cs typeface="+mn-cs"/>
                        </a:rPr>
                        <a:t>форсайт</a:t>
                      </a:r>
                      <a:r>
                        <a:rPr kumimoji="0" lang="ru-RU" sz="1100" b="0" i="0" kern="1200" dirty="0" smtClean="0">
                          <a:solidFill>
                            <a:schemeClr val="tx1"/>
                          </a:solidFill>
                          <a:effectLst/>
                          <a:latin typeface="+mn-lt"/>
                          <a:ea typeface="+mn-ea"/>
                          <a:cs typeface="+mn-cs"/>
                        </a:rPr>
                        <a:t>-исследований рынка труда и т.п.</a:t>
                      </a:r>
                    </a:p>
                    <a:p>
                      <a:r>
                        <a:rPr kumimoji="0" lang="ru-RU" sz="1100" b="1" i="0" kern="1200" dirty="0" smtClean="0">
                          <a:solidFill>
                            <a:schemeClr val="accent3">
                              <a:lumMod val="75000"/>
                            </a:schemeClr>
                          </a:solidFill>
                          <a:effectLst/>
                          <a:latin typeface="+mn-lt"/>
                          <a:ea typeface="+mn-ea"/>
                          <a:cs typeface="+mn-cs"/>
                        </a:rPr>
                        <a:t>Если это целесообразно</a:t>
                      </a:r>
                      <a:r>
                        <a:rPr kumimoji="0" lang="ru-RU" sz="1100" b="0" i="0" kern="1200" dirty="0" smtClean="0">
                          <a:solidFill>
                            <a:schemeClr val="tx1"/>
                          </a:solidFill>
                          <a:effectLst/>
                          <a:latin typeface="+mn-lt"/>
                          <a:ea typeface="+mn-ea"/>
                          <a:cs typeface="+mn-cs"/>
                        </a:rPr>
                        <a:t>, разработчик может привести перечень основных задач в «связке»  с объектами профессиональной деятельности, например, в виде следующей таблицы</a:t>
                      </a:r>
                    </a:p>
                    <a:p>
                      <a:pPr algn="ctr">
                        <a:lnSpc>
                          <a:spcPct val="115000"/>
                        </a:lnSpc>
                        <a:spcAft>
                          <a:spcPts val="0"/>
                        </a:spcAft>
                      </a:pPr>
                      <a:r>
                        <a:rPr lang="ru-RU" sz="1200" i="0" dirty="0">
                          <a:effectLst/>
                        </a:rPr>
                        <a:t> </a:t>
                      </a:r>
                      <a:endParaRPr lang="ru-RU" sz="1000" i="0" dirty="0">
                        <a:effectLst/>
                      </a:endParaRPr>
                    </a:p>
                  </a:txBody>
                  <a:tcPr marL="68580" marR="68580" marT="0" marB="0">
                    <a:solidFill>
                      <a:schemeClr val="accent1">
                        <a:lumMod val="40000"/>
                        <a:lumOff val="60000"/>
                      </a:schemeClr>
                    </a:solidFill>
                  </a:tcPr>
                </a:tc>
              </a:tr>
            </a:tbl>
          </a:graphicData>
        </a:graphic>
      </p:graphicFrame>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187638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095980813"/>
              </p:ext>
            </p:extLst>
          </p:nvPr>
        </p:nvGraphicFramePr>
        <p:xfrm>
          <a:off x="107504" y="260648"/>
          <a:ext cx="8568953" cy="3877183"/>
        </p:xfrm>
        <a:graphic>
          <a:graphicData uri="http://schemas.openxmlformats.org/drawingml/2006/table">
            <a:tbl>
              <a:tblPr firstRow="1" firstCol="1" bandRow="1">
                <a:tableStyleId>{BC89EF96-8CEA-46FF-86C4-4CE0E7609802}</a:tableStyleId>
              </a:tblPr>
              <a:tblGrid>
                <a:gridCol w="1826974"/>
                <a:gridCol w="1690402"/>
                <a:gridCol w="1683859"/>
                <a:gridCol w="1683859"/>
                <a:gridCol w="1683859"/>
              </a:tblGrid>
              <a:tr h="0">
                <a:tc rowSpan="2">
                  <a:txBody>
                    <a:bodyPr/>
                    <a:lstStyle/>
                    <a:p>
                      <a:pPr algn="ctr">
                        <a:lnSpc>
                          <a:spcPct val="115000"/>
                        </a:lnSpc>
                        <a:spcAft>
                          <a:spcPts val="0"/>
                        </a:spcAft>
                      </a:pPr>
                      <a:r>
                        <a:rPr lang="ru-RU" sz="1200" b="1" i="1" spc="-35" dirty="0">
                          <a:solidFill>
                            <a:schemeClr val="accent3">
                              <a:lumMod val="75000"/>
                            </a:schemeClr>
                          </a:solidFill>
                          <a:effectLst/>
                        </a:rPr>
                        <a:t>Основные задачи профессиональной деятельности по типам</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gridSpan="4">
                  <a:txBody>
                    <a:bodyPr/>
                    <a:lstStyle/>
                    <a:p>
                      <a:pPr algn="ctr">
                        <a:lnSpc>
                          <a:spcPct val="115000"/>
                        </a:lnSpc>
                        <a:spcAft>
                          <a:spcPts val="0"/>
                        </a:spcAft>
                      </a:pPr>
                      <a:r>
                        <a:rPr lang="ru-RU" sz="1200" b="1" i="1" spc="-35" dirty="0">
                          <a:solidFill>
                            <a:schemeClr val="accent3">
                              <a:lumMod val="75000"/>
                            </a:schemeClr>
                          </a:solidFill>
                          <a:effectLst/>
                        </a:rPr>
                        <a:t>Соотнесение задач и объектов профессиональной деятельности</a:t>
                      </a:r>
                      <a:endParaRPr lang="ru-RU" sz="1000" b="1" i="1" dirty="0">
                        <a:solidFill>
                          <a:schemeClr val="accent3">
                            <a:lumMod val="75000"/>
                          </a:schemeClr>
                        </a:solidFill>
                        <a:effectLst/>
                      </a:endParaRPr>
                    </a:p>
                    <a:p>
                      <a:pPr algn="ctr">
                        <a:lnSpc>
                          <a:spcPct val="115000"/>
                        </a:lnSpc>
                        <a:spcAft>
                          <a:spcPts val="0"/>
                        </a:spcAft>
                      </a:pPr>
                      <a:r>
                        <a:rPr lang="ru-RU" sz="12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0">
                <a:tc vMerge="1">
                  <a:txBody>
                    <a:bodyPr/>
                    <a:lstStyle/>
                    <a:p>
                      <a:endParaRPr lang="ru-RU"/>
                    </a:p>
                  </a:txBody>
                  <a:tcPr/>
                </a:tc>
                <a:tc>
                  <a:txBody>
                    <a:bodyPr/>
                    <a:lstStyle/>
                    <a:p>
                      <a:pPr algn="just">
                        <a:spcAft>
                          <a:spcPts val="0"/>
                        </a:spcAft>
                      </a:pPr>
                      <a:r>
                        <a:rPr lang="ru-RU" sz="1200" b="1" i="1" spc="-35" dirty="0">
                          <a:solidFill>
                            <a:schemeClr val="accent3">
                              <a:lumMod val="75000"/>
                            </a:schemeClr>
                          </a:solidFill>
                          <a:effectLst/>
                        </a:rPr>
                        <a:t>Объект профессиональной деятельности 1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200" b="1" i="1" spc="-35" dirty="0">
                          <a:solidFill>
                            <a:schemeClr val="accent3">
                              <a:lumMod val="75000"/>
                            </a:schemeClr>
                          </a:solidFill>
                          <a:effectLst/>
                        </a:rPr>
                        <a:t>Объект профессиональной деятельности 1</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200" b="1" i="1" spc="-35">
                          <a:solidFill>
                            <a:schemeClr val="accent3">
                              <a:lumMod val="75000"/>
                            </a:schemeClr>
                          </a:solidFill>
                          <a:effectLst/>
                        </a:rPr>
                        <a:t>Объект профессиональной деятельности 1</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200" b="1" i="1" spc="-35" dirty="0">
                          <a:solidFill>
                            <a:schemeClr val="accent3">
                              <a:lumMod val="75000"/>
                            </a:schemeClr>
                          </a:solidFill>
                          <a:effectLst/>
                        </a:rPr>
                        <a:t>Объект профессиональной деятельности 1</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r>
              <a:tr h="0">
                <a:tc gridSpan="5">
                  <a:txBody>
                    <a:bodyPr/>
                    <a:lstStyle/>
                    <a:p>
                      <a:pPr algn="ctr">
                        <a:spcAft>
                          <a:spcPts val="0"/>
                        </a:spcAft>
                      </a:pPr>
                      <a:r>
                        <a:rPr lang="ru-RU" sz="1200" b="1" i="1" spc="-35" dirty="0">
                          <a:solidFill>
                            <a:schemeClr val="accent3">
                              <a:lumMod val="75000"/>
                            </a:schemeClr>
                          </a:solidFill>
                          <a:effectLst/>
                        </a:rPr>
                        <a:t> </a:t>
                      </a:r>
                      <a:endParaRPr lang="ru-RU" sz="1000" b="1" i="1" dirty="0">
                        <a:solidFill>
                          <a:schemeClr val="accent3">
                            <a:lumMod val="75000"/>
                          </a:schemeClr>
                        </a:solidFill>
                        <a:effectLst/>
                      </a:endParaRPr>
                    </a:p>
                    <a:p>
                      <a:pPr algn="ctr">
                        <a:spcAft>
                          <a:spcPts val="0"/>
                        </a:spcAft>
                      </a:pPr>
                      <a:r>
                        <a:rPr lang="ru-RU" sz="1200" b="1" i="1" spc="-35" dirty="0">
                          <a:solidFill>
                            <a:schemeClr val="accent3">
                              <a:lumMod val="75000"/>
                            </a:schemeClr>
                          </a:solidFill>
                          <a:effectLst/>
                        </a:rPr>
                        <a:t>Тип задач профессиональной деятельности: </a:t>
                      </a:r>
                      <a:r>
                        <a:rPr lang="ru-RU" sz="1200" b="1" i="1" u="sng" spc="-35" dirty="0">
                          <a:solidFill>
                            <a:schemeClr val="accent3">
                              <a:lumMod val="75000"/>
                            </a:schemeClr>
                          </a:solidFill>
                          <a:effectLst/>
                        </a:rPr>
                        <a:t>научно-исследовательский</a:t>
                      </a:r>
                      <a:endParaRPr lang="ru-RU" sz="1000" b="1" i="1" dirty="0">
                        <a:solidFill>
                          <a:schemeClr val="accent3">
                            <a:lumMod val="75000"/>
                          </a:schemeClr>
                        </a:solidFill>
                        <a:effectLst/>
                      </a:endParaRPr>
                    </a:p>
                    <a:p>
                      <a:pPr algn="ctr">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ru-RU" sz="1200" b="1" i="1" spc="-35">
                          <a:solidFill>
                            <a:schemeClr val="accent3">
                              <a:lumMod val="75000"/>
                            </a:schemeClr>
                          </a:solidFill>
                          <a:effectLst/>
                        </a:rPr>
                        <a:t>Задача 1________ (формулировка)</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dirty="0">
                          <a:solidFill>
                            <a:schemeClr val="accent3">
                              <a:lumMod val="75000"/>
                            </a:schemeClr>
                          </a:solidFill>
                          <a:effectLst/>
                        </a:rPr>
                        <a:t>+</a:t>
                      </a:r>
                      <a:endParaRPr lang="ru-RU" sz="1000" b="1" i="1" dirty="0">
                        <a:solidFill>
                          <a:schemeClr val="accent3">
                            <a:lumMod val="75000"/>
                          </a:schemeClr>
                        </a:solidFill>
                        <a:effectLst/>
                      </a:endParaRPr>
                    </a:p>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dirty="0">
                          <a:solidFill>
                            <a:schemeClr val="accent3">
                              <a:lumMod val="75000"/>
                            </a:schemeClr>
                          </a:solidFill>
                          <a:effectLst/>
                        </a:rPr>
                        <a:t>+</a:t>
                      </a:r>
                      <a:endParaRPr lang="ru-RU" sz="1000" b="1" i="1" dirty="0">
                        <a:solidFill>
                          <a:schemeClr val="accent3">
                            <a:lumMod val="75000"/>
                          </a:schemeClr>
                        </a:solidFill>
                        <a:effectLst/>
                      </a:endParaRPr>
                    </a:p>
                    <a:p>
                      <a:pPr algn="ctr">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a:solidFill>
                            <a:schemeClr val="accent3">
                              <a:lumMod val="75000"/>
                            </a:schemeClr>
                          </a:solidFill>
                          <a:effectLst/>
                        </a:rPr>
                        <a:t>+</a:t>
                      </a:r>
                      <a:endParaRPr lang="ru-RU" sz="1000" b="1" i="1">
                        <a:solidFill>
                          <a:schemeClr val="accent3">
                            <a:lumMod val="75000"/>
                          </a:schemeClr>
                        </a:solidFill>
                        <a:effectLst/>
                      </a:endParaRPr>
                    </a:p>
                    <a:p>
                      <a:pPr algn="just">
                        <a:lnSpc>
                          <a:spcPct val="115000"/>
                        </a:lnSpc>
                        <a:spcAft>
                          <a:spcPts val="0"/>
                        </a:spcAft>
                      </a:pPr>
                      <a:r>
                        <a:rPr lang="ru-RU" sz="1400" b="1" i="1" spc="-35">
                          <a:solidFill>
                            <a:schemeClr val="accent3">
                              <a:lumMod val="75000"/>
                            </a:schemeClr>
                          </a:solidFill>
                          <a:effectLst/>
                        </a:rPr>
                        <a:t> </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a:solidFill>
                            <a:schemeClr val="accent3">
                              <a:lumMod val="75000"/>
                            </a:schemeClr>
                          </a:solidFill>
                          <a:effectLst/>
                        </a:rPr>
                        <a:t>+</a:t>
                      </a:r>
                      <a:endParaRPr lang="ru-RU" sz="1000" b="1" i="1">
                        <a:solidFill>
                          <a:schemeClr val="accent3">
                            <a:lumMod val="75000"/>
                          </a:schemeClr>
                        </a:solidFill>
                        <a:effectLst/>
                      </a:endParaRPr>
                    </a:p>
                    <a:p>
                      <a:pPr algn="ctr">
                        <a:spcAft>
                          <a:spcPts val="0"/>
                        </a:spcAft>
                      </a:pPr>
                      <a:r>
                        <a:rPr lang="ru-RU" sz="1400" b="1" i="1" spc="-35">
                          <a:solidFill>
                            <a:schemeClr val="accent3">
                              <a:lumMod val="75000"/>
                            </a:schemeClr>
                          </a:solidFill>
                          <a:effectLst/>
                        </a:rPr>
                        <a:t> </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r>
              <a:tr h="437515">
                <a:tc>
                  <a:txBody>
                    <a:bodyPr/>
                    <a:lstStyle/>
                    <a:p>
                      <a:pPr algn="just">
                        <a:lnSpc>
                          <a:spcPct val="115000"/>
                        </a:lnSpc>
                        <a:spcAft>
                          <a:spcPts val="0"/>
                        </a:spcAft>
                      </a:pPr>
                      <a:r>
                        <a:rPr lang="ru-RU" sz="1200" b="1" i="1" spc="-35">
                          <a:solidFill>
                            <a:schemeClr val="accent3">
                              <a:lumMod val="75000"/>
                            </a:schemeClr>
                          </a:solidFill>
                          <a:effectLst/>
                        </a:rPr>
                        <a:t>Задача 2 _________</a:t>
                      </a:r>
                      <a:endParaRPr lang="ru-RU" sz="1000" b="1" i="1">
                        <a:solidFill>
                          <a:schemeClr val="accent3">
                            <a:lumMod val="75000"/>
                          </a:schemeClr>
                        </a:solidFill>
                        <a:effectLst/>
                      </a:endParaRPr>
                    </a:p>
                    <a:p>
                      <a:pPr algn="just">
                        <a:lnSpc>
                          <a:spcPct val="115000"/>
                        </a:lnSpc>
                        <a:spcAft>
                          <a:spcPts val="0"/>
                        </a:spcAft>
                      </a:pPr>
                      <a:r>
                        <a:rPr lang="ru-RU" sz="1200" b="1" i="1" spc="-35">
                          <a:solidFill>
                            <a:schemeClr val="accent3">
                              <a:lumMod val="75000"/>
                            </a:schemeClr>
                          </a:solidFill>
                          <a:effectLst/>
                        </a:rPr>
                        <a:t>(формулировка)</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a:solidFill>
                            <a:schemeClr val="accent3">
                              <a:lumMod val="75000"/>
                            </a:schemeClr>
                          </a:solidFill>
                          <a:effectLst/>
                        </a:rPr>
                        <a:t>+</a:t>
                      </a:r>
                      <a:endParaRPr lang="ru-RU" sz="1000" b="1" i="1">
                        <a:solidFill>
                          <a:schemeClr val="accent3">
                            <a:lumMod val="75000"/>
                          </a:schemeClr>
                        </a:solidFill>
                        <a:effectLst/>
                      </a:endParaRPr>
                    </a:p>
                    <a:p>
                      <a:pPr algn="ctr">
                        <a:spcAft>
                          <a:spcPts val="0"/>
                        </a:spcAft>
                      </a:pPr>
                      <a:r>
                        <a:rPr lang="ru-RU" sz="1400" b="1" i="1" spc="-35">
                          <a:solidFill>
                            <a:schemeClr val="accent3">
                              <a:lumMod val="75000"/>
                            </a:schemeClr>
                          </a:solidFill>
                          <a:effectLst/>
                        </a:rPr>
                        <a:t> </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r>
              <a:tr h="0">
                <a:tc gridSpan="5">
                  <a:txBody>
                    <a:bodyPr/>
                    <a:lstStyle/>
                    <a:p>
                      <a:pPr algn="ctr">
                        <a:lnSpc>
                          <a:spcPct val="115000"/>
                        </a:lnSpc>
                        <a:spcAft>
                          <a:spcPts val="0"/>
                        </a:spcAft>
                      </a:pPr>
                      <a:r>
                        <a:rPr lang="ru-RU" sz="1200" b="1" i="1" spc="-35" dirty="0">
                          <a:solidFill>
                            <a:schemeClr val="accent3">
                              <a:lumMod val="75000"/>
                            </a:schemeClr>
                          </a:solidFill>
                          <a:effectLst/>
                        </a:rPr>
                        <a:t> </a:t>
                      </a:r>
                      <a:endParaRPr lang="ru-RU" sz="1000" b="1" i="1" dirty="0">
                        <a:solidFill>
                          <a:schemeClr val="accent3">
                            <a:lumMod val="75000"/>
                          </a:schemeClr>
                        </a:solidFill>
                        <a:effectLst/>
                      </a:endParaRPr>
                    </a:p>
                    <a:p>
                      <a:pPr algn="ctr">
                        <a:lnSpc>
                          <a:spcPct val="115000"/>
                        </a:lnSpc>
                        <a:spcAft>
                          <a:spcPts val="0"/>
                        </a:spcAft>
                      </a:pPr>
                      <a:r>
                        <a:rPr lang="ru-RU" sz="1200" b="1" i="1" spc="-35" dirty="0">
                          <a:solidFill>
                            <a:schemeClr val="accent3">
                              <a:lumMod val="75000"/>
                            </a:schemeClr>
                          </a:solidFill>
                          <a:effectLst/>
                        </a:rPr>
                        <a:t>Тип задач профессиональной деятельности: </a:t>
                      </a:r>
                      <a:r>
                        <a:rPr lang="ru-RU" sz="1200" b="1" i="1" spc="-35" dirty="0" smtClean="0">
                          <a:solidFill>
                            <a:schemeClr val="accent3">
                              <a:lumMod val="75000"/>
                            </a:schemeClr>
                          </a:solidFill>
                          <a:effectLst/>
                        </a:rPr>
                        <a:t>производственно-</a:t>
                      </a:r>
                      <a:r>
                        <a:rPr lang="ru-RU" sz="1200" b="1" i="1" u="sng" spc="-35" dirty="0" smtClean="0">
                          <a:solidFill>
                            <a:schemeClr val="accent3">
                              <a:lumMod val="75000"/>
                            </a:schemeClr>
                          </a:solidFill>
                          <a:effectLst/>
                        </a:rPr>
                        <a:t>технологический</a:t>
                      </a:r>
                      <a:endParaRPr lang="ru-RU" sz="1000" b="1" i="1" dirty="0">
                        <a:solidFill>
                          <a:schemeClr val="accent3">
                            <a:lumMod val="75000"/>
                          </a:schemeClr>
                        </a:solidFill>
                        <a:effectLst/>
                      </a:endParaRPr>
                    </a:p>
                    <a:p>
                      <a:pPr algn="ctr">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ru-RU" sz="1200" b="1" i="1" spc="-35">
                          <a:solidFill>
                            <a:schemeClr val="accent3">
                              <a:lumMod val="75000"/>
                            </a:schemeClr>
                          </a:solidFill>
                          <a:effectLst/>
                        </a:rPr>
                        <a:t>Задача 1_________</a:t>
                      </a:r>
                      <a:endParaRPr lang="ru-RU" sz="1000" b="1" i="1">
                        <a:solidFill>
                          <a:schemeClr val="accent3">
                            <a:lumMod val="75000"/>
                          </a:schemeClr>
                        </a:solidFill>
                        <a:effectLst/>
                      </a:endParaRPr>
                    </a:p>
                    <a:p>
                      <a:pPr algn="just">
                        <a:lnSpc>
                          <a:spcPct val="115000"/>
                        </a:lnSpc>
                        <a:spcAft>
                          <a:spcPts val="0"/>
                        </a:spcAft>
                      </a:pPr>
                      <a:r>
                        <a:rPr lang="ru-RU" sz="1200" b="1" i="1" spc="-35">
                          <a:solidFill>
                            <a:schemeClr val="accent3">
                              <a:lumMod val="75000"/>
                            </a:schemeClr>
                          </a:solidFill>
                          <a:effectLst/>
                        </a:rPr>
                        <a:t>(формулировка)</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ctr">
                        <a:spcAft>
                          <a:spcPts val="0"/>
                        </a:spcAft>
                      </a:pPr>
                      <a:r>
                        <a:rPr lang="ru-RU" sz="1400" b="1" i="1" spc="-35">
                          <a:solidFill>
                            <a:schemeClr val="accent3">
                              <a:lumMod val="75000"/>
                            </a:schemeClr>
                          </a:solidFill>
                          <a:effectLst/>
                        </a:rPr>
                        <a:t>+</a:t>
                      </a:r>
                      <a:endParaRPr lang="ru-RU" sz="1000" b="1" i="1">
                        <a:solidFill>
                          <a:schemeClr val="accent3">
                            <a:lumMod val="75000"/>
                          </a:schemeClr>
                        </a:solidFill>
                        <a:effectLst/>
                      </a:endParaRPr>
                    </a:p>
                    <a:p>
                      <a:pPr algn="ctr">
                        <a:spcAft>
                          <a:spcPts val="0"/>
                        </a:spcAft>
                      </a:pPr>
                      <a:r>
                        <a:rPr lang="ru-RU" sz="1400" b="1" i="1" spc="-35">
                          <a:solidFill>
                            <a:schemeClr val="accent3">
                              <a:lumMod val="75000"/>
                            </a:schemeClr>
                          </a:solidFill>
                          <a:effectLst/>
                        </a:rPr>
                        <a:t> </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r>
              <a:tr h="0">
                <a:tc>
                  <a:txBody>
                    <a:bodyPr/>
                    <a:lstStyle/>
                    <a:p>
                      <a:pPr algn="just">
                        <a:lnSpc>
                          <a:spcPct val="115000"/>
                        </a:lnSpc>
                        <a:spcAft>
                          <a:spcPts val="0"/>
                        </a:spcAft>
                      </a:pPr>
                      <a:r>
                        <a:rPr lang="ru-RU" sz="1200" b="1" i="1" spc="-35">
                          <a:solidFill>
                            <a:schemeClr val="accent3">
                              <a:lumMod val="75000"/>
                            </a:schemeClr>
                          </a:solidFill>
                          <a:effectLst/>
                        </a:rPr>
                        <a:t>………….</a:t>
                      </a:r>
                      <a:endParaRPr lang="ru-RU" sz="1000" b="1" i="1">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400" b="1" i="1" spc="-35" dirty="0">
                          <a:solidFill>
                            <a:schemeClr val="accent3">
                              <a:lumMod val="75000"/>
                            </a:schemeClr>
                          </a:solidFill>
                          <a:effectLst/>
                        </a:rPr>
                        <a:t> </a:t>
                      </a:r>
                      <a:endParaRPr lang="ru-RU" sz="1000" b="1" i="1" dirty="0">
                        <a:solidFill>
                          <a:schemeClr val="accent3">
                            <a:lumMod val="75000"/>
                          </a:schemeClr>
                        </a:solidFill>
                        <a:effectLst/>
                        <a:latin typeface="Times New Roman"/>
                        <a:ea typeface="Times New Roman"/>
                      </a:endParaRPr>
                    </a:p>
                  </a:txBody>
                  <a:tcPr marL="68580" marR="68580" marT="0" marB="0">
                    <a:solidFill>
                      <a:schemeClr val="bg1"/>
                    </a:solidFill>
                  </a:tcPr>
                </a:tc>
              </a:tr>
            </a:tbl>
          </a:graphicData>
        </a:graphic>
      </p:graphicFrame>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585248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992" y="851513"/>
            <a:ext cx="8640960" cy="923330"/>
          </a:xfrm>
          <a:prstGeom prst="rect">
            <a:avLst/>
          </a:prstGeom>
        </p:spPr>
        <p:txBody>
          <a:bodyPr wrap="square">
            <a:spAutoFit/>
          </a:bodyPr>
          <a:lstStyle/>
          <a:p>
            <a:r>
              <a:rPr lang="ru-RU" b="1" dirty="0" smtClean="0">
                <a:effectLst>
                  <a:outerShdw blurRad="38100" dist="38100" dir="2700000" algn="tl">
                    <a:srgbClr val="000000">
                      <a:alpha val="43137"/>
                    </a:srgbClr>
                  </a:outerShdw>
                </a:effectLst>
              </a:rPr>
              <a:t>Раздел </a:t>
            </a:r>
            <a:r>
              <a:rPr lang="ru-RU" b="1" dirty="0">
                <a:effectLst>
                  <a:outerShdw blurRad="38100" dist="38100" dir="2700000" algn="tl">
                    <a:srgbClr val="000000">
                      <a:alpha val="43137"/>
                    </a:srgbClr>
                  </a:outerShdw>
                </a:effectLst>
              </a:rPr>
              <a:t>4.КОМПЕТЕНЦИИ ВЫПУСКНИКОВ</a:t>
            </a:r>
            <a:endParaRPr lang="ru-RU" dirty="0">
              <a:effectLst>
                <a:outerShdw blurRad="38100" dist="38100" dir="2700000" algn="tl">
                  <a:srgbClr val="000000">
                    <a:alpha val="43137"/>
                  </a:srgbClr>
                </a:outerShdw>
              </a:effectLst>
            </a:endParaRPr>
          </a:p>
          <a:p>
            <a:r>
              <a:rPr lang="ru-RU" b="1" dirty="0">
                <a:effectLst>
                  <a:outerShdw blurRad="38100" dist="38100" dir="2700000" algn="tl">
                    <a:srgbClr val="000000">
                      <a:alpha val="43137"/>
                    </a:srgbClr>
                  </a:outerShdw>
                </a:effectLst>
              </a:rPr>
              <a:t>(ТРЕБУЕМЫЕ РЕЗУЛЬТАТЫ ОСВОЕНИЯ ОБРАЗОВАТЕЛЬНЫХ ПРОГРАММ) И ИНДИКАТОРЫ ИХ ДОСТИЖЕНИЯ</a:t>
            </a:r>
            <a:endParaRPr lang="ru-RU" dirty="0">
              <a:effectLst>
                <a:outerShdw blurRad="38100" dist="38100" dir="2700000" algn="tl">
                  <a:srgbClr val="000000">
                    <a:alpha val="43137"/>
                  </a:srgbClr>
                </a:outerShdw>
              </a:effectLst>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138207970"/>
              </p:ext>
            </p:extLst>
          </p:nvPr>
        </p:nvGraphicFramePr>
        <p:xfrm>
          <a:off x="106000" y="1988840"/>
          <a:ext cx="8609689" cy="1717548"/>
        </p:xfrm>
        <a:graphic>
          <a:graphicData uri="http://schemas.openxmlformats.org/drawingml/2006/table">
            <a:tbl>
              <a:tblPr firstRow="1" firstCol="1" bandRow="1">
                <a:tableStyleId>{5C22544A-7EE6-4342-B048-85BDC9FD1C3A}</a:tableStyleId>
              </a:tblPr>
              <a:tblGrid>
                <a:gridCol w="8609689"/>
              </a:tblGrid>
              <a:tr h="1512168">
                <a:tc>
                  <a:txBody>
                    <a:bodyPr/>
                    <a:lstStyle/>
                    <a:p>
                      <a:pPr algn="ctr">
                        <a:lnSpc>
                          <a:spcPct val="115000"/>
                        </a:lnSpc>
                        <a:spcAft>
                          <a:spcPts val="0"/>
                        </a:spcAft>
                      </a:pPr>
                      <a:r>
                        <a:rPr lang="ru-RU" sz="1400" b="0" i="0" u="sng" dirty="0">
                          <a:solidFill>
                            <a:schemeClr val="tx1"/>
                          </a:solidFill>
                          <a:effectLst/>
                        </a:rPr>
                        <a:t>Разъяснение разработчику ПООП</a:t>
                      </a:r>
                    </a:p>
                    <a:p>
                      <a:pPr>
                        <a:lnSpc>
                          <a:spcPct val="115000"/>
                        </a:lnSpc>
                        <a:spcAft>
                          <a:spcPts val="0"/>
                        </a:spcAft>
                      </a:pPr>
                      <a:endParaRPr lang="ru-RU" sz="1400" b="0" i="0" dirty="0" smtClean="0">
                        <a:solidFill>
                          <a:schemeClr val="tx1"/>
                        </a:solidFill>
                        <a:effectLst/>
                      </a:endParaRPr>
                    </a:p>
                    <a:p>
                      <a:pPr>
                        <a:lnSpc>
                          <a:spcPct val="115000"/>
                        </a:lnSpc>
                        <a:spcAft>
                          <a:spcPts val="0"/>
                        </a:spcAft>
                      </a:pPr>
                      <a:r>
                        <a:rPr lang="ru-RU" sz="1400" b="0" i="0" dirty="0" smtClean="0">
                          <a:solidFill>
                            <a:schemeClr val="tx1"/>
                          </a:solidFill>
                          <a:effectLst/>
                        </a:rPr>
                        <a:t>Индикаторы </a:t>
                      </a:r>
                      <a:r>
                        <a:rPr lang="ru-RU" sz="1400" b="0" i="0" dirty="0">
                          <a:solidFill>
                            <a:schemeClr val="tx1"/>
                          </a:solidFill>
                          <a:effectLst/>
                        </a:rPr>
                        <a:t>(показатели) достижения компетенции–это действия, умения, знания и т.п., в совокупности обеспечивающие достижение компетенции, которые могут быть измерены средствами, доступными в образовательном процессе. </a:t>
                      </a:r>
                    </a:p>
                    <a:p>
                      <a:pPr>
                        <a:lnSpc>
                          <a:spcPct val="115000"/>
                        </a:lnSpc>
                        <a:spcAft>
                          <a:spcPts val="0"/>
                        </a:spcAft>
                      </a:pPr>
                      <a:r>
                        <a:rPr lang="ru-RU" sz="1400" b="0" i="0" dirty="0">
                          <a:solidFill>
                            <a:schemeClr val="tx1"/>
                          </a:solidFill>
                          <a:effectLst/>
                        </a:rPr>
                        <a:t>Для ОПК и ПК индикаторы должны быть связаны с требованиями профессиональных стандартов (трудовыми функциями,  </a:t>
                      </a:r>
                      <a:r>
                        <a:rPr lang="ru-RU" sz="1400" b="0" i="0" dirty="0" smtClean="0">
                          <a:solidFill>
                            <a:schemeClr val="tx1"/>
                          </a:solidFill>
                          <a:effectLst/>
                        </a:rPr>
                        <a:t>трудовыми действиями</a:t>
                      </a:r>
                      <a:r>
                        <a:rPr lang="ru-RU" sz="1400" b="0" i="0" dirty="0">
                          <a:solidFill>
                            <a:schemeClr val="tx1"/>
                          </a:solidFill>
                          <a:effectLst/>
                        </a:rPr>
                        <a:t>, умениями, знаниями) – при наличии</a:t>
                      </a:r>
                      <a:endParaRPr lang="ru-RU" sz="1400" b="0" i="0" dirty="0">
                        <a:solidFill>
                          <a:schemeClr val="tx1"/>
                        </a:solidFill>
                        <a:effectLst/>
                        <a:latin typeface="Times New Roman"/>
                        <a:ea typeface="Calibri"/>
                      </a:endParaRPr>
                    </a:p>
                  </a:txBody>
                  <a:tcPr marL="68580" marR="68580" marT="0" marB="0">
                    <a:solidFill>
                      <a:schemeClr val="accent1">
                        <a:lumMod val="20000"/>
                        <a:lumOff val="80000"/>
                      </a:schemeClr>
                    </a:solidFill>
                  </a:tcPr>
                </a:tc>
              </a:tr>
            </a:tbl>
          </a:graphicData>
        </a:graphic>
      </p:graphicFrame>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7439966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13575" y="188640"/>
            <a:ext cx="8640960" cy="461665"/>
          </a:xfrm>
          <a:prstGeom prst="rect">
            <a:avLst/>
          </a:prstGeom>
        </p:spPr>
        <p:txBody>
          <a:bodyPr wrap="square">
            <a:spAutoFit/>
          </a:bodyPr>
          <a:lstStyle/>
          <a:p>
            <a:r>
              <a:rPr lang="ru-RU" sz="1200" b="1" dirty="0"/>
              <a:t>4.1. Универсальные и общепрофессиональные компетенции выпускников ОПОП, установленные ФГОС ВО, и индикаторы их достижения </a:t>
            </a:r>
          </a:p>
        </p:txBody>
      </p:sp>
      <p:graphicFrame>
        <p:nvGraphicFramePr>
          <p:cNvPr id="9" name="Таблица 8"/>
          <p:cNvGraphicFramePr>
            <a:graphicFrameLocks noGrp="1"/>
          </p:cNvGraphicFramePr>
          <p:nvPr>
            <p:extLst>
              <p:ext uri="{D42A27DB-BD31-4B8C-83A1-F6EECF244321}">
                <p14:modId xmlns:p14="http://schemas.microsoft.com/office/powerpoint/2010/main" val="3711517375"/>
              </p:ext>
            </p:extLst>
          </p:nvPr>
        </p:nvGraphicFramePr>
        <p:xfrm>
          <a:off x="113575" y="650305"/>
          <a:ext cx="8712967" cy="5736083"/>
        </p:xfrm>
        <a:graphic>
          <a:graphicData uri="http://schemas.openxmlformats.org/drawingml/2006/table">
            <a:tbl>
              <a:tblPr firstRow="1" firstCol="1" bandRow="1">
                <a:tableStyleId>{BC89EF96-8CEA-46FF-86C4-4CE0E7609802}</a:tableStyleId>
              </a:tblPr>
              <a:tblGrid>
                <a:gridCol w="1872208"/>
                <a:gridCol w="1080120"/>
                <a:gridCol w="3960440"/>
                <a:gridCol w="1800199"/>
              </a:tblGrid>
              <a:tr h="371603">
                <a:tc>
                  <a:txBody>
                    <a:bodyPr/>
                    <a:lstStyle/>
                    <a:p>
                      <a:pPr algn="just">
                        <a:lnSpc>
                          <a:spcPct val="100000"/>
                        </a:lnSpc>
                        <a:spcAft>
                          <a:spcPts val="0"/>
                        </a:spcAft>
                      </a:pPr>
                      <a:r>
                        <a:rPr lang="ru-RU" sz="1100" b="1" dirty="0">
                          <a:effectLst/>
                        </a:rPr>
                        <a:t>Категория компетенций</a:t>
                      </a:r>
                      <a:endParaRPr lang="ru-RU" sz="1100" b="1" dirty="0">
                        <a:effectLst/>
                        <a:latin typeface="Times New Roman"/>
                        <a:ea typeface="Times New Roman"/>
                      </a:endParaRPr>
                    </a:p>
                  </a:txBody>
                  <a:tcPr marL="21629" marR="21629" marT="0" marB="0"/>
                </a:tc>
                <a:tc>
                  <a:txBody>
                    <a:bodyPr/>
                    <a:lstStyle/>
                    <a:p>
                      <a:pPr algn="l">
                        <a:lnSpc>
                          <a:spcPct val="100000"/>
                        </a:lnSpc>
                        <a:spcAft>
                          <a:spcPts val="0"/>
                        </a:spcAft>
                      </a:pPr>
                      <a:r>
                        <a:rPr lang="ru-RU" sz="1100" b="1" dirty="0">
                          <a:effectLst/>
                        </a:rPr>
                        <a:t>Код </a:t>
                      </a:r>
                      <a:r>
                        <a:rPr lang="ru-RU" sz="1100" b="1" dirty="0" smtClean="0">
                          <a:effectLst/>
                        </a:rPr>
                        <a:t>ком-</a:t>
                      </a:r>
                      <a:r>
                        <a:rPr lang="ru-RU" sz="1100" b="1" dirty="0" err="1" smtClean="0">
                          <a:effectLst/>
                        </a:rPr>
                        <a:t>петенции</a:t>
                      </a:r>
                      <a:endParaRPr lang="ru-RU" sz="1100" b="1" dirty="0">
                        <a:effectLst/>
                        <a:latin typeface="Times New Roman"/>
                        <a:ea typeface="Times New Roman"/>
                      </a:endParaRPr>
                    </a:p>
                  </a:txBody>
                  <a:tcPr marL="21629" marR="21629" marT="0" marB="0"/>
                </a:tc>
                <a:tc>
                  <a:txBody>
                    <a:bodyPr/>
                    <a:lstStyle/>
                    <a:p>
                      <a:pPr algn="just">
                        <a:lnSpc>
                          <a:spcPct val="100000"/>
                        </a:lnSpc>
                        <a:spcAft>
                          <a:spcPts val="0"/>
                        </a:spcAft>
                      </a:pPr>
                      <a:r>
                        <a:rPr lang="ru-RU" sz="1100" b="1" dirty="0">
                          <a:effectLst/>
                        </a:rPr>
                        <a:t>Формулировка компетенции </a:t>
                      </a:r>
                      <a:endParaRPr lang="ru-RU" sz="1100" b="1" dirty="0">
                        <a:effectLst/>
                        <a:latin typeface="Times New Roman"/>
                        <a:ea typeface="Times New Roman"/>
                      </a:endParaRPr>
                    </a:p>
                  </a:txBody>
                  <a:tcPr marL="21629" marR="21629" marT="0" marB="0"/>
                </a:tc>
                <a:tc>
                  <a:txBody>
                    <a:bodyPr/>
                    <a:lstStyle/>
                    <a:p>
                      <a:pPr algn="ctr">
                        <a:lnSpc>
                          <a:spcPct val="100000"/>
                        </a:lnSpc>
                        <a:spcAft>
                          <a:spcPts val="0"/>
                        </a:spcAft>
                      </a:pPr>
                      <a:r>
                        <a:rPr lang="ru-RU" sz="1100" b="1" dirty="0">
                          <a:solidFill>
                            <a:schemeClr val="accent3">
                              <a:lumMod val="75000"/>
                            </a:schemeClr>
                          </a:solidFill>
                          <a:effectLst/>
                        </a:rPr>
                        <a:t>Индикаторы достижения </a:t>
                      </a:r>
                      <a:r>
                        <a:rPr lang="ru-RU" sz="1100" b="1" dirty="0" smtClean="0">
                          <a:solidFill>
                            <a:schemeClr val="accent3">
                              <a:lumMod val="75000"/>
                            </a:schemeClr>
                          </a:solidFill>
                          <a:effectLst/>
                        </a:rPr>
                        <a:t>компетенции</a:t>
                      </a:r>
                      <a:endParaRPr lang="ru-RU" sz="1100" b="1" dirty="0">
                        <a:solidFill>
                          <a:schemeClr val="accent3">
                            <a:lumMod val="75000"/>
                          </a:schemeClr>
                        </a:solidFill>
                        <a:effectLst/>
                        <a:latin typeface="Times New Roman"/>
                        <a:ea typeface="Times New Roman"/>
                      </a:endParaRPr>
                    </a:p>
                  </a:txBody>
                  <a:tcPr marL="21629" marR="21629" marT="0" marB="0"/>
                </a:tc>
              </a:tr>
              <a:tr h="643338">
                <a:tc>
                  <a:txBody>
                    <a:bodyPr/>
                    <a:lstStyle/>
                    <a:p>
                      <a:pPr>
                        <a:lnSpc>
                          <a:spcPct val="100000"/>
                        </a:lnSpc>
                        <a:spcAft>
                          <a:spcPts val="0"/>
                        </a:spcAft>
                      </a:pPr>
                      <a:r>
                        <a:rPr lang="ru-RU" sz="1100" b="1" dirty="0">
                          <a:effectLst/>
                        </a:rPr>
                        <a:t>Системное и критическое мышление</a:t>
                      </a:r>
                      <a:endParaRPr lang="ru-RU" sz="1100" b="1" dirty="0">
                        <a:effectLst/>
                        <a:latin typeface="Times New Roman"/>
                        <a:ea typeface="Times New Roman"/>
                      </a:endParaRPr>
                    </a:p>
                  </a:txBody>
                  <a:tcPr marL="21629" marR="21629" marT="0" marB="0" anchor="ctr">
                    <a:solidFill>
                      <a:schemeClr val="bg1"/>
                    </a:solidFill>
                  </a:tcPr>
                </a:tc>
                <a:tc>
                  <a:txBody>
                    <a:bodyPr/>
                    <a:lstStyle/>
                    <a:p>
                      <a:pPr algn="just">
                        <a:lnSpc>
                          <a:spcPct val="100000"/>
                        </a:lnSpc>
                        <a:spcAft>
                          <a:spcPts val="0"/>
                        </a:spcAft>
                      </a:pPr>
                      <a:r>
                        <a:rPr lang="ru-RU" sz="1100" b="1" dirty="0">
                          <a:effectLst/>
                        </a:rPr>
                        <a:t>УК-1</a:t>
                      </a:r>
                      <a:endParaRPr lang="ru-RU" sz="1100" b="1" dirty="0">
                        <a:effectLst/>
                        <a:latin typeface="Times New Roman"/>
                        <a:ea typeface="Times New Roman"/>
                      </a:endParaRPr>
                    </a:p>
                  </a:txBody>
                  <a:tcPr marL="21629" marR="21629" marT="0" marB="0">
                    <a:solidFill>
                      <a:schemeClr val="bg1"/>
                    </a:solidFill>
                  </a:tcPr>
                </a:tc>
                <a:tc>
                  <a:txBody>
                    <a:bodyPr/>
                    <a:lstStyle/>
                    <a:p>
                      <a:pPr indent="342900">
                        <a:lnSpc>
                          <a:spcPct val="100000"/>
                        </a:lnSpc>
                        <a:spcAft>
                          <a:spcPts val="0"/>
                        </a:spcAft>
                      </a:pPr>
                      <a:r>
                        <a:rPr lang="ru-RU" sz="1100" b="1" dirty="0">
                          <a:effectLst/>
                        </a:rPr>
                        <a:t>Способен осуществлять поиск, критический анализ и синтез информации, применять системный подход, основанный на научном мировоззрении, для решения поставленных задач</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00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643338">
                <a:tc>
                  <a:txBody>
                    <a:bodyPr/>
                    <a:lstStyle/>
                    <a:p>
                      <a:pPr>
                        <a:lnSpc>
                          <a:spcPct val="150000"/>
                        </a:lnSpc>
                        <a:spcAft>
                          <a:spcPts val="0"/>
                        </a:spcAft>
                      </a:pPr>
                      <a:r>
                        <a:rPr lang="ru-RU" sz="1100" b="1" dirty="0">
                          <a:effectLst/>
                        </a:rPr>
                        <a:t>Разработка и реализация проектов</a:t>
                      </a:r>
                      <a:endParaRPr lang="ru-RU" sz="1100" b="1" dirty="0">
                        <a:effectLst/>
                        <a:latin typeface="Times New Roman"/>
                        <a:ea typeface="Times New Roman"/>
                      </a:endParaRPr>
                    </a:p>
                  </a:txBody>
                  <a:tcPr marL="21629" marR="21629" marT="0" marB="0" anchor="ctr">
                    <a:solidFill>
                      <a:schemeClr val="bg1"/>
                    </a:solidFill>
                  </a:tcPr>
                </a:tc>
                <a:tc>
                  <a:txBody>
                    <a:bodyPr/>
                    <a:lstStyle/>
                    <a:p>
                      <a:pPr algn="just">
                        <a:lnSpc>
                          <a:spcPct val="115000"/>
                        </a:lnSpc>
                        <a:spcAft>
                          <a:spcPts val="0"/>
                        </a:spcAft>
                      </a:pPr>
                      <a:r>
                        <a:rPr lang="ru-RU" sz="1100" b="1">
                          <a:effectLst/>
                        </a:rPr>
                        <a:t>УК-2</a:t>
                      </a:r>
                      <a:endParaRPr lang="ru-RU" sz="1100" b="1">
                        <a:effectLst/>
                        <a:latin typeface="Times New Roman"/>
                        <a:ea typeface="Times New Roman"/>
                      </a:endParaRPr>
                    </a:p>
                  </a:txBody>
                  <a:tcPr marL="21629" marR="21629" marT="0" marB="0">
                    <a:solidFill>
                      <a:schemeClr val="bg1"/>
                    </a:solidFill>
                  </a:tcPr>
                </a:tc>
                <a:tc>
                  <a:txBody>
                    <a:bodyPr/>
                    <a:lstStyle/>
                    <a:p>
                      <a:pPr indent="342900" algn="just">
                        <a:lnSpc>
                          <a:spcPct val="100000"/>
                        </a:lnSpc>
                        <a:spcAft>
                          <a:spcPts val="0"/>
                        </a:spcAft>
                      </a:pPr>
                      <a:r>
                        <a:rPr lang="ru-RU" sz="1100" b="1" dirty="0">
                          <a:effectLst/>
                        </a:rPr>
                        <a:t>Способен определять круг задач в рамках поставленной цели и выбирать оптимальные способы их решения, исходя из действующих правовых норм и имеющихся ресурсов</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15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453444">
                <a:tc>
                  <a:txBody>
                    <a:bodyPr/>
                    <a:lstStyle/>
                    <a:p>
                      <a:pPr>
                        <a:lnSpc>
                          <a:spcPct val="150000"/>
                        </a:lnSpc>
                        <a:spcAft>
                          <a:spcPts val="0"/>
                        </a:spcAft>
                      </a:pPr>
                      <a:r>
                        <a:rPr lang="ru-RU" sz="1100" b="1" dirty="0">
                          <a:effectLst/>
                        </a:rPr>
                        <a:t>Командная работа и лидерство</a:t>
                      </a:r>
                      <a:endParaRPr lang="ru-RU" sz="1100" b="1" dirty="0">
                        <a:effectLst/>
                        <a:latin typeface="Times New Roman"/>
                        <a:ea typeface="Times New Roman"/>
                      </a:endParaRPr>
                    </a:p>
                  </a:txBody>
                  <a:tcPr marL="21629" marR="21629" marT="0" marB="0" anchor="ctr">
                    <a:solidFill>
                      <a:schemeClr val="bg1"/>
                    </a:solidFill>
                  </a:tcPr>
                </a:tc>
                <a:tc>
                  <a:txBody>
                    <a:bodyPr/>
                    <a:lstStyle/>
                    <a:p>
                      <a:pPr algn="just">
                        <a:lnSpc>
                          <a:spcPct val="115000"/>
                        </a:lnSpc>
                        <a:spcAft>
                          <a:spcPts val="0"/>
                        </a:spcAft>
                      </a:pPr>
                      <a:r>
                        <a:rPr lang="ru-RU" sz="1100" b="1" dirty="0">
                          <a:effectLst/>
                        </a:rPr>
                        <a:t>УК-3</a:t>
                      </a:r>
                      <a:endParaRPr lang="ru-RU" sz="1100" b="1" dirty="0">
                        <a:effectLst/>
                        <a:latin typeface="Times New Roman"/>
                        <a:ea typeface="Times New Roman"/>
                      </a:endParaRPr>
                    </a:p>
                  </a:txBody>
                  <a:tcPr marL="21629" marR="21629" marT="0" marB="0">
                    <a:solidFill>
                      <a:schemeClr val="bg1"/>
                    </a:solidFill>
                  </a:tcPr>
                </a:tc>
                <a:tc>
                  <a:txBody>
                    <a:bodyPr/>
                    <a:lstStyle/>
                    <a:p>
                      <a:pPr indent="342900">
                        <a:lnSpc>
                          <a:spcPct val="100000"/>
                        </a:lnSpc>
                        <a:spcAft>
                          <a:spcPts val="0"/>
                        </a:spcAft>
                      </a:pPr>
                      <a:r>
                        <a:rPr lang="ru-RU" sz="1100" b="1" dirty="0">
                          <a:effectLst/>
                        </a:rPr>
                        <a:t> Способен осуществлять социальное взаимодействие и реализовывать свою роль в команде</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15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482503">
                <a:tc>
                  <a:txBody>
                    <a:bodyPr/>
                    <a:lstStyle/>
                    <a:p>
                      <a:pPr>
                        <a:lnSpc>
                          <a:spcPct val="150000"/>
                        </a:lnSpc>
                        <a:spcAft>
                          <a:spcPts val="0"/>
                        </a:spcAft>
                      </a:pPr>
                      <a:r>
                        <a:rPr lang="ru-RU" sz="1100" b="1" dirty="0">
                          <a:effectLst/>
                        </a:rPr>
                        <a:t>Коммуникация</a:t>
                      </a:r>
                      <a:endParaRPr lang="ru-RU" sz="1100" b="1" dirty="0">
                        <a:effectLst/>
                        <a:latin typeface="Times New Roman"/>
                        <a:ea typeface="Times New Roman"/>
                      </a:endParaRPr>
                    </a:p>
                  </a:txBody>
                  <a:tcPr marL="21629" marR="21629" marT="0" marB="0" anchor="ctr">
                    <a:solidFill>
                      <a:schemeClr val="bg1"/>
                    </a:solidFill>
                  </a:tcPr>
                </a:tc>
                <a:tc>
                  <a:txBody>
                    <a:bodyPr/>
                    <a:lstStyle/>
                    <a:p>
                      <a:pPr algn="just">
                        <a:lnSpc>
                          <a:spcPct val="100000"/>
                        </a:lnSpc>
                        <a:spcAft>
                          <a:spcPts val="0"/>
                        </a:spcAft>
                      </a:pPr>
                      <a:r>
                        <a:rPr lang="ru-RU" sz="1100" b="1">
                          <a:effectLst/>
                        </a:rPr>
                        <a:t>УК-4</a:t>
                      </a:r>
                      <a:endParaRPr lang="ru-RU" sz="1100" b="1">
                        <a:effectLst/>
                        <a:latin typeface="Times New Roman"/>
                        <a:ea typeface="Times New Roman"/>
                      </a:endParaRPr>
                    </a:p>
                  </a:txBody>
                  <a:tcPr marL="21629" marR="21629" marT="0" marB="0">
                    <a:solidFill>
                      <a:schemeClr val="bg1"/>
                    </a:solidFill>
                  </a:tcPr>
                </a:tc>
                <a:tc>
                  <a:txBody>
                    <a:bodyPr/>
                    <a:lstStyle/>
                    <a:p>
                      <a:pPr indent="342900">
                        <a:lnSpc>
                          <a:spcPct val="100000"/>
                        </a:lnSpc>
                        <a:spcAft>
                          <a:spcPts val="0"/>
                        </a:spcAft>
                      </a:pPr>
                      <a:r>
                        <a:rPr lang="ru-RU" sz="1100" b="1" dirty="0">
                          <a:effectLst/>
                        </a:rPr>
                        <a:t>Способен осуществлять деловую коммуникацию в устной и письменной формах на государственном(</a:t>
                      </a:r>
                      <a:r>
                        <a:rPr lang="ru-RU" sz="1100" b="1" dirty="0" err="1">
                          <a:effectLst/>
                        </a:rPr>
                        <a:t>ых</a:t>
                      </a:r>
                      <a:r>
                        <a:rPr lang="ru-RU" sz="1100" b="1" dirty="0">
                          <a:effectLst/>
                        </a:rPr>
                        <a:t>) и иностранном(</a:t>
                      </a:r>
                      <a:r>
                        <a:rPr lang="ru-RU" sz="1100" b="1" dirty="0" err="1">
                          <a:effectLst/>
                        </a:rPr>
                        <a:t>ых</a:t>
                      </a:r>
                      <a:r>
                        <a:rPr lang="ru-RU" sz="1100" b="1" dirty="0">
                          <a:effectLst/>
                        </a:rPr>
                        <a:t>) языках</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15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482503">
                <a:tc>
                  <a:txBody>
                    <a:bodyPr/>
                    <a:lstStyle/>
                    <a:p>
                      <a:pPr>
                        <a:lnSpc>
                          <a:spcPct val="100000"/>
                        </a:lnSpc>
                        <a:spcAft>
                          <a:spcPts val="0"/>
                        </a:spcAft>
                      </a:pPr>
                      <a:r>
                        <a:rPr lang="ru-RU" sz="1100" b="1" dirty="0">
                          <a:effectLst/>
                        </a:rPr>
                        <a:t>Межкультурное взаимодействие</a:t>
                      </a:r>
                      <a:endParaRPr lang="ru-RU" sz="1100" b="1" dirty="0">
                        <a:effectLst/>
                        <a:latin typeface="Times New Roman"/>
                        <a:ea typeface="Times New Roman"/>
                      </a:endParaRPr>
                    </a:p>
                  </a:txBody>
                  <a:tcPr marL="21629" marR="21629" marT="0" marB="0" anchor="ctr">
                    <a:solidFill>
                      <a:schemeClr val="bg1"/>
                    </a:solidFill>
                  </a:tcPr>
                </a:tc>
                <a:tc>
                  <a:txBody>
                    <a:bodyPr/>
                    <a:lstStyle/>
                    <a:p>
                      <a:pPr algn="just">
                        <a:lnSpc>
                          <a:spcPct val="100000"/>
                        </a:lnSpc>
                        <a:spcAft>
                          <a:spcPts val="0"/>
                        </a:spcAft>
                      </a:pPr>
                      <a:r>
                        <a:rPr lang="ru-RU" sz="1100" b="1" dirty="0">
                          <a:effectLst/>
                        </a:rPr>
                        <a:t>УК-5</a:t>
                      </a:r>
                      <a:endParaRPr lang="ru-RU" sz="1100" b="1" dirty="0">
                        <a:effectLst/>
                        <a:latin typeface="Times New Roman"/>
                        <a:ea typeface="Times New Roman"/>
                      </a:endParaRPr>
                    </a:p>
                  </a:txBody>
                  <a:tcPr marL="21629" marR="21629" marT="0" marB="0">
                    <a:solidFill>
                      <a:schemeClr val="bg1"/>
                    </a:solidFill>
                  </a:tcPr>
                </a:tc>
                <a:tc>
                  <a:txBody>
                    <a:bodyPr/>
                    <a:lstStyle/>
                    <a:p>
                      <a:pPr indent="342900">
                        <a:lnSpc>
                          <a:spcPct val="100000"/>
                        </a:lnSpc>
                        <a:spcAft>
                          <a:spcPts val="0"/>
                        </a:spcAft>
                      </a:pPr>
                      <a:r>
                        <a:rPr lang="ru-RU" sz="1100" b="1" dirty="0">
                          <a:effectLst/>
                        </a:rPr>
                        <a:t>Способен воспринимать межкультурное разнообразие общества в социально-историческом, этическом и философском контекстах</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15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482503">
                <a:tc rowSpan="2">
                  <a:txBody>
                    <a:bodyPr/>
                    <a:lstStyle/>
                    <a:p>
                      <a:pPr marL="0">
                        <a:lnSpc>
                          <a:spcPct val="100000"/>
                        </a:lnSpc>
                        <a:spcAft>
                          <a:spcPts val="0"/>
                        </a:spcAft>
                      </a:pPr>
                      <a:r>
                        <a:rPr lang="ru-RU" sz="1100" b="1">
                          <a:effectLst/>
                        </a:rPr>
                        <a:t>Самоорганизация и саморазвитие (в т.ч. Здоровьесбережение)</a:t>
                      </a:r>
                      <a:endParaRPr lang="ru-RU" sz="1100" b="1">
                        <a:effectLst/>
                        <a:latin typeface="Times New Roman"/>
                        <a:ea typeface="Times New Roman"/>
                      </a:endParaRPr>
                    </a:p>
                  </a:txBody>
                  <a:tcPr marL="21629" marR="21629" marT="0" marB="0" anchor="ctr">
                    <a:solidFill>
                      <a:schemeClr val="bg1"/>
                    </a:solidFill>
                  </a:tcPr>
                </a:tc>
                <a:tc>
                  <a:txBody>
                    <a:bodyPr/>
                    <a:lstStyle/>
                    <a:p>
                      <a:pPr algn="just">
                        <a:lnSpc>
                          <a:spcPct val="100000"/>
                        </a:lnSpc>
                        <a:spcAft>
                          <a:spcPts val="0"/>
                        </a:spcAft>
                      </a:pPr>
                      <a:r>
                        <a:rPr lang="ru-RU" sz="1100" b="1" dirty="0">
                          <a:effectLst/>
                        </a:rPr>
                        <a:t>УК-6</a:t>
                      </a:r>
                      <a:endParaRPr lang="ru-RU" sz="1100" b="1" dirty="0">
                        <a:effectLst/>
                        <a:latin typeface="Times New Roman"/>
                        <a:ea typeface="Times New Roman"/>
                      </a:endParaRPr>
                    </a:p>
                  </a:txBody>
                  <a:tcPr marL="21629" marR="21629" marT="0" marB="0">
                    <a:solidFill>
                      <a:schemeClr val="bg1"/>
                    </a:solidFill>
                  </a:tcPr>
                </a:tc>
                <a:tc>
                  <a:txBody>
                    <a:bodyPr/>
                    <a:lstStyle/>
                    <a:p>
                      <a:pPr indent="342900">
                        <a:lnSpc>
                          <a:spcPct val="100000"/>
                        </a:lnSpc>
                        <a:spcAft>
                          <a:spcPts val="0"/>
                        </a:spcAft>
                      </a:pPr>
                      <a:r>
                        <a:rPr lang="ru-RU" sz="1100" b="1" dirty="0">
                          <a:effectLst/>
                        </a:rPr>
                        <a:t>Способен управлять своим временем, выстраивать и реализовывать траекторию саморазвития на основе принципов образования в течение всей жизни</a:t>
                      </a:r>
                      <a:endParaRPr lang="ru-RU" sz="1100" b="1" dirty="0">
                        <a:effectLst/>
                        <a:latin typeface="Times New Roman"/>
                        <a:ea typeface="Calibri"/>
                      </a:endParaRPr>
                    </a:p>
                  </a:txBody>
                  <a:tcPr marL="21629" marR="21629" marT="0" marB="0">
                    <a:solidFill>
                      <a:schemeClr val="bg1"/>
                    </a:solidFill>
                  </a:tcPr>
                </a:tc>
                <a:tc>
                  <a:txBody>
                    <a:bodyPr/>
                    <a:lstStyle/>
                    <a:p>
                      <a:pPr algn="just">
                        <a:lnSpc>
                          <a:spcPct val="115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643338">
                <a:tc vMerge="1">
                  <a:txBody>
                    <a:bodyPr/>
                    <a:lstStyle/>
                    <a:p>
                      <a:endParaRPr lang="ru-RU"/>
                    </a:p>
                  </a:txBody>
                  <a:tcPr/>
                </a:tc>
                <a:tc>
                  <a:txBody>
                    <a:bodyPr/>
                    <a:lstStyle/>
                    <a:p>
                      <a:pPr marL="0" algn="just">
                        <a:lnSpc>
                          <a:spcPct val="100000"/>
                        </a:lnSpc>
                        <a:spcAft>
                          <a:spcPts val="0"/>
                        </a:spcAft>
                      </a:pPr>
                      <a:r>
                        <a:rPr lang="ru-RU" sz="1100" b="1" dirty="0">
                          <a:effectLst/>
                        </a:rPr>
                        <a:t>УК-7</a:t>
                      </a:r>
                      <a:endParaRPr lang="ru-RU" sz="1100" b="1" dirty="0">
                        <a:effectLst/>
                        <a:latin typeface="Times New Roman"/>
                        <a:ea typeface="Times New Roman"/>
                      </a:endParaRPr>
                    </a:p>
                  </a:txBody>
                  <a:tcPr marL="21629" marR="21629" marT="0" marB="0">
                    <a:solidFill>
                      <a:schemeClr val="bg1"/>
                    </a:solidFill>
                  </a:tcPr>
                </a:tc>
                <a:tc>
                  <a:txBody>
                    <a:bodyPr/>
                    <a:lstStyle/>
                    <a:p>
                      <a:pPr marL="0" indent="342900">
                        <a:lnSpc>
                          <a:spcPct val="100000"/>
                        </a:lnSpc>
                        <a:spcAft>
                          <a:spcPts val="0"/>
                        </a:spcAft>
                      </a:pPr>
                      <a:r>
                        <a:rPr lang="ru-RU" sz="1100" b="1" dirty="0">
                          <a:effectLst/>
                        </a:rPr>
                        <a:t>Способен поддерживать должный уровень физической подготовленности для обеспечения полноценной социальной и профессиональной деятельности</a:t>
                      </a:r>
                      <a:endParaRPr lang="ru-RU" sz="1100" b="1" dirty="0">
                        <a:effectLst/>
                        <a:latin typeface="Times New Roman"/>
                        <a:ea typeface="Calibri"/>
                      </a:endParaRPr>
                    </a:p>
                  </a:txBody>
                  <a:tcPr marL="21629" marR="21629" marT="0" marB="0">
                    <a:solidFill>
                      <a:schemeClr val="bg1"/>
                    </a:solidFill>
                  </a:tcPr>
                </a:tc>
                <a:tc>
                  <a:txBody>
                    <a:bodyPr/>
                    <a:lstStyle/>
                    <a:p>
                      <a:pPr marL="0" algn="just">
                        <a:lnSpc>
                          <a:spcPct val="100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321669">
                <a:tc>
                  <a:txBody>
                    <a:bodyPr/>
                    <a:lstStyle/>
                    <a:p>
                      <a:pPr marL="0">
                        <a:lnSpc>
                          <a:spcPct val="100000"/>
                        </a:lnSpc>
                        <a:spcAft>
                          <a:spcPts val="0"/>
                        </a:spcAft>
                      </a:pPr>
                      <a:r>
                        <a:rPr lang="ru-RU" sz="1100" b="1">
                          <a:effectLst/>
                        </a:rPr>
                        <a:t>Экономическая культура </a:t>
                      </a:r>
                      <a:endParaRPr lang="ru-RU" sz="1100" b="1">
                        <a:effectLst/>
                        <a:latin typeface="Times New Roman"/>
                        <a:ea typeface="Times New Roman"/>
                      </a:endParaRPr>
                    </a:p>
                  </a:txBody>
                  <a:tcPr marL="21629" marR="21629" marT="0" marB="0" anchor="ctr">
                    <a:solidFill>
                      <a:schemeClr val="bg1"/>
                    </a:solidFill>
                  </a:tcPr>
                </a:tc>
                <a:tc>
                  <a:txBody>
                    <a:bodyPr/>
                    <a:lstStyle/>
                    <a:p>
                      <a:pPr marL="0" algn="just">
                        <a:lnSpc>
                          <a:spcPct val="100000"/>
                        </a:lnSpc>
                        <a:spcAft>
                          <a:spcPts val="0"/>
                        </a:spcAft>
                      </a:pPr>
                      <a:r>
                        <a:rPr lang="ru-RU" sz="1100" b="1">
                          <a:effectLst/>
                        </a:rPr>
                        <a:t>УК-8</a:t>
                      </a:r>
                      <a:endParaRPr lang="ru-RU" sz="1100" b="1">
                        <a:effectLst/>
                        <a:latin typeface="Times New Roman"/>
                        <a:ea typeface="Times New Roman"/>
                      </a:endParaRPr>
                    </a:p>
                  </a:txBody>
                  <a:tcPr marL="21629" marR="21629" marT="0" marB="0">
                    <a:solidFill>
                      <a:schemeClr val="bg1"/>
                    </a:solidFill>
                  </a:tcPr>
                </a:tc>
                <a:tc>
                  <a:txBody>
                    <a:bodyPr/>
                    <a:lstStyle/>
                    <a:p>
                      <a:pPr marL="0" indent="342900">
                        <a:lnSpc>
                          <a:spcPct val="100000"/>
                        </a:lnSpc>
                        <a:spcAft>
                          <a:spcPts val="0"/>
                        </a:spcAft>
                      </a:pPr>
                      <a:r>
                        <a:rPr lang="ru-RU" sz="1100" b="1" dirty="0">
                          <a:effectLst/>
                        </a:rPr>
                        <a:t>Способен принимать обоснованные и ответственные решения в сфере личных финансов</a:t>
                      </a:r>
                      <a:endParaRPr lang="ru-RU" sz="1100" b="1" dirty="0">
                        <a:effectLst/>
                        <a:latin typeface="Times New Roman"/>
                        <a:ea typeface="Calibri"/>
                      </a:endParaRPr>
                    </a:p>
                  </a:txBody>
                  <a:tcPr marL="21629" marR="21629" marT="0" marB="0">
                    <a:solidFill>
                      <a:schemeClr val="bg1"/>
                    </a:solidFill>
                  </a:tcPr>
                </a:tc>
                <a:tc>
                  <a:txBody>
                    <a:bodyPr/>
                    <a:lstStyle/>
                    <a:p>
                      <a:pPr marL="0" algn="just">
                        <a:lnSpc>
                          <a:spcPct val="100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321669">
                <a:tc>
                  <a:txBody>
                    <a:bodyPr/>
                    <a:lstStyle/>
                    <a:p>
                      <a:pPr marL="0">
                        <a:lnSpc>
                          <a:spcPct val="100000"/>
                        </a:lnSpc>
                        <a:spcAft>
                          <a:spcPts val="0"/>
                        </a:spcAft>
                      </a:pPr>
                      <a:r>
                        <a:rPr lang="ru-RU" sz="1100" b="1">
                          <a:effectLst/>
                        </a:rPr>
                        <a:t>Правовая культура</a:t>
                      </a:r>
                      <a:endParaRPr lang="ru-RU" sz="1100" b="1">
                        <a:effectLst/>
                        <a:latin typeface="Times New Roman"/>
                        <a:ea typeface="Times New Roman"/>
                      </a:endParaRPr>
                    </a:p>
                  </a:txBody>
                  <a:tcPr marL="21629" marR="21629" marT="0" marB="0" anchor="ctr">
                    <a:solidFill>
                      <a:schemeClr val="bg1"/>
                    </a:solidFill>
                  </a:tcPr>
                </a:tc>
                <a:tc>
                  <a:txBody>
                    <a:bodyPr/>
                    <a:lstStyle/>
                    <a:p>
                      <a:pPr marL="0" algn="just">
                        <a:lnSpc>
                          <a:spcPct val="100000"/>
                        </a:lnSpc>
                        <a:spcAft>
                          <a:spcPts val="0"/>
                        </a:spcAft>
                      </a:pPr>
                      <a:r>
                        <a:rPr lang="ru-RU" sz="1100" b="1">
                          <a:effectLst/>
                        </a:rPr>
                        <a:t>УК-8</a:t>
                      </a:r>
                      <a:endParaRPr lang="ru-RU" sz="1100" b="1">
                        <a:effectLst/>
                        <a:latin typeface="Times New Roman"/>
                        <a:ea typeface="Times New Roman"/>
                      </a:endParaRPr>
                    </a:p>
                  </a:txBody>
                  <a:tcPr marL="21629" marR="21629" marT="0" marB="0">
                    <a:solidFill>
                      <a:schemeClr val="bg1"/>
                    </a:solidFill>
                  </a:tcPr>
                </a:tc>
                <a:tc>
                  <a:txBody>
                    <a:bodyPr/>
                    <a:lstStyle/>
                    <a:p>
                      <a:pPr marL="0" indent="342900">
                        <a:lnSpc>
                          <a:spcPct val="100000"/>
                        </a:lnSpc>
                        <a:spcAft>
                          <a:spcPts val="0"/>
                        </a:spcAft>
                      </a:pPr>
                      <a:r>
                        <a:rPr lang="ru-RU" sz="1100" b="1" dirty="0">
                          <a:effectLst/>
                        </a:rPr>
                        <a:t>Способен принимать обоснованные и ответственные решения на личном уровне в сфере правовых отношений</a:t>
                      </a:r>
                      <a:endParaRPr lang="ru-RU" sz="1100" b="1" dirty="0">
                        <a:effectLst/>
                        <a:latin typeface="Times New Roman"/>
                        <a:ea typeface="Calibri"/>
                      </a:endParaRPr>
                    </a:p>
                  </a:txBody>
                  <a:tcPr marL="21629" marR="21629" marT="0" marB="0">
                    <a:solidFill>
                      <a:schemeClr val="bg1"/>
                    </a:solidFill>
                  </a:tcPr>
                </a:tc>
                <a:tc>
                  <a:txBody>
                    <a:bodyPr/>
                    <a:lstStyle/>
                    <a:p>
                      <a:pPr marL="0" algn="just">
                        <a:lnSpc>
                          <a:spcPct val="100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r h="482503">
                <a:tc>
                  <a:txBody>
                    <a:bodyPr/>
                    <a:lstStyle/>
                    <a:p>
                      <a:pPr marL="0">
                        <a:lnSpc>
                          <a:spcPct val="100000"/>
                        </a:lnSpc>
                        <a:spcAft>
                          <a:spcPts val="0"/>
                        </a:spcAft>
                      </a:pPr>
                      <a:r>
                        <a:rPr lang="ru-RU" sz="1100" b="1">
                          <a:effectLst/>
                        </a:rPr>
                        <a:t>Безопасность жизнедеятельности</a:t>
                      </a:r>
                      <a:endParaRPr lang="ru-RU" sz="1100" b="1">
                        <a:effectLst/>
                        <a:latin typeface="Times New Roman"/>
                        <a:ea typeface="Times New Roman"/>
                      </a:endParaRPr>
                    </a:p>
                  </a:txBody>
                  <a:tcPr marL="21629" marR="21629" marT="0" marB="0" anchor="ctr">
                    <a:solidFill>
                      <a:schemeClr val="bg1"/>
                    </a:solidFill>
                  </a:tcPr>
                </a:tc>
                <a:tc>
                  <a:txBody>
                    <a:bodyPr/>
                    <a:lstStyle/>
                    <a:p>
                      <a:pPr marL="0" algn="just">
                        <a:lnSpc>
                          <a:spcPct val="100000"/>
                        </a:lnSpc>
                        <a:spcAft>
                          <a:spcPts val="0"/>
                        </a:spcAft>
                      </a:pPr>
                      <a:r>
                        <a:rPr lang="ru-RU" sz="1100" b="1" dirty="0">
                          <a:effectLst/>
                        </a:rPr>
                        <a:t>УК-10</a:t>
                      </a:r>
                      <a:endParaRPr lang="ru-RU" sz="1100" b="1" dirty="0">
                        <a:effectLst/>
                        <a:latin typeface="Times New Roman"/>
                        <a:ea typeface="Times New Roman"/>
                      </a:endParaRPr>
                    </a:p>
                  </a:txBody>
                  <a:tcPr marL="21629" marR="21629" marT="0" marB="0">
                    <a:solidFill>
                      <a:schemeClr val="bg1"/>
                    </a:solidFill>
                  </a:tcPr>
                </a:tc>
                <a:tc>
                  <a:txBody>
                    <a:bodyPr/>
                    <a:lstStyle/>
                    <a:p>
                      <a:pPr marL="0" indent="342900">
                        <a:lnSpc>
                          <a:spcPct val="100000"/>
                        </a:lnSpc>
                        <a:spcAft>
                          <a:spcPts val="0"/>
                        </a:spcAft>
                      </a:pPr>
                      <a:r>
                        <a:rPr lang="ru-RU" sz="1100" b="1" dirty="0">
                          <a:effectLst/>
                        </a:rPr>
                        <a:t>Способен создавать и поддерживать безопасные условия жизнедеятельности, в том числе при возникновении чрезвычайных ситуаций</a:t>
                      </a:r>
                      <a:endParaRPr lang="ru-RU" sz="1100" b="1" dirty="0">
                        <a:effectLst/>
                        <a:latin typeface="Times New Roman"/>
                        <a:ea typeface="Calibri"/>
                      </a:endParaRPr>
                    </a:p>
                  </a:txBody>
                  <a:tcPr marL="21629" marR="21629" marT="0" marB="0">
                    <a:solidFill>
                      <a:schemeClr val="bg1"/>
                    </a:solidFill>
                  </a:tcPr>
                </a:tc>
                <a:tc>
                  <a:txBody>
                    <a:bodyPr/>
                    <a:lstStyle/>
                    <a:p>
                      <a:pPr marL="0" algn="just">
                        <a:lnSpc>
                          <a:spcPct val="100000"/>
                        </a:lnSpc>
                        <a:spcAft>
                          <a:spcPts val="0"/>
                        </a:spcAft>
                      </a:pPr>
                      <a:r>
                        <a:rPr lang="ru-RU" sz="1100" b="1" dirty="0">
                          <a:effectLst/>
                        </a:rPr>
                        <a:t> </a:t>
                      </a:r>
                      <a:endParaRPr lang="ru-RU" sz="1100" b="1" dirty="0">
                        <a:effectLst/>
                        <a:latin typeface="Times New Roman"/>
                        <a:ea typeface="Times New Roman"/>
                      </a:endParaRPr>
                    </a:p>
                  </a:txBody>
                  <a:tcPr marL="21629" marR="21629" marT="0" marB="0">
                    <a:solidFill>
                      <a:schemeClr val="bg1"/>
                    </a:solidFill>
                  </a:tcPr>
                </a:tc>
              </a:tr>
            </a:tbl>
          </a:graphicData>
        </a:graphic>
      </p:graphicFrame>
      <p:sp>
        <p:nvSpPr>
          <p:cNvPr id="4" name="Прямоугольник 3"/>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9945675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0"/>
            <a:ext cx="8784976" cy="276999"/>
          </a:xfrm>
          <a:prstGeom prst="rect">
            <a:avLst/>
          </a:prstGeom>
        </p:spPr>
        <p:txBody>
          <a:bodyPr wrap="square">
            <a:spAutoFit/>
          </a:bodyPr>
          <a:lstStyle/>
          <a:p>
            <a:r>
              <a:rPr lang="ru-RU" sz="1200" b="1" dirty="0"/>
              <a:t>Общепрофессиональные компетенции выпускников и индикаторы их достижения </a:t>
            </a:r>
          </a:p>
        </p:txBody>
      </p:sp>
      <p:graphicFrame>
        <p:nvGraphicFramePr>
          <p:cNvPr id="5" name="Таблица 4"/>
          <p:cNvGraphicFramePr>
            <a:graphicFrameLocks noGrp="1"/>
          </p:cNvGraphicFramePr>
          <p:nvPr>
            <p:extLst>
              <p:ext uri="{D42A27DB-BD31-4B8C-83A1-F6EECF244321}">
                <p14:modId xmlns:p14="http://schemas.microsoft.com/office/powerpoint/2010/main" val="186575481"/>
              </p:ext>
            </p:extLst>
          </p:nvPr>
        </p:nvGraphicFramePr>
        <p:xfrm>
          <a:off x="107504" y="278456"/>
          <a:ext cx="8784976" cy="5567262"/>
        </p:xfrm>
        <a:graphic>
          <a:graphicData uri="http://schemas.openxmlformats.org/drawingml/2006/table">
            <a:tbl>
              <a:tblPr firstRow="1" firstCol="1" bandRow="1">
                <a:tableStyleId>{BC89EF96-8CEA-46FF-86C4-4CE0E7609802}</a:tableStyleId>
              </a:tblPr>
              <a:tblGrid>
                <a:gridCol w="1618154"/>
                <a:gridCol w="1405829"/>
                <a:gridCol w="2987489"/>
                <a:gridCol w="2773504"/>
              </a:tblGrid>
              <a:tr h="1257710">
                <a:tc>
                  <a:txBody>
                    <a:bodyPr/>
                    <a:lstStyle/>
                    <a:p>
                      <a:pPr algn="just">
                        <a:lnSpc>
                          <a:spcPct val="115000"/>
                        </a:lnSpc>
                        <a:spcAft>
                          <a:spcPts val="0"/>
                        </a:spcAft>
                      </a:pPr>
                      <a:r>
                        <a:rPr lang="ru-RU" sz="1300" dirty="0">
                          <a:effectLst/>
                        </a:rPr>
                        <a:t>Категория компетенций</a:t>
                      </a:r>
                      <a:endParaRPr lang="ru-RU" sz="1300" dirty="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dirty="0">
                          <a:effectLst/>
                        </a:rPr>
                        <a:t>Код компетенции</a:t>
                      </a:r>
                      <a:endParaRPr lang="ru-RU" sz="1300" dirty="0">
                        <a:effectLst/>
                        <a:latin typeface="Times New Roman"/>
                        <a:ea typeface="Times New Roman"/>
                      </a:endParaRPr>
                    </a:p>
                  </a:txBody>
                  <a:tcPr marL="58955" marR="58955" marT="0" marB="0">
                    <a:solidFill>
                      <a:schemeClr val="bg1"/>
                    </a:solidFill>
                  </a:tcPr>
                </a:tc>
                <a:tc>
                  <a:txBody>
                    <a:bodyPr/>
                    <a:lstStyle/>
                    <a:p>
                      <a:pPr algn="just">
                        <a:spcAft>
                          <a:spcPts val="0"/>
                        </a:spcAft>
                      </a:pPr>
                      <a:r>
                        <a:rPr lang="ru-RU" sz="1300" dirty="0">
                          <a:effectLst/>
                        </a:rPr>
                        <a:t>Формулировка компетенции </a:t>
                      </a:r>
                      <a:endParaRPr lang="ru-RU" sz="1300" dirty="0">
                        <a:effectLst/>
                        <a:latin typeface="Times New Roman"/>
                        <a:ea typeface="Times New Roman"/>
                      </a:endParaRPr>
                    </a:p>
                  </a:txBody>
                  <a:tcPr marL="58955" marR="58955" marT="0" marB="0">
                    <a:solidFill>
                      <a:schemeClr val="bg1"/>
                    </a:solidFill>
                  </a:tcPr>
                </a:tc>
                <a:tc>
                  <a:txBody>
                    <a:bodyPr/>
                    <a:lstStyle/>
                    <a:p>
                      <a:pPr algn="just">
                        <a:spcAft>
                          <a:spcPts val="0"/>
                        </a:spcAft>
                      </a:pPr>
                      <a:r>
                        <a:rPr lang="ru-RU" sz="1300" dirty="0">
                          <a:solidFill>
                            <a:schemeClr val="accent3">
                              <a:lumMod val="75000"/>
                            </a:schemeClr>
                          </a:solidFill>
                          <a:effectLst/>
                        </a:rPr>
                        <a:t>Индикаторы достижения компетенции (для планирования результатов обучения по элементам образовательной программы и соответствующих оценочных средств)</a:t>
                      </a:r>
                      <a:endParaRPr lang="ru-RU" sz="1300" dirty="0">
                        <a:solidFill>
                          <a:schemeClr val="accent3">
                            <a:lumMod val="75000"/>
                          </a:schemeClr>
                        </a:solidFill>
                        <a:effectLst/>
                        <a:latin typeface="Times New Roman"/>
                        <a:ea typeface="Times New Roman"/>
                      </a:endParaRPr>
                    </a:p>
                  </a:txBody>
                  <a:tcPr marL="58955" marR="58955" marT="0" marB="0">
                    <a:solidFill>
                      <a:schemeClr val="bg1"/>
                    </a:solidFill>
                  </a:tcPr>
                </a:tc>
              </a:tr>
              <a:tr h="1627162">
                <a:tc>
                  <a:txBody>
                    <a:bodyPr/>
                    <a:lstStyle/>
                    <a:p>
                      <a:pPr algn="just">
                        <a:lnSpc>
                          <a:spcPct val="115000"/>
                        </a:lnSpc>
                        <a:spcAft>
                          <a:spcPts val="0"/>
                        </a:spcAft>
                      </a:pPr>
                      <a:r>
                        <a:rPr lang="ru-RU" sz="1300">
                          <a:effectLst/>
                        </a:rPr>
                        <a:t> </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a:effectLst/>
                        </a:rPr>
                        <a:t>ОПК-1</a:t>
                      </a:r>
                      <a:endParaRPr lang="ru-RU" sz="1300">
                        <a:effectLst/>
                        <a:latin typeface="Times New Roman"/>
                        <a:ea typeface="Times New Roman"/>
                      </a:endParaRPr>
                    </a:p>
                  </a:txBody>
                  <a:tcPr marL="58955" marR="58955" marT="0" marB="0">
                    <a:solidFill>
                      <a:schemeClr val="bg1"/>
                    </a:solidFill>
                  </a:tcPr>
                </a:tc>
                <a:tc>
                  <a:txBody>
                    <a:bodyPr/>
                    <a:lstStyle/>
                    <a:p>
                      <a:pPr indent="381635">
                        <a:lnSpc>
                          <a:spcPct val="115000"/>
                        </a:lnSpc>
                        <a:spcAft>
                          <a:spcPts val="0"/>
                        </a:spcAft>
                      </a:pPr>
                      <a:r>
                        <a:rPr lang="ru-RU" sz="1300" dirty="0">
                          <a:effectLst/>
                        </a:rPr>
                        <a:t>Способен решать стандартные задачи профессиональной деятельности на основе информационной и библиографической культуры с применением информационно-коммуникационных технологий и с учетом основных требований информационной безопасности.</a:t>
                      </a:r>
                      <a:endParaRPr lang="ru-RU" sz="1300" dirty="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dirty="0">
                          <a:effectLst/>
                        </a:rPr>
                        <a:t> </a:t>
                      </a:r>
                      <a:endParaRPr lang="ru-RU" sz="1300" dirty="0">
                        <a:effectLst/>
                        <a:latin typeface="Times New Roman"/>
                        <a:ea typeface="Times New Roman"/>
                      </a:endParaRPr>
                    </a:p>
                  </a:txBody>
                  <a:tcPr marL="58955" marR="58955" marT="0" marB="0">
                    <a:solidFill>
                      <a:schemeClr val="bg1"/>
                    </a:solidFill>
                  </a:tcPr>
                </a:tc>
              </a:tr>
              <a:tr h="723183">
                <a:tc>
                  <a:txBody>
                    <a:bodyPr/>
                    <a:lstStyle/>
                    <a:p>
                      <a:pPr algn="just">
                        <a:lnSpc>
                          <a:spcPct val="115000"/>
                        </a:lnSpc>
                        <a:spcAft>
                          <a:spcPts val="0"/>
                        </a:spcAft>
                      </a:pPr>
                      <a:r>
                        <a:rPr lang="ru-RU" sz="1300">
                          <a:effectLst/>
                        </a:rPr>
                        <a:t> </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a:effectLst/>
                        </a:rPr>
                        <a:t>ОПК-2</a:t>
                      </a:r>
                      <a:endParaRPr lang="ru-RU" sz="1300">
                        <a:effectLst/>
                        <a:latin typeface="Times New Roman"/>
                        <a:ea typeface="Times New Roman"/>
                      </a:endParaRPr>
                    </a:p>
                  </a:txBody>
                  <a:tcPr marL="58955" marR="58955" marT="0" marB="0">
                    <a:solidFill>
                      <a:schemeClr val="bg1"/>
                    </a:solidFill>
                  </a:tcPr>
                </a:tc>
                <a:tc>
                  <a:txBody>
                    <a:bodyPr/>
                    <a:lstStyle/>
                    <a:p>
                      <a:pPr indent="342900">
                        <a:lnSpc>
                          <a:spcPct val="115000"/>
                        </a:lnSpc>
                        <a:spcAft>
                          <a:spcPts val="0"/>
                        </a:spcAft>
                      </a:pPr>
                      <a:r>
                        <a:rPr lang="ru-RU" sz="1300" dirty="0">
                          <a:effectLst/>
                        </a:rPr>
                        <a:t>Способен использовать общетехнические знания для решения профессиональных задач.</a:t>
                      </a:r>
                      <a:endParaRPr lang="ru-RU" sz="1300" dirty="0">
                        <a:effectLst/>
                        <a:latin typeface="Times New Roman"/>
                        <a:ea typeface="Calibri"/>
                      </a:endParaRPr>
                    </a:p>
                  </a:txBody>
                  <a:tcPr marL="58955" marR="58955" marT="0" marB="0">
                    <a:solidFill>
                      <a:schemeClr val="bg1"/>
                    </a:solidFill>
                  </a:tcPr>
                </a:tc>
                <a:tc>
                  <a:txBody>
                    <a:bodyPr/>
                    <a:lstStyle/>
                    <a:p>
                      <a:pPr algn="just">
                        <a:lnSpc>
                          <a:spcPct val="115000"/>
                        </a:lnSpc>
                        <a:spcAft>
                          <a:spcPts val="0"/>
                        </a:spcAft>
                      </a:pPr>
                      <a:r>
                        <a:rPr lang="ru-RU" sz="1300" dirty="0">
                          <a:effectLst/>
                        </a:rPr>
                        <a:t> </a:t>
                      </a:r>
                      <a:endParaRPr lang="ru-RU" sz="1300" dirty="0">
                        <a:effectLst/>
                        <a:latin typeface="Times New Roman"/>
                        <a:ea typeface="Times New Roman"/>
                      </a:endParaRPr>
                    </a:p>
                  </a:txBody>
                  <a:tcPr marL="58955" marR="58955" marT="0" marB="0">
                    <a:solidFill>
                      <a:schemeClr val="bg1"/>
                    </a:solidFill>
                  </a:tcPr>
                </a:tc>
              </a:tr>
              <a:tr h="542387">
                <a:tc>
                  <a:txBody>
                    <a:bodyPr/>
                    <a:lstStyle/>
                    <a:p>
                      <a:pPr algn="just">
                        <a:lnSpc>
                          <a:spcPct val="115000"/>
                        </a:lnSpc>
                        <a:spcAft>
                          <a:spcPts val="0"/>
                        </a:spcAft>
                      </a:pPr>
                      <a:r>
                        <a:rPr lang="ru-RU" sz="1300">
                          <a:effectLst/>
                        </a:rPr>
                        <a:t> </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a:effectLst/>
                        </a:rPr>
                        <a:t>ОПК-3</a:t>
                      </a:r>
                      <a:endParaRPr lang="ru-RU" sz="1300">
                        <a:effectLst/>
                        <a:latin typeface="Times New Roman"/>
                        <a:ea typeface="Times New Roman"/>
                      </a:endParaRPr>
                    </a:p>
                  </a:txBody>
                  <a:tcPr marL="58955" marR="58955" marT="0" marB="0">
                    <a:solidFill>
                      <a:schemeClr val="bg1"/>
                    </a:solidFill>
                  </a:tcPr>
                </a:tc>
                <a:tc>
                  <a:txBody>
                    <a:bodyPr/>
                    <a:lstStyle/>
                    <a:p>
                      <a:pPr indent="381635">
                        <a:lnSpc>
                          <a:spcPct val="115000"/>
                        </a:lnSpc>
                        <a:spcAft>
                          <a:spcPts val="0"/>
                        </a:spcAft>
                      </a:pPr>
                      <a:r>
                        <a:rPr lang="ru-RU" sz="1300">
                          <a:effectLst/>
                        </a:rPr>
                        <a:t>Способен понимать основы и сущность биотехнологических процессов</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dirty="0">
                          <a:effectLst/>
                        </a:rPr>
                        <a:t> </a:t>
                      </a:r>
                      <a:endParaRPr lang="ru-RU" sz="1300" dirty="0">
                        <a:effectLst/>
                        <a:latin typeface="Times New Roman"/>
                        <a:ea typeface="Times New Roman"/>
                      </a:endParaRPr>
                    </a:p>
                  </a:txBody>
                  <a:tcPr marL="58955" marR="58955" marT="0" marB="0">
                    <a:solidFill>
                      <a:schemeClr val="bg1"/>
                    </a:solidFill>
                  </a:tcPr>
                </a:tc>
              </a:tr>
              <a:tr h="723183">
                <a:tc>
                  <a:txBody>
                    <a:bodyPr/>
                    <a:lstStyle/>
                    <a:p>
                      <a:pPr algn="just">
                        <a:lnSpc>
                          <a:spcPct val="115000"/>
                        </a:lnSpc>
                        <a:spcAft>
                          <a:spcPts val="0"/>
                        </a:spcAft>
                      </a:pPr>
                      <a:r>
                        <a:rPr lang="ru-RU" sz="1300">
                          <a:effectLst/>
                        </a:rPr>
                        <a:t> </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a:effectLst/>
                        </a:rPr>
                        <a:t>ОПК-4</a:t>
                      </a:r>
                      <a:endParaRPr lang="ru-RU" sz="1300">
                        <a:effectLst/>
                        <a:latin typeface="Times New Roman"/>
                        <a:ea typeface="Times New Roman"/>
                      </a:endParaRPr>
                    </a:p>
                  </a:txBody>
                  <a:tcPr marL="58955" marR="58955" marT="0" marB="0">
                    <a:solidFill>
                      <a:schemeClr val="bg1"/>
                    </a:solidFill>
                  </a:tcPr>
                </a:tc>
                <a:tc>
                  <a:txBody>
                    <a:bodyPr/>
                    <a:lstStyle/>
                    <a:p>
                      <a:pPr indent="381635">
                        <a:lnSpc>
                          <a:spcPct val="115000"/>
                        </a:lnSpc>
                        <a:spcAft>
                          <a:spcPts val="0"/>
                        </a:spcAft>
                      </a:pPr>
                      <a:r>
                        <a:rPr lang="ru-RU" sz="1300">
                          <a:effectLst/>
                        </a:rPr>
                        <a:t>Способен использовать знания о принципах биотехнологии при решении профессиональных задач.</a:t>
                      </a:r>
                      <a:endParaRPr lang="ru-RU" sz="1300">
                        <a:effectLst/>
                        <a:latin typeface="Times New Roman"/>
                        <a:ea typeface="Times New Roman"/>
                      </a:endParaRPr>
                    </a:p>
                  </a:txBody>
                  <a:tcPr marL="58955" marR="58955" marT="0" marB="0">
                    <a:solidFill>
                      <a:schemeClr val="bg1"/>
                    </a:solidFill>
                  </a:tcPr>
                </a:tc>
                <a:tc>
                  <a:txBody>
                    <a:bodyPr/>
                    <a:lstStyle/>
                    <a:p>
                      <a:pPr algn="just">
                        <a:lnSpc>
                          <a:spcPct val="115000"/>
                        </a:lnSpc>
                        <a:spcAft>
                          <a:spcPts val="0"/>
                        </a:spcAft>
                      </a:pPr>
                      <a:r>
                        <a:rPr lang="ru-RU" sz="1300" dirty="0">
                          <a:effectLst/>
                        </a:rPr>
                        <a:t> </a:t>
                      </a:r>
                      <a:endParaRPr lang="ru-RU" sz="1300" dirty="0">
                        <a:effectLst/>
                        <a:latin typeface="Times New Roman"/>
                        <a:ea typeface="Times New Roman"/>
                      </a:endParaRPr>
                    </a:p>
                  </a:txBody>
                  <a:tcPr marL="58955" marR="58955" marT="0" marB="0">
                    <a:solidFill>
                      <a:schemeClr val="bg1"/>
                    </a:solidFill>
                  </a:tcPr>
                </a:tc>
              </a:tr>
            </a:tbl>
          </a:graphicData>
        </a:graphic>
      </p:graphicFrame>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4393330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0"/>
            <a:ext cx="4298243" cy="830997"/>
          </a:xfrm>
          <a:prstGeom prst="rect">
            <a:avLst/>
          </a:prstGeom>
        </p:spPr>
        <p:txBody>
          <a:bodyPr wrap="square">
            <a:spAutoFit/>
          </a:bodyPr>
          <a:lstStyle/>
          <a:p>
            <a:r>
              <a:rPr lang="ru-RU" sz="1200" b="1" dirty="0"/>
              <a:t>4.2. Профессиональные компетенции выпускников и индикаторы их достижения, определенные разработчиком ПООП и рекомендуемые организациям при разработке ОПОП</a:t>
            </a:r>
            <a:endParaRPr lang="ru-RU" sz="1200" dirty="0"/>
          </a:p>
        </p:txBody>
      </p:sp>
      <p:graphicFrame>
        <p:nvGraphicFramePr>
          <p:cNvPr id="5" name="Таблица 4"/>
          <p:cNvGraphicFramePr>
            <a:graphicFrameLocks noGrp="1"/>
          </p:cNvGraphicFramePr>
          <p:nvPr>
            <p:extLst>
              <p:ext uri="{D42A27DB-BD31-4B8C-83A1-F6EECF244321}">
                <p14:modId xmlns:p14="http://schemas.microsoft.com/office/powerpoint/2010/main" val="1752813467"/>
              </p:ext>
            </p:extLst>
          </p:nvPr>
        </p:nvGraphicFramePr>
        <p:xfrm>
          <a:off x="141688" y="1168879"/>
          <a:ext cx="4358304" cy="5689365"/>
        </p:xfrm>
        <a:graphic>
          <a:graphicData uri="http://schemas.openxmlformats.org/drawingml/2006/table">
            <a:tbl>
              <a:tblPr firstRow="1" firstCol="1" bandRow="1">
                <a:tableStyleId>{BC89EF96-8CEA-46FF-86C4-4CE0E7609802}</a:tableStyleId>
              </a:tblPr>
              <a:tblGrid>
                <a:gridCol w="901920"/>
                <a:gridCol w="2375090"/>
                <a:gridCol w="1081294"/>
              </a:tblGrid>
              <a:tr h="767309">
                <a:tc>
                  <a:txBody>
                    <a:bodyPr/>
                    <a:lstStyle/>
                    <a:p>
                      <a:pPr algn="just">
                        <a:lnSpc>
                          <a:spcPct val="115000"/>
                        </a:lnSpc>
                        <a:spcAft>
                          <a:spcPts val="0"/>
                        </a:spcAft>
                      </a:pPr>
                      <a:r>
                        <a:rPr lang="ru-RU" sz="1200" dirty="0">
                          <a:effectLst/>
                        </a:rPr>
                        <a:t>Код </a:t>
                      </a:r>
                      <a:r>
                        <a:rPr lang="ru-RU" sz="1200" dirty="0" err="1" smtClean="0">
                          <a:effectLst/>
                        </a:rPr>
                        <a:t>компетен-ции</a:t>
                      </a:r>
                      <a:endParaRPr lang="ru-RU" sz="1200" dirty="0">
                        <a:solidFill>
                          <a:schemeClr val="tx1"/>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effectLst/>
                        </a:rPr>
                        <a:t>Формулировка компетенции </a:t>
                      </a:r>
                      <a:endParaRPr lang="ru-RU" sz="1200" dirty="0">
                        <a:solidFill>
                          <a:schemeClr val="tx1"/>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solidFill>
                            <a:schemeClr val="accent3">
                              <a:lumMod val="75000"/>
                            </a:schemeClr>
                          </a:solidFill>
                          <a:effectLst/>
                        </a:rPr>
                        <a:t>Индикаторы достижения </a:t>
                      </a:r>
                      <a:r>
                        <a:rPr lang="ru-RU" sz="1200" dirty="0" err="1" smtClean="0">
                          <a:solidFill>
                            <a:schemeClr val="accent3">
                              <a:lumMod val="75000"/>
                            </a:schemeClr>
                          </a:solidFill>
                          <a:effectLst/>
                        </a:rPr>
                        <a:t>компетен-ции</a:t>
                      </a:r>
                      <a:endParaRPr lang="ru-RU" sz="1200" dirty="0">
                        <a:solidFill>
                          <a:schemeClr val="accent3">
                            <a:lumMod val="75000"/>
                          </a:schemeClr>
                        </a:solidFill>
                        <a:effectLst/>
                        <a:latin typeface="Times New Roman"/>
                        <a:ea typeface="Times New Roman"/>
                      </a:endParaRPr>
                    </a:p>
                  </a:txBody>
                  <a:tcPr marL="50049" marR="50049" marT="0" marB="0">
                    <a:solidFill>
                      <a:schemeClr val="bg1"/>
                    </a:solidFill>
                  </a:tcPr>
                </a:tc>
              </a:tr>
              <a:tr h="1083819">
                <a:tc>
                  <a:txBody>
                    <a:bodyPr/>
                    <a:lstStyle/>
                    <a:p>
                      <a:pPr algn="just">
                        <a:lnSpc>
                          <a:spcPct val="115000"/>
                        </a:lnSpc>
                        <a:spcAft>
                          <a:spcPts val="0"/>
                        </a:spcAft>
                      </a:pPr>
                      <a:r>
                        <a:rPr lang="ru-RU" sz="1200" dirty="0">
                          <a:effectLst/>
                        </a:rPr>
                        <a:t>ПК-1(НИ)</a:t>
                      </a:r>
                      <a:endParaRPr lang="ru-RU" sz="1200" dirty="0">
                        <a:solidFill>
                          <a:schemeClr val="tx1"/>
                        </a:solidFill>
                        <a:effectLst/>
                        <a:latin typeface="Times New Roman"/>
                        <a:ea typeface="Times New Roman"/>
                      </a:endParaRPr>
                    </a:p>
                  </a:txBody>
                  <a:tcPr marL="50049" marR="50049" marT="0" marB="0">
                    <a:solidFill>
                      <a:schemeClr val="bg1"/>
                    </a:solidFill>
                  </a:tcPr>
                </a:tc>
                <a:tc>
                  <a:txBody>
                    <a:bodyPr/>
                    <a:lstStyle/>
                    <a:p>
                      <a:pPr algn="l">
                        <a:lnSpc>
                          <a:spcPct val="100000"/>
                        </a:lnSpc>
                        <a:spcAft>
                          <a:spcPts val="0"/>
                        </a:spcAft>
                      </a:pPr>
                      <a:r>
                        <a:rPr lang="ru-RU" sz="1200" dirty="0">
                          <a:solidFill>
                            <a:srgbClr val="00B050"/>
                          </a:solidFill>
                          <a:effectLst/>
                        </a:rPr>
                        <a:t>Способен работать с научно-технической информацией, использовать российский и международный опыт в профессиональной деятельности.</a:t>
                      </a:r>
                      <a:endParaRPr lang="ru-RU" sz="1200" dirty="0">
                        <a:solidFill>
                          <a:srgbClr val="00B050"/>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0049" marR="50049" marT="0" marB="0">
                    <a:solidFill>
                      <a:schemeClr val="bg1"/>
                    </a:solidFill>
                  </a:tcPr>
                </a:tc>
              </a:tr>
              <a:tr h="903183">
                <a:tc>
                  <a:txBody>
                    <a:bodyPr/>
                    <a:lstStyle/>
                    <a:p>
                      <a:pPr algn="just">
                        <a:lnSpc>
                          <a:spcPct val="115000"/>
                        </a:lnSpc>
                        <a:spcAft>
                          <a:spcPts val="0"/>
                        </a:spcAft>
                      </a:pPr>
                      <a:r>
                        <a:rPr lang="ru-RU" sz="1200">
                          <a:effectLst/>
                        </a:rPr>
                        <a:t>ПК-2 (НИ)</a:t>
                      </a:r>
                      <a:endParaRPr lang="ru-RU" sz="1200">
                        <a:solidFill>
                          <a:schemeClr val="tx1"/>
                        </a:solidFill>
                        <a:effectLst/>
                        <a:latin typeface="Times New Roman"/>
                        <a:ea typeface="Times New Roman"/>
                      </a:endParaRPr>
                    </a:p>
                  </a:txBody>
                  <a:tcPr marL="50049" marR="50049" marT="0" marB="0">
                    <a:solidFill>
                      <a:schemeClr val="bg1"/>
                    </a:solidFill>
                  </a:tcPr>
                </a:tc>
                <a:tc>
                  <a:txBody>
                    <a:bodyPr/>
                    <a:lstStyle/>
                    <a:p>
                      <a:pPr algn="l">
                        <a:lnSpc>
                          <a:spcPct val="100000"/>
                        </a:lnSpc>
                        <a:spcAft>
                          <a:spcPts val="0"/>
                        </a:spcAft>
                      </a:pPr>
                      <a:r>
                        <a:rPr lang="ru-RU" sz="1200" dirty="0">
                          <a:solidFill>
                            <a:srgbClr val="00B050"/>
                          </a:solidFill>
                          <a:effectLst/>
                        </a:rPr>
                        <a:t>Способен проводить стандартные и сертификационные испытания сырья, готовой продукции и технологических процессов.</a:t>
                      </a:r>
                      <a:endParaRPr lang="ru-RU" sz="1200" dirty="0">
                        <a:solidFill>
                          <a:srgbClr val="00B050"/>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0049" marR="50049" marT="0" marB="0">
                    <a:solidFill>
                      <a:schemeClr val="bg1"/>
                    </a:solidFill>
                  </a:tcPr>
                </a:tc>
              </a:tr>
              <a:tr h="1625729">
                <a:tc>
                  <a:txBody>
                    <a:bodyPr/>
                    <a:lstStyle/>
                    <a:p>
                      <a:pPr algn="just">
                        <a:lnSpc>
                          <a:spcPct val="115000"/>
                        </a:lnSpc>
                        <a:spcAft>
                          <a:spcPts val="0"/>
                        </a:spcAft>
                      </a:pPr>
                      <a:r>
                        <a:rPr lang="ru-RU" sz="1200">
                          <a:effectLst/>
                        </a:rPr>
                        <a:t>ПК-3 (НИ)</a:t>
                      </a:r>
                      <a:endParaRPr lang="ru-RU" sz="1200">
                        <a:solidFill>
                          <a:schemeClr val="tx1"/>
                        </a:solidFill>
                        <a:effectLst/>
                        <a:latin typeface="Times New Roman"/>
                        <a:ea typeface="Times New Roman"/>
                      </a:endParaRPr>
                    </a:p>
                  </a:txBody>
                  <a:tcPr marL="50049" marR="50049" marT="0" marB="0">
                    <a:solidFill>
                      <a:schemeClr val="bg1"/>
                    </a:solidFill>
                  </a:tcPr>
                </a:tc>
                <a:tc>
                  <a:txBody>
                    <a:bodyPr/>
                    <a:lstStyle/>
                    <a:p>
                      <a:pPr algn="l">
                        <a:lnSpc>
                          <a:spcPct val="100000"/>
                        </a:lnSpc>
                        <a:spcAft>
                          <a:spcPts val="0"/>
                        </a:spcAft>
                      </a:pPr>
                      <a:r>
                        <a:rPr lang="ru-RU" sz="1200" dirty="0">
                          <a:solidFill>
                            <a:srgbClr val="00B050"/>
                          </a:solidFill>
                          <a:effectLst/>
                        </a:rPr>
                        <a:t>Владеет основными методами и приемами проведения экспериментальных исследований в своей профессиональной области; владеет методами планирования эксперимента, обработки и представления полученных результатов.  </a:t>
                      </a:r>
                      <a:endParaRPr lang="ru-RU" sz="1200" dirty="0">
                        <a:solidFill>
                          <a:srgbClr val="00B050"/>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0049" marR="50049" marT="0" marB="0">
                    <a:solidFill>
                      <a:schemeClr val="bg1"/>
                    </a:solidFill>
                  </a:tcPr>
                </a:tc>
              </a:tr>
              <a:tr h="1264456">
                <a:tc>
                  <a:txBody>
                    <a:bodyPr/>
                    <a:lstStyle/>
                    <a:p>
                      <a:pPr algn="just">
                        <a:lnSpc>
                          <a:spcPct val="115000"/>
                        </a:lnSpc>
                        <a:spcAft>
                          <a:spcPts val="0"/>
                        </a:spcAft>
                      </a:pPr>
                      <a:r>
                        <a:rPr lang="ru-RU" sz="1200" dirty="0">
                          <a:effectLst/>
                        </a:rPr>
                        <a:t>ПК-4 (НИ)</a:t>
                      </a:r>
                      <a:endParaRPr lang="ru-RU" sz="1200" dirty="0">
                        <a:solidFill>
                          <a:schemeClr val="tx1"/>
                        </a:solidFill>
                        <a:effectLst/>
                        <a:latin typeface="Times New Roman"/>
                        <a:ea typeface="Times New Roman"/>
                      </a:endParaRPr>
                    </a:p>
                  </a:txBody>
                  <a:tcPr marL="50049" marR="50049" marT="0" marB="0">
                    <a:solidFill>
                      <a:schemeClr val="bg1"/>
                    </a:solidFill>
                  </a:tcPr>
                </a:tc>
                <a:tc>
                  <a:txBody>
                    <a:bodyPr/>
                    <a:lstStyle/>
                    <a:p>
                      <a:pPr algn="l">
                        <a:lnSpc>
                          <a:spcPct val="100000"/>
                        </a:lnSpc>
                        <a:spcAft>
                          <a:spcPts val="0"/>
                        </a:spcAft>
                      </a:pPr>
                      <a:r>
                        <a:rPr lang="ru-RU" sz="1200" dirty="0">
                          <a:solidFill>
                            <a:srgbClr val="00B050"/>
                          </a:solidFill>
                          <a:effectLst/>
                        </a:rPr>
                        <a:t>Готов использовать современные информационные технологии в своей профессиональной области, в том числе базы данных и пакеты прикладных программ. </a:t>
                      </a:r>
                      <a:endParaRPr lang="ru-RU" sz="1200" dirty="0">
                        <a:solidFill>
                          <a:srgbClr val="00B050"/>
                        </a:solidFill>
                        <a:effectLst/>
                        <a:latin typeface="Times New Roman"/>
                        <a:ea typeface="Times New Roman"/>
                      </a:endParaRPr>
                    </a:p>
                  </a:txBody>
                  <a:tcPr marL="50049" marR="50049"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0049" marR="50049" marT="0" marB="0">
                    <a:solidFill>
                      <a:schemeClr val="bg1"/>
                    </a:solidFill>
                  </a:tcPr>
                </a:tc>
              </a:tr>
            </a:tbl>
          </a:graphicData>
        </a:graphic>
      </p:graphicFrame>
      <p:sp>
        <p:nvSpPr>
          <p:cNvPr id="6" name="Rectangle 1"/>
          <p:cNvSpPr>
            <a:spLocks noChangeArrowheads="1"/>
          </p:cNvSpPr>
          <p:nvPr/>
        </p:nvSpPr>
        <p:spPr bwMode="auto">
          <a:xfrm>
            <a:off x="85267" y="764704"/>
            <a:ext cx="43204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77825" algn="ctr" defTabSz="914400" rtl="0" eaLnBrk="1" fontAlgn="base" latinLnBrk="0" hangingPunct="1">
              <a:lnSpc>
                <a:spcPct val="10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Тип задач профессиональной деятельности: </a:t>
            </a:r>
            <a:r>
              <a:rPr kumimoji="0" lang="ru-RU" sz="1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научно-исследовательский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4572000" y="0"/>
            <a:ext cx="4405747" cy="461665"/>
          </a:xfrm>
          <a:prstGeom prst="rect">
            <a:avLst/>
          </a:prstGeom>
        </p:spPr>
        <p:txBody>
          <a:bodyPr wrap="square">
            <a:spAutoFit/>
          </a:bodyPr>
          <a:lstStyle/>
          <a:p>
            <a:pPr algn="ctr"/>
            <a:r>
              <a:rPr lang="ru-RU" sz="1200" b="1" i="1" dirty="0"/>
              <a:t>Тип задач профессиональной деятельности: </a:t>
            </a:r>
            <a:r>
              <a:rPr lang="ru-RU" sz="1200" b="1" i="1" u="sng" dirty="0"/>
              <a:t>производственно-технологический</a:t>
            </a:r>
            <a:endParaRPr lang="ru-RU" sz="1200" u="sng" dirty="0"/>
          </a:p>
        </p:txBody>
      </p:sp>
      <p:graphicFrame>
        <p:nvGraphicFramePr>
          <p:cNvPr id="8" name="Таблица 7"/>
          <p:cNvGraphicFramePr>
            <a:graphicFrameLocks noGrp="1"/>
          </p:cNvGraphicFramePr>
          <p:nvPr>
            <p:extLst>
              <p:ext uri="{D42A27DB-BD31-4B8C-83A1-F6EECF244321}">
                <p14:modId xmlns:p14="http://schemas.microsoft.com/office/powerpoint/2010/main" val="3468695145"/>
              </p:ext>
            </p:extLst>
          </p:nvPr>
        </p:nvGraphicFramePr>
        <p:xfrm>
          <a:off x="4572000" y="461665"/>
          <a:ext cx="4464495" cy="6400084"/>
        </p:xfrm>
        <a:graphic>
          <a:graphicData uri="http://schemas.openxmlformats.org/drawingml/2006/table">
            <a:tbl>
              <a:tblPr firstRow="1" firstCol="1" bandRow="1">
                <a:tableStyleId>{BC89EF96-8CEA-46FF-86C4-4CE0E7609802}</a:tableStyleId>
              </a:tblPr>
              <a:tblGrid>
                <a:gridCol w="1437197"/>
                <a:gridCol w="1946121"/>
                <a:gridCol w="1081177"/>
              </a:tblGrid>
              <a:tr h="727772">
                <a:tc>
                  <a:txBody>
                    <a:bodyPr/>
                    <a:lstStyle/>
                    <a:p>
                      <a:pPr algn="just">
                        <a:lnSpc>
                          <a:spcPct val="100000"/>
                        </a:lnSpc>
                        <a:spcAft>
                          <a:spcPts val="0"/>
                        </a:spcAft>
                      </a:pPr>
                      <a:r>
                        <a:rPr lang="ru-RU" sz="1200" dirty="0">
                          <a:effectLst/>
                        </a:rPr>
                        <a:t>Код </a:t>
                      </a:r>
                      <a:r>
                        <a:rPr lang="ru-RU" sz="1200" dirty="0" err="1" smtClean="0">
                          <a:effectLst/>
                        </a:rPr>
                        <a:t>компетен-ции</a:t>
                      </a:r>
                      <a:endParaRPr lang="ru-RU" sz="1200" dirty="0">
                        <a:solidFill>
                          <a:schemeClr val="tx1"/>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dirty="0">
                          <a:effectLst/>
                        </a:rPr>
                        <a:t>Формулировка компетенции </a:t>
                      </a:r>
                      <a:endParaRPr lang="ru-RU" sz="1200" dirty="0">
                        <a:solidFill>
                          <a:schemeClr val="tx1"/>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b="1" dirty="0">
                          <a:solidFill>
                            <a:schemeClr val="accent3">
                              <a:lumMod val="75000"/>
                            </a:schemeClr>
                          </a:solidFill>
                          <a:effectLst/>
                        </a:rPr>
                        <a:t>Индикаторы достижения </a:t>
                      </a:r>
                      <a:r>
                        <a:rPr lang="ru-RU" sz="1200" b="1" dirty="0" err="1" smtClean="0">
                          <a:solidFill>
                            <a:schemeClr val="accent3">
                              <a:lumMod val="75000"/>
                            </a:schemeClr>
                          </a:solidFill>
                          <a:effectLst/>
                        </a:rPr>
                        <a:t>компетен-ции</a:t>
                      </a:r>
                      <a:endParaRPr lang="ru-RU" sz="1200" b="1" dirty="0">
                        <a:solidFill>
                          <a:schemeClr val="accent3">
                            <a:lumMod val="75000"/>
                          </a:schemeClr>
                        </a:solidFill>
                        <a:effectLst/>
                        <a:latin typeface="Times New Roman"/>
                        <a:ea typeface="Times New Roman"/>
                      </a:endParaRPr>
                    </a:p>
                  </a:txBody>
                  <a:tcPr marL="54018" marR="54018" marT="0" marB="0">
                    <a:solidFill>
                      <a:schemeClr val="bg1"/>
                    </a:solidFill>
                  </a:tcPr>
                </a:tc>
              </a:tr>
              <a:tr h="2104338">
                <a:tc>
                  <a:txBody>
                    <a:bodyPr/>
                    <a:lstStyle/>
                    <a:p>
                      <a:pPr algn="just">
                        <a:lnSpc>
                          <a:spcPct val="100000"/>
                        </a:lnSpc>
                        <a:spcAft>
                          <a:spcPts val="0"/>
                        </a:spcAft>
                      </a:pPr>
                      <a:r>
                        <a:rPr lang="ru-RU" sz="1200" dirty="0">
                          <a:effectLst/>
                        </a:rPr>
                        <a:t>ПК-1(ПТ)</a:t>
                      </a:r>
                      <a:endParaRPr lang="ru-RU" sz="1200" dirty="0">
                        <a:solidFill>
                          <a:schemeClr val="tx1"/>
                        </a:solidFill>
                        <a:effectLst/>
                        <a:latin typeface="Times New Roman"/>
                        <a:ea typeface="Times New Roman"/>
                      </a:endParaRPr>
                    </a:p>
                  </a:txBody>
                  <a:tcPr marL="54018" marR="54018" marT="0" marB="0">
                    <a:solidFill>
                      <a:schemeClr val="bg1"/>
                    </a:solidFill>
                  </a:tcPr>
                </a:tc>
                <a:tc>
                  <a:txBody>
                    <a:bodyPr/>
                    <a:lstStyle/>
                    <a:p>
                      <a:pPr algn="l">
                        <a:lnSpc>
                          <a:spcPct val="100000"/>
                        </a:lnSpc>
                        <a:spcAft>
                          <a:spcPts val="0"/>
                        </a:spcAft>
                      </a:pPr>
                      <a:r>
                        <a:rPr lang="ru-RU" sz="1200" dirty="0">
                          <a:solidFill>
                            <a:srgbClr val="00B050"/>
                          </a:solidFill>
                          <a:effectLst/>
                        </a:rPr>
                        <a:t>Способен осуществлять технологический процесс в соответствии с регламентом и использовать технические средства для измерения основных параметров биотехнологических процессов, свойств сырья и продукции</a:t>
                      </a:r>
                      <a:endParaRPr lang="ru-RU" sz="1200" dirty="0">
                        <a:solidFill>
                          <a:srgbClr val="00B050"/>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4018" marR="54018" marT="0" marB="0">
                    <a:solidFill>
                      <a:schemeClr val="bg1"/>
                    </a:solidFill>
                  </a:tcPr>
                </a:tc>
              </a:tr>
              <a:tr h="940768">
                <a:tc>
                  <a:txBody>
                    <a:bodyPr/>
                    <a:lstStyle/>
                    <a:p>
                      <a:pPr algn="just">
                        <a:lnSpc>
                          <a:spcPct val="100000"/>
                        </a:lnSpc>
                        <a:spcAft>
                          <a:spcPts val="0"/>
                        </a:spcAft>
                      </a:pPr>
                      <a:r>
                        <a:rPr lang="ru-RU" sz="1200">
                          <a:effectLst/>
                        </a:rPr>
                        <a:t>ПК-2 (ПТ)</a:t>
                      </a:r>
                      <a:endParaRPr lang="ru-RU" sz="1200">
                        <a:solidFill>
                          <a:schemeClr val="tx1"/>
                        </a:solidFill>
                        <a:effectLst/>
                        <a:latin typeface="Times New Roman"/>
                        <a:ea typeface="Times New Roman"/>
                      </a:endParaRPr>
                    </a:p>
                  </a:txBody>
                  <a:tcPr marL="54018" marR="54018" marT="0" marB="0">
                    <a:solidFill>
                      <a:schemeClr val="bg1"/>
                    </a:solidFill>
                  </a:tcPr>
                </a:tc>
                <a:tc>
                  <a:txBody>
                    <a:bodyPr/>
                    <a:lstStyle/>
                    <a:p>
                      <a:pPr algn="l">
                        <a:lnSpc>
                          <a:spcPct val="100000"/>
                        </a:lnSpc>
                        <a:spcAft>
                          <a:spcPts val="0"/>
                        </a:spcAft>
                      </a:pPr>
                      <a:r>
                        <a:rPr lang="ru-RU" sz="1200" dirty="0">
                          <a:solidFill>
                            <a:srgbClr val="00B050"/>
                          </a:solidFill>
                          <a:effectLst/>
                        </a:rPr>
                        <a:t>Способен реализовывать и управлять биотехнологическими процессами.</a:t>
                      </a:r>
                      <a:endParaRPr lang="ru-RU" sz="1200" dirty="0">
                        <a:solidFill>
                          <a:srgbClr val="00B050"/>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4018" marR="54018" marT="0" marB="0">
                    <a:solidFill>
                      <a:schemeClr val="bg1"/>
                    </a:solidFill>
                  </a:tcPr>
                </a:tc>
              </a:tr>
              <a:tr h="1128922">
                <a:tc>
                  <a:txBody>
                    <a:bodyPr/>
                    <a:lstStyle/>
                    <a:p>
                      <a:pPr algn="just">
                        <a:lnSpc>
                          <a:spcPct val="100000"/>
                        </a:lnSpc>
                        <a:spcAft>
                          <a:spcPts val="0"/>
                        </a:spcAft>
                      </a:pPr>
                      <a:r>
                        <a:rPr lang="ru-RU" sz="1200" dirty="0">
                          <a:effectLst/>
                        </a:rPr>
                        <a:t>ПК-3 (ПТ)</a:t>
                      </a:r>
                      <a:endParaRPr lang="ru-RU" sz="1200" dirty="0">
                        <a:solidFill>
                          <a:schemeClr val="tx1"/>
                        </a:solidFill>
                        <a:effectLst/>
                        <a:latin typeface="Times New Roman"/>
                        <a:ea typeface="Times New Roman"/>
                      </a:endParaRPr>
                    </a:p>
                  </a:txBody>
                  <a:tcPr marL="54018" marR="54018" marT="0" marB="0">
                    <a:solidFill>
                      <a:schemeClr val="bg1"/>
                    </a:solidFill>
                  </a:tcPr>
                </a:tc>
                <a:tc>
                  <a:txBody>
                    <a:bodyPr/>
                    <a:lstStyle/>
                    <a:p>
                      <a:pPr algn="l">
                        <a:lnSpc>
                          <a:spcPct val="100000"/>
                        </a:lnSpc>
                        <a:spcAft>
                          <a:spcPts val="0"/>
                        </a:spcAft>
                      </a:pPr>
                      <a:r>
                        <a:rPr lang="ru-RU" sz="1200" dirty="0">
                          <a:solidFill>
                            <a:srgbClr val="00B050"/>
                          </a:solidFill>
                          <a:effectLst/>
                        </a:rPr>
                        <a:t>Готов оценивать технические средства и технологии с учетом экологических последствий их применения.</a:t>
                      </a:r>
                      <a:endParaRPr lang="ru-RU" sz="1200" dirty="0">
                        <a:solidFill>
                          <a:srgbClr val="00B050"/>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4018" marR="54018" marT="0" marB="0">
                    <a:solidFill>
                      <a:schemeClr val="bg1"/>
                    </a:solidFill>
                  </a:tcPr>
                </a:tc>
              </a:tr>
              <a:tr h="1494536">
                <a:tc>
                  <a:txBody>
                    <a:bodyPr/>
                    <a:lstStyle/>
                    <a:p>
                      <a:pPr algn="just">
                        <a:lnSpc>
                          <a:spcPct val="100000"/>
                        </a:lnSpc>
                        <a:spcAft>
                          <a:spcPts val="0"/>
                        </a:spcAft>
                      </a:pPr>
                      <a:r>
                        <a:rPr lang="ru-RU" sz="1200" dirty="0">
                          <a:effectLst/>
                        </a:rPr>
                        <a:t>ПК-4 (ПТ)</a:t>
                      </a:r>
                      <a:endParaRPr lang="ru-RU" sz="1200" dirty="0">
                        <a:solidFill>
                          <a:schemeClr val="tx1"/>
                        </a:solidFill>
                        <a:effectLst/>
                        <a:latin typeface="Times New Roman"/>
                        <a:ea typeface="Times New Roman"/>
                      </a:endParaRPr>
                    </a:p>
                  </a:txBody>
                  <a:tcPr marL="54018" marR="54018" marT="0" marB="0">
                    <a:solidFill>
                      <a:schemeClr val="bg1"/>
                    </a:solidFill>
                  </a:tcPr>
                </a:tc>
                <a:tc>
                  <a:txBody>
                    <a:bodyPr/>
                    <a:lstStyle/>
                    <a:p>
                      <a:pPr algn="l">
                        <a:lnSpc>
                          <a:spcPct val="100000"/>
                        </a:lnSpc>
                        <a:spcAft>
                          <a:spcPts val="0"/>
                        </a:spcAft>
                      </a:pPr>
                      <a:r>
                        <a:rPr lang="ru-RU" sz="1200" dirty="0">
                          <a:solidFill>
                            <a:srgbClr val="00B050"/>
                          </a:solidFill>
                          <a:effectLst/>
                        </a:rPr>
                        <a:t>Способен обеспечивать выполнение правил техники безопасности, производственной санитарии, пожарной безопасности и охраны труда</a:t>
                      </a:r>
                      <a:endParaRPr lang="ru-RU" sz="1200" dirty="0">
                        <a:solidFill>
                          <a:srgbClr val="00B050"/>
                        </a:solidFill>
                        <a:effectLst/>
                        <a:latin typeface="Times New Roman"/>
                        <a:ea typeface="Times New Roman"/>
                      </a:endParaRPr>
                    </a:p>
                  </a:txBody>
                  <a:tcPr marL="54018" marR="54018" marT="0" marB="0">
                    <a:solidFill>
                      <a:schemeClr val="bg1"/>
                    </a:solidFill>
                  </a:tcPr>
                </a:tc>
                <a:tc>
                  <a:txBody>
                    <a:bodyPr/>
                    <a:lstStyle/>
                    <a:p>
                      <a:pPr algn="just">
                        <a:lnSpc>
                          <a:spcPct val="100000"/>
                        </a:lnSpc>
                        <a:spcAft>
                          <a:spcPts val="0"/>
                        </a:spcAft>
                      </a:pPr>
                      <a:r>
                        <a:rPr lang="ru-RU" sz="1200" dirty="0">
                          <a:effectLst/>
                        </a:rPr>
                        <a:t> </a:t>
                      </a:r>
                      <a:endParaRPr lang="ru-RU" sz="1200" dirty="0">
                        <a:solidFill>
                          <a:schemeClr val="tx1"/>
                        </a:solidFill>
                        <a:effectLst/>
                        <a:latin typeface="Times New Roman"/>
                        <a:ea typeface="Times New Roman"/>
                      </a:endParaRPr>
                    </a:p>
                  </a:txBody>
                  <a:tcPr marL="54018" marR="54018" marT="0" marB="0">
                    <a:solidFill>
                      <a:schemeClr val="bg1"/>
                    </a:solidFill>
                  </a:tcPr>
                </a:tc>
              </a:tr>
            </a:tbl>
          </a:graphicData>
        </a:graphic>
      </p:graphicFrame>
      <p:sp>
        <p:nvSpPr>
          <p:cNvPr id="9" name="Прямоугольник 8"/>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912799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0"/>
            <a:ext cx="4572000" cy="461665"/>
          </a:xfrm>
          <a:prstGeom prst="rect">
            <a:avLst/>
          </a:prstGeom>
        </p:spPr>
        <p:txBody>
          <a:bodyPr>
            <a:spAutoFit/>
          </a:bodyPr>
          <a:lstStyle/>
          <a:p>
            <a:pPr algn="ctr"/>
            <a:r>
              <a:rPr lang="ru-RU" sz="1200" b="1" i="1" dirty="0"/>
              <a:t>Тип задач профессиональной деятельности: </a:t>
            </a:r>
            <a:r>
              <a:rPr lang="ru-RU" sz="1200" b="1" i="1" u="sng" dirty="0"/>
              <a:t>организационно-управленческий</a:t>
            </a:r>
            <a:endParaRPr lang="ru-RU" sz="1200" dirty="0"/>
          </a:p>
        </p:txBody>
      </p:sp>
      <p:graphicFrame>
        <p:nvGraphicFramePr>
          <p:cNvPr id="5" name="Таблица 4"/>
          <p:cNvGraphicFramePr>
            <a:graphicFrameLocks noGrp="1"/>
          </p:cNvGraphicFramePr>
          <p:nvPr>
            <p:extLst>
              <p:ext uri="{D42A27DB-BD31-4B8C-83A1-F6EECF244321}">
                <p14:modId xmlns:p14="http://schemas.microsoft.com/office/powerpoint/2010/main" val="2832624593"/>
              </p:ext>
            </p:extLst>
          </p:nvPr>
        </p:nvGraphicFramePr>
        <p:xfrm>
          <a:off x="83129" y="548680"/>
          <a:ext cx="4128830" cy="4625530"/>
        </p:xfrm>
        <a:graphic>
          <a:graphicData uri="http://schemas.openxmlformats.org/drawingml/2006/table">
            <a:tbl>
              <a:tblPr firstRow="1" firstCol="1" bandRow="1">
                <a:tableStyleId>{BC89EF96-8CEA-46FF-86C4-4CE0E7609802}</a:tableStyleId>
              </a:tblPr>
              <a:tblGrid>
                <a:gridCol w="1003639"/>
                <a:gridCol w="1748783"/>
                <a:gridCol w="1376408"/>
              </a:tblGrid>
              <a:tr h="0">
                <a:tc>
                  <a:txBody>
                    <a:bodyPr/>
                    <a:lstStyle/>
                    <a:p>
                      <a:pPr algn="just">
                        <a:lnSpc>
                          <a:spcPct val="115000"/>
                        </a:lnSpc>
                        <a:spcAft>
                          <a:spcPts val="0"/>
                        </a:spcAft>
                      </a:pPr>
                      <a:r>
                        <a:rPr lang="ru-RU" sz="1200" b="1" dirty="0">
                          <a:effectLst/>
                        </a:rPr>
                        <a:t>Код </a:t>
                      </a:r>
                      <a:r>
                        <a:rPr lang="ru-RU" sz="1200" b="1" dirty="0" err="1" smtClean="0">
                          <a:effectLst/>
                        </a:rPr>
                        <a:t>компетен-ции</a:t>
                      </a:r>
                      <a:endParaRPr lang="ru-RU" sz="1200" b="1" dirty="0">
                        <a:solidFill>
                          <a:schemeClr val="tx1"/>
                        </a:solidFill>
                        <a:effectLst/>
                        <a:latin typeface="Times New Roman"/>
                        <a:ea typeface="Times New Roman"/>
                      </a:endParaRPr>
                    </a:p>
                  </a:txBody>
                  <a:tcPr marL="68580" marR="68580" marT="0" marB="0"/>
                </a:tc>
                <a:tc>
                  <a:txBody>
                    <a:bodyPr/>
                    <a:lstStyle/>
                    <a:p>
                      <a:pPr algn="just">
                        <a:spcAft>
                          <a:spcPts val="0"/>
                        </a:spcAft>
                      </a:pPr>
                      <a:r>
                        <a:rPr lang="ru-RU" sz="1200" b="1" dirty="0">
                          <a:effectLst/>
                        </a:rPr>
                        <a:t>Формулировка компетенции </a:t>
                      </a:r>
                      <a:endParaRPr lang="ru-RU" sz="1200" b="1" dirty="0">
                        <a:solidFill>
                          <a:schemeClr val="tx1"/>
                        </a:solidFill>
                        <a:effectLst/>
                        <a:latin typeface="Times New Roman"/>
                        <a:ea typeface="Times New Roman"/>
                      </a:endParaRPr>
                    </a:p>
                  </a:txBody>
                  <a:tcPr marL="68580" marR="68580" marT="0" marB="0"/>
                </a:tc>
                <a:tc>
                  <a:txBody>
                    <a:bodyPr/>
                    <a:lstStyle/>
                    <a:p>
                      <a:pPr algn="just">
                        <a:spcAft>
                          <a:spcPts val="0"/>
                        </a:spcAft>
                      </a:pPr>
                      <a:r>
                        <a:rPr lang="ru-RU" sz="1200" b="1" dirty="0">
                          <a:solidFill>
                            <a:schemeClr val="accent3">
                              <a:lumMod val="75000"/>
                            </a:schemeClr>
                          </a:solidFill>
                          <a:effectLst/>
                        </a:rPr>
                        <a:t>Индикаторы достижения </a:t>
                      </a:r>
                      <a:r>
                        <a:rPr lang="ru-RU" sz="1200" b="1" dirty="0" smtClean="0">
                          <a:solidFill>
                            <a:schemeClr val="accent3">
                              <a:lumMod val="75000"/>
                            </a:schemeClr>
                          </a:solidFill>
                          <a:effectLst/>
                        </a:rPr>
                        <a:t>компетенции</a:t>
                      </a:r>
                      <a:endParaRPr lang="ru-RU" sz="1200" b="1" dirty="0">
                        <a:solidFill>
                          <a:schemeClr val="accent3">
                            <a:lumMod val="75000"/>
                          </a:schemeClr>
                        </a:solidFill>
                        <a:effectLst/>
                        <a:latin typeface="Times New Roman"/>
                        <a:ea typeface="Times New Roman"/>
                      </a:endParaRPr>
                    </a:p>
                  </a:txBody>
                  <a:tcPr marL="68580" marR="68580" marT="0" marB="0"/>
                </a:tc>
              </a:tr>
              <a:tr h="0">
                <a:tc>
                  <a:txBody>
                    <a:bodyPr/>
                    <a:lstStyle/>
                    <a:p>
                      <a:pPr algn="just">
                        <a:lnSpc>
                          <a:spcPct val="115000"/>
                        </a:lnSpc>
                        <a:spcAft>
                          <a:spcPts val="0"/>
                        </a:spcAft>
                      </a:pPr>
                      <a:r>
                        <a:rPr lang="ru-RU" sz="1200" b="1" dirty="0">
                          <a:effectLst/>
                        </a:rPr>
                        <a:t>ПК-1(ОУ)</a:t>
                      </a:r>
                      <a:endParaRPr lang="ru-RU" sz="1200" b="1" dirty="0">
                        <a:solidFill>
                          <a:schemeClr val="tx1"/>
                        </a:solidFill>
                        <a:effectLst/>
                        <a:latin typeface="Times New Roman"/>
                        <a:ea typeface="Times New Roman"/>
                      </a:endParaRPr>
                    </a:p>
                  </a:txBody>
                  <a:tcPr marL="68580" marR="68580" marT="0" marB="0">
                    <a:solidFill>
                      <a:schemeClr val="bg1"/>
                    </a:solidFill>
                  </a:tcPr>
                </a:tc>
                <a:tc>
                  <a:txBody>
                    <a:bodyPr/>
                    <a:lstStyle/>
                    <a:p>
                      <a:pPr algn="l">
                        <a:lnSpc>
                          <a:spcPct val="115000"/>
                        </a:lnSpc>
                        <a:spcAft>
                          <a:spcPts val="0"/>
                        </a:spcAft>
                        <a:tabLst>
                          <a:tab pos="1706880" algn="l"/>
                        </a:tabLst>
                      </a:pPr>
                      <a:r>
                        <a:rPr lang="ru-RU" sz="1200" b="1" dirty="0">
                          <a:solidFill>
                            <a:srgbClr val="00B050"/>
                          </a:solidFill>
                          <a:effectLst/>
                        </a:rPr>
                        <a:t>Готов реализовывать системы менеджмента качества биотехнологической продукции в соответствии с требованиями российских и международных стандартов качества. </a:t>
                      </a:r>
                      <a:endParaRPr lang="ru-RU" sz="1200" b="1" dirty="0">
                        <a:solidFill>
                          <a:srgbClr val="00B050"/>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200" b="1" dirty="0">
                          <a:effectLst/>
                        </a:rPr>
                        <a:t> </a:t>
                      </a:r>
                      <a:endParaRPr lang="ru-RU" sz="1200" b="1" dirty="0">
                        <a:solidFill>
                          <a:schemeClr val="tx1"/>
                        </a:solidFill>
                        <a:effectLst/>
                        <a:latin typeface="Times New Roman"/>
                        <a:ea typeface="Times New Roman"/>
                      </a:endParaRPr>
                    </a:p>
                  </a:txBody>
                  <a:tcPr marL="68580" marR="68580" marT="0" marB="0">
                    <a:solidFill>
                      <a:schemeClr val="bg1"/>
                    </a:solidFill>
                  </a:tcPr>
                </a:tc>
              </a:tr>
              <a:tr h="1681162">
                <a:tc>
                  <a:txBody>
                    <a:bodyPr/>
                    <a:lstStyle/>
                    <a:p>
                      <a:pPr algn="just">
                        <a:lnSpc>
                          <a:spcPct val="115000"/>
                        </a:lnSpc>
                        <a:spcAft>
                          <a:spcPts val="0"/>
                        </a:spcAft>
                      </a:pPr>
                      <a:r>
                        <a:rPr lang="ru-RU" sz="1200" b="1">
                          <a:effectLst/>
                        </a:rPr>
                        <a:t>ПК-2 (ОУ)</a:t>
                      </a:r>
                      <a:endParaRPr lang="ru-RU" sz="1200" b="1">
                        <a:solidFill>
                          <a:schemeClr val="tx1"/>
                        </a:solidFill>
                        <a:effectLst/>
                        <a:latin typeface="Times New Roman"/>
                        <a:ea typeface="Times New Roman"/>
                      </a:endParaRPr>
                    </a:p>
                  </a:txBody>
                  <a:tcPr marL="68580" marR="68580" marT="0" marB="0">
                    <a:solidFill>
                      <a:schemeClr val="bg1"/>
                    </a:solidFill>
                  </a:tcPr>
                </a:tc>
                <a:tc>
                  <a:txBody>
                    <a:bodyPr/>
                    <a:lstStyle/>
                    <a:p>
                      <a:pPr>
                        <a:lnSpc>
                          <a:spcPct val="115000"/>
                        </a:lnSpc>
                        <a:spcAft>
                          <a:spcPts val="0"/>
                        </a:spcAft>
                      </a:pPr>
                      <a:r>
                        <a:rPr lang="ru-RU" sz="1200" b="1" dirty="0">
                          <a:solidFill>
                            <a:srgbClr val="00B050"/>
                          </a:solidFill>
                          <a:effectLst/>
                        </a:rPr>
                        <a:t>Способен систематизировать и обобщать информацию по использованию ресурсов предприятия.</a:t>
                      </a:r>
                      <a:endParaRPr lang="ru-RU" sz="1200" b="1" dirty="0">
                        <a:solidFill>
                          <a:srgbClr val="00B050"/>
                        </a:solidFill>
                        <a:effectLst/>
                        <a:latin typeface="Times New Roman"/>
                        <a:ea typeface="Times New Roman"/>
                      </a:endParaRPr>
                    </a:p>
                  </a:txBody>
                  <a:tcPr marL="68580" marR="68580" marT="0" marB="0">
                    <a:solidFill>
                      <a:schemeClr val="bg1"/>
                    </a:solidFill>
                  </a:tcPr>
                </a:tc>
                <a:tc>
                  <a:txBody>
                    <a:bodyPr/>
                    <a:lstStyle/>
                    <a:p>
                      <a:pPr algn="just">
                        <a:lnSpc>
                          <a:spcPct val="115000"/>
                        </a:lnSpc>
                        <a:spcAft>
                          <a:spcPts val="0"/>
                        </a:spcAft>
                      </a:pPr>
                      <a:r>
                        <a:rPr lang="ru-RU" sz="1200" b="1" dirty="0">
                          <a:effectLst/>
                        </a:rPr>
                        <a:t> </a:t>
                      </a:r>
                      <a:endParaRPr lang="ru-RU" sz="1200" b="1" dirty="0">
                        <a:solidFill>
                          <a:schemeClr val="tx1"/>
                        </a:solidFill>
                        <a:effectLst/>
                        <a:latin typeface="Times New Roman"/>
                        <a:ea typeface="Times New Roman"/>
                      </a:endParaRPr>
                    </a:p>
                  </a:txBody>
                  <a:tcPr marL="68580" marR="68580" marT="0" marB="0">
                    <a:solidFill>
                      <a:schemeClr val="bg1"/>
                    </a:solidFill>
                  </a:tcPr>
                </a:tc>
              </a:tr>
            </a:tbl>
          </a:graphicData>
        </a:graphic>
      </p:graphicFrame>
      <p:sp>
        <p:nvSpPr>
          <p:cNvPr id="6" name="Прямоугольник 5"/>
          <p:cNvSpPr/>
          <p:nvPr/>
        </p:nvSpPr>
        <p:spPr>
          <a:xfrm>
            <a:off x="4427984" y="0"/>
            <a:ext cx="4320480" cy="461665"/>
          </a:xfrm>
          <a:prstGeom prst="rect">
            <a:avLst/>
          </a:prstGeom>
        </p:spPr>
        <p:txBody>
          <a:bodyPr wrap="square">
            <a:spAutoFit/>
          </a:bodyPr>
          <a:lstStyle/>
          <a:p>
            <a:pPr algn="ctr"/>
            <a:r>
              <a:rPr lang="ru-RU" sz="1200" b="1" i="1" dirty="0"/>
              <a:t>Тип задач профессиональной деятельности: </a:t>
            </a:r>
            <a:r>
              <a:rPr lang="ru-RU" sz="1200" b="1" i="1" u="sng" dirty="0" smtClean="0"/>
              <a:t>проектный</a:t>
            </a:r>
            <a:endParaRPr lang="ru-RU" sz="1200" dirty="0"/>
          </a:p>
        </p:txBody>
      </p:sp>
      <p:graphicFrame>
        <p:nvGraphicFramePr>
          <p:cNvPr id="7" name="Таблица 6"/>
          <p:cNvGraphicFramePr>
            <a:graphicFrameLocks noGrp="1"/>
          </p:cNvGraphicFramePr>
          <p:nvPr>
            <p:extLst>
              <p:ext uri="{D42A27DB-BD31-4B8C-83A1-F6EECF244321}">
                <p14:modId xmlns:p14="http://schemas.microsoft.com/office/powerpoint/2010/main" val="2355655257"/>
              </p:ext>
            </p:extLst>
          </p:nvPr>
        </p:nvGraphicFramePr>
        <p:xfrm>
          <a:off x="4283968" y="548680"/>
          <a:ext cx="4565298" cy="4756002"/>
        </p:xfrm>
        <a:graphic>
          <a:graphicData uri="http://schemas.openxmlformats.org/drawingml/2006/table">
            <a:tbl>
              <a:tblPr firstRow="1" firstCol="1" bandRow="1">
                <a:tableStyleId>{BC89EF96-8CEA-46FF-86C4-4CE0E7609802}</a:tableStyleId>
              </a:tblPr>
              <a:tblGrid>
                <a:gridCol w="1109736"/>
                <a:gridCol w="1842592"/>
                <a:gridCol w="1612970"/>
              </a:tblGrid>
              <a:tr h="627498">
                <a:tc>
                  <a:txBody>
                    <a:bodyPr/>
                    <a:lstStyle/>
                    <a:p>
                      <a:pPr algn="just">
                        <a:lnSpc>
                          <a:spcPct val="100000"/>
                        </a:lnSpc>
                        <a:spcAft>
                          <a:spcPts val="0"/>
                        </a:spcAft>
                      </a:pPr>
                      <a:r>
                        <a:rPr lang="ru-RU" sz="1200" b="1" dirty="0">
                          <a:effectLst/>
                        </a:rPr>
                        <a:t>Код </a:t>
                      </a:r>
                      <a:r>
                        <a:rPr lang="ru-RU" sz="1200" b="1" dirty="0" err="1" smtClean="0">
                          <a:effectLst/>
                        </a:rPr>
                        <a:t>компетен-ции</a:t>
                      </a:r>
                      <a:endParaRPr lang="ru-RU" sz="1200" b="1" dirty="0">
                        <a:effectLst/>
                        <a:latin typeface="Times New Roman"/>
                        <a:ea typeface="Times New Roman"/>
                      </a:endParaRPr>
                    </a:p>
                  </a:txBody>
                  <a:tcPr marL="68580" marR="68580" marT="0" marB="0"/>
                </a:tc>
                <a:tc>
                  <a:txBody>
                    <a:bodyPr/>
                    <a:lstStyle/>
                    <a:p>
                      <a:pPr algn="just">
                        <a:lnSpc>
                          <a:spcPct val="100000"/>
                        </a:lnSpc>
                        <a:spcAft>
                          <a:spcPts val="0"/>
                        </a:spcAft>
                      </a:pPr>
                      <a:r>
                        <a:rPr lang="ru-RU" sz="1200" b="1" dirty="0">
                          <a:effectLst/>
                        </a:rPr>
                        <a:t>Формулировка компетенции </a:t>
                      </a:r>
                      <a:endParaRPr lang="ru-RU" sz="1200" b="1" dirty="0">
                        <a:effectLst/>
                        <a:latin typeface="Times New Roman"/>
                        <a:ea typeface="Times New Roman"/>
                      </a:endParaRPr>
                    </a:p>
                  </a:txBody>
                  <a:tcPr marL="68580" marR="68580" marT="0" marB="0"/>
                </a:tc>
                <a:tc>
                  <a:txBody>
                    <a:bodyPr/>
                    <a:lstStyle/>
                    <a:p>
                      <a:pPr algn="just">
                        <a:lnSpc>
                          <a:spcPct val="100000"/>
                        </a:lnSpc>
                        <a:spcAft>
                          <a:spcPts val="0"/>
                        </a:spcAft>
                      </a:pPr>
                      <a:r>
                        <a:rPr lang="ru-RU" sz="1200" b="1" dirty="0">
                          <a:solidFill>
                            <a:schemeClr val="accent3">
                              <a:lumMod val="75000"/>
                            </a:schemeClr>
                          </a:solidFill>
                          <a:effectLst/>
                        </a:rPr>
                        <a:t>Индикаторы достижения </a:t>
                      </a:r>
                      <a:r>
                        <a:rPr lang="ru-RU" sz="1200" b="1" dirty="0" smtClean="0">
                          <a:solidFill>
                            <a:schemeClr val="accent3">
                              <a:lumMod val="75000"/>
                            </a:schemeClr>
                          </a:solidFill>
                          <a:effectLst/>
                        </a:rPr>
                        <a:t>компетенции</a:t>
                      </a:r>
                      <a:endParaRPr lang="ru-RU" sz="1200" b="1" dirty="0">
                        <a:solidFill>
                          <a:schemeClr val="accent3">
                            <a:lumMod val="75000"/>
                          </a:schemeClr>
                        </a:solidFill>
                        <a:effectLst/>
                        <a:latin typeface="Times New Roman"/>
                        <a:ea typeface="Times New Roman"/>
                      </a:endParaRPr>
                    </a:p>
                  </a:txBody>
                  <a:tcPr marL="68580" marR="68580" marT="0" marB="0"/>
                </a:tc>
              </a:tr>
              <a:tr h="1045830">
                <a:tc>
                  <a:txBody>
                    <a:bodyPr/>
                    <a:lstStyle/>
                    <a:p>
                      <a:pPr algn="just">
                        <a:lnSpc>
                          <a:spcPct val="100000"/>
                        </a:lnSpc>
                        <a:spcAft>
                          <a:spcPts val="0"/>
                        </a:spcAft>
                      </a:pPr>
                      <a:r>
                        <a:rPr lang="ru-RU" sz="1200" b="1" dirty="0">
                          <a:effectLst/>
                        </a:rPr>
                        <a:t>ПК-1(П)</a:t>
                      </a:r>
                      <a:endParaRPr lang="ru-RU" sz="1200" b="1" dirty="0">
                        <a:effectLst/>
                        <a:latin typeface="Times New Roman"/>
                        <a:ea typeface="Times New Roman"/>
                      </a:endParaRPr>
                    </a:p>
                  </a:txBody>
                  <a:tcPr marL="68580" marR="68580" marT="0" marB="0">
                    <a:solidFill>
                      <a:schemeClr val="bg1"/>
                    </a:solidFill>
                  </a:tcPr>
                </a:tc>
                <a:tc>
                  <a:txBody>
                    <a:bodyPr/>
                    <a:lstStyle/>
                    <a:p>
                      <a:pPr algn="l">
                        <a:lnSpc>
                          <a:spcPct val="100000"/>
                        </a:lnSpc>
                        <a:spcAft>
                          <a:spcPts val="0"/>
                        </a:spcAft>
                        <a:tabLst>
                          <a:tab pos="1706880" algn="l"/>
                        </a:tabLst>
                      </a:pPr>
                      <a:r>
                        <a:rPr lang="ru-RU" sz="1200" b="1" dirty="0">
                          <a:solidFill>
                            <a:srgbClr val="00B050"/>
                          </a:solidFill>
                          <a:effectLst/>
                        </a:rPr>
                        <a:t>Способен участвовать в разработке технологических проектов в составе авторского коллектива.</a:t>
                      </a:r>
                      <a:endParaRPr lang="ru-RU" sz="1200" b="1" dirty="0">
                        <a:solidFill>
                          <a:srgbClr val="00B050"/>
                        </a:solidFill>
                        <a:effectLst/>
                        <a:latin typeface="Times New Roman"/>
                        <a:ea typeface="Times New Roman"/>
                      </a:endParaRPr>
                    </a:p>
                  </a:txBody>
                  <a:tcPr marL="68580" marR="68580" marT="0" marB="0">
                    <a:solidFill>
                      <a:schemeClr val="bg1"/>
                    </a:solidFill>
                  </a:tcPr>
                </a:tc>
                <a:tc>
                  <a:txBody>
                    <a:bodyPr/>
                    <a:lstStyle/>
                    <a:p>
                      <a:pPr algn="just">
                        <a:lnSpc>
                          <a:spcPct val="100000"/>
                        </a:lnSpc>
                        <a:spcAft>
                          <a:spcPts val="0"/>
                        </a:spcAft>
                      </a:pPr>
                      <a:r>
                        <a:rPr lang="ru-RU" sz="1200" b="1">
                          <a:effectLst/>
                        </a:rPr>
                        <a:t> </a:t>
                      </a:r>
                      <a:endParaRPr lang="ru-RU" sz="1200" b="1">
                        <a:effectLst/>
                        <a:latin typeface="Times New Roman"/>
                        <a:ea typeface="Times New Roman"/>
                      </a:endParaRPr>
                    </a:p>
                  </a:txBody>
                  <a:tcPr marL="68580" marR="68580" marT="0" marB="0">
                    <a:solidFill>
                      <a:schemeClr val="bg1"/>
                    </a:solidFill>
                  </a:tcPr>
                </a:tc>
              </a:tr>
              <a:tr h="836664">
                <a:tc>
                  <a:txBody>
                    <a:bodyPr/>
                    <a:lstStyle/>
                    <a:p>
                      <a:pPr algn="just">
                        <a:lnSpc>
                          <a:spcPct val="100000"/>
                        </a:lnSpc>
                        <a:spcAft>
                          <a:spcPts val="0"/>
                        </a:spcAft>
                      </a:pPr>
                      <a:r>
                        <a:rPr lang="ru-RU" sz="1200" b="1" dirty="0">
                          <a:effectLst/>
                        </a:rPr>
                        <a:t>ПК-2 (П)</a:t>
                      </a:r>
                      <a:endParaRPr lang="ru-RU" sz="1200" b="1" dirty="0">
                        <a:effectLst/>
                        <a:latin typeface="Times New Roman"/>
                        <a:ea typeface="Times New Roman"/>
                      </a:endParaRPr>
                    </a:p>
                  </a:txBody>
                  <a:tcPr marL="68580" marR="68580" marT="0" marB="0">
                    <a:solidFill>
                      <a:schemeClr val="bg1"/>
                    </a:solidFill>
                  </a:tcPr>
                </a:tc>
                <a:tc>
                  <a:txBody>
                    <a:bodyPr/>
                    <a:lstStyle/>
                    <a:p>
                      <a:pPr algn="l">
                        <a:lnSpc>
                          <a:spcPct val="100000"/>
                        </a:lnSpc>
                        <a:spcAft>
                          <a:spcPts val="0"/>
                        </a:spcAft>
                      </a:pPr>
                      <a:r>
                        <a:rPr lang="ru-RU" sz="1200" b="1" dirty="0">
                          <a:solidFill>
                            <a:srgbClr val="00B050"/>
                          </a:solidFill>
                          <a:effectLst/>
                        </a:rPr>
                        <a:t>Готов использовать современные системы автоматизированного проектирования.</a:t>
                      </a:r>
                      <a:endParaRPr lang="ru-RU" sz="1200" b="1" dirty="0">
                        <a:solidFill>
                          <a:srgbClr val="00B050"/>
                        </a:solidFill>
                        <a:effectLst/>
                        <a:latin typeface="Times New Roman"/>
                        <a:ea typeface="Times New Roman"/>
                      </a:endParaRPr>
                    </a:p>
                  </a:txBody>
                  <a:tcPr marL="68580" marR="68580" marT="0" marB="0">
                    <a:solidFill>
                      <a:schemeClr val="bg1"/>
                    </a:solidFill>
                  </a:tcPr>
                </a:tc>
                <a:tc>
                  <a:txBody>
                    <a:bodyPr/>
                    <a:lstStyle/>
                    <a:p>
                      <a:pPr algn="just">
                        <a:lnSpc>
                          <a:spcPct val="100000"/>
                        </a:lnSpc>
                        <a:spcAft>
                          <a:spcPts val="0"/>
                        </a:spcAft>
                      </a:pPr>
                      <a:r>
                        <a:rPr lang="ru-RU" sz="1200" b="1" dirty="0">
                          <a:effectLst/>
                        </a:rPr>
                        <a:t> </a:t>
                      </a:r>
                      <a:endParaRPr lang="ru-RU" sz="1200" b="1" dirty="0">
                        <a:effectLst/>
                        <a:latin typeface="Times New Roman"/>
                        <a:ea typeface="Times New Roman"/>
                      </a:endParaRPr>
                    </a:p>
                  </a:txBody>
                  <a:tcPr marL="68580" marR="68580" marT="0" marB="0">
                    <a:solidFill>
                      <a:schemeClr val="bg1"/>
                    </a:solidFill>
                  </a:tcPr>
                </a:tc>
              </a:tr>
              <a:tr h="1882495">
                <a:tc>
                  <a:txBody>
                    <a:bodyPr/>
                    <a:lstStyle/>
                    <a:p>
                      <a:pPr algn="just">
                        <a:lnSpc>
                          <a:spcPct val="100000"/>
                        </a:lnSpc>
                        <a:spcAft>
                          <a:spcPts val="0"/>
                        </a:spcAft>
                      </a:pPr>
                      <a:r>
                        <a:rPr lang="ru-RU" sz="1200" b="1">
                          <a:effectLst/>
                        </a:rPr>
                        <a:t>ПК-3 (П)</a:t>
                      </a:r>
                      <a:endParaRPr lang="ru-RU" sz="1200" b="1">
                        <a:effectLst/>
                        <a:latin typeface="Times New Roman"/>
                        <a:ea typeface="Times New Roman"/>
                      </a:endParaRPr>
                    </a:p>
                  </a:txBody>
                  <a:tcPr marL="68580" marR="68580" marT="0" marB="0">
                    <a:solidFill>
                      <a:schemeClr val="bg1"/>
                    </a:solidFill>
                  </a:tcPr>
                </a:tc>
                <a:tc>
                  <a:txBody>
                    <a:bodyPr/>
                    <a:lstStyle/>
                    <a:p>
                      <a:pPr algn="l">
                        <a:lnSpc>
                          <a:spcPct val="100000"/>
                        </a:lnSpc>
                        <a:spcAft>
                          <a:spcPts val="0"/>
                        </a:spcAft>
                      </a:pPr>
                      <a:r>
                        <a:rPr lang="ru-RU" sz="1200" b="1" dirty="0">
                          <a:solidFill>
                            <a:srgbClr val="00B050"/>
                          </a:solidFill>
                          <a:effectLst/>
                        </a:rPr>
                        <a:t>Способен проектировать технологические процессы с использованием автоматизированных систем технологической подготовки производства в составе авторского коллектива. </a:t>
                      </a:r>
                      <a:endParaRPr lang="ru-RU" sz="1200" b="1" dirty="0">
                        <a:solidFill>
                          <a:srgbClr val="00B050"/>
                        </a:solidFill>
                        <a:effectLst/>
                        <a:latin typeface="Times New Roman"/>
                        <a:ea typeface="Times New Roman"/>
                      </a:endParaRPr>
                    </a:p>
                  </a:txBody>
                  <a:tcPr marL="68580" marR="68580" marT="0" marB="0">
                    <a:solidFill>
                      <a:schemeClr val="bg1"/>
                    </a:solidFill>
                  </a:tcPr>
                </a:tc>
                <a:tc>
                  <a:txBody>
                    <a:bodyPr/>
                    <a:lstStyle/>
                    <a:p>
                      <a:pPr algn="just">
                        <a:lnSpc>
                          <a:spcPct val="100000"/>
                        </a:lnSpc>
                        <a:spcAft>
                          <a:spcPts val="0"/>
                        </a:spcAft>
                      </a:pPr>
                      <a:r>
                        <a:rPr lang="ru-RU" sz="1200" b="1" dirty="0">
                          <a:effectLst/>
                        </a:rPr>
                        <a:t> </a:t>
                      </a:r>
                      <a:endParaRPr lang="ru-RU" sz="1200" b="1" dirty="0">
                        <a:effectLst/>
                        <a:latin typeface="Times New Roman"/>
                        <a:ea typeface="Times New Roman"/>
                      </a:endParaRPr>
                    </a:p>
                  </a:txBody>
                  <a:tcPr marL="68580" marR="68580" marT="0" marB="0">
                    <a:solidFill>
                      <a:schemeClr val="bg1"/>
                    </a:solidFill>
                  </a:tcPr>
                </a:tc>
              </a:tr>
            </a:tbl>
          </a:graphicData>
        </a:graphic>
      </p:graphicFrame>
      <p:sp>
        <p:nvSpPr>
          <p:cNvPr id="8" name="Прямоугольник 7"/>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060899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7284"/>
            <a:ext cx="8712968" cy="461665"/>
          </a:xfrm>
          <a:prstGeom prst="rect">
            <a:avLst/>
          </a:prstGeom>
        </p:spPr>
        <p:txBody>
          <a:bodyPr wrap="square">
            <a:spAutoFit/>
          </a:bodyPr>
          <a:lstStyle/>
          <a:p>
            <a:r>
              <a:rPr lang="ru-RU" sz="1200" b="1" dirty="0"/>
              <a:t>4.3. Соотнесение выбранных разработчиком ПООП из профессиональных стандартов обобщенных трудовых функций и трудовых функций работника компетенциям выпускников образовательных программ</a:t>
            </a:r>
            <a:endParaRPr lang="ru-RU" sz="1200" dirty="0"/>
          </a:p>
        </p:txBody>
      </p:sp>
      <p:graphicFrame>
        <p:nvGraphicFramePr>
          <p:cNvPr id="5" name="Таблица 4"/>
          <p:cNvGraphicFramePr>
            <a:graphicFrameLocks noGrp="1"/>
          </p:cNvGraphicFramePr>
          <p:nvPr>
            <p:extLst>
              <p:ext uri="{D42A27DB-BD31-4B8C-83A1-F6EECF244321}">
                <p14:modId xmlns:p14="http://schemas.microsoft.com/office/powerpoint/2010/main" val="480367070"/>
              </p:ext>
            </p:extLst>
          </p:nvPr>
        </p:nvGraphicFramePr>
        <p:xfrm>
          <a:off x="107504" y="4149080"/>
          <a:ext cx="8712967" cy="2103240"/>
        </p:xfrm>
        <a:graphic>
          <a:graphicData uri="http://schemas.openxmlformats.org/drawingml/2006/table">
            <a:tbl>
              <a:tblPr firstRow="1" firstCol="1" bandRow="1">
                <a:tableStyleId>{BC89EF96-8CEA-46FF-86C4-4CE0E7609802}</a:tableStyleId>
              </a:tblPr>
              <a:tblGrid>
                <a:gridCol w="1570789"/>
                <a:gridCol w="1546245"/>
                <a:gridCol w="1362168"/>
                <a:gridCol w="1411255"/>
                <a:gridCol w="1411255"/>
                <a:gridCol w="1411255"/>
              </a:tblGrid>
              <a:tr h="1304343">
                <a:tc>
                  <a:txBody>
                    <a:bodyPr/>
                    <a:lstStyle/>
                    <a:p>
                      <a:pPr algn="ctr">
                        <a:lnSpc>
                          <a:spcPct val="100000"/>
                        </a:lnSpc>
                        <a:spcAft>
                          <a:spcPts val="0"/>
                        </a:spcAft>
                      </a:pPr>
                      <a:r>
                        <a:rPr lang="ru-RU" sz="1200" b="1" i="0" spc="-35" dirty="0">
                          <a:solidFill>
                            <a:schemeClr val="accent3">
                              <a:lumMod val="75000"/>
                            </a:schemeClr>
                          </a:solidFill>
                          <a:effectLst/>
                        </a:rPr>
                        <a:t>Наименование ОПК или ПК</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gn="ctr">
                        <a:lnSpc>
                          <a:spcPct val="100000"/>
                        </a:lnSpc>
                        <a:spcAft>
                          <a:spcPts val="0"/>
                        </a:spcAft>
                      </a:pPr>
                      <a:r>
                        <a:rPr lang="ru-RU" sz="1200" b="1" i="0" spc="-35" dirty="0">
                          <a:solidFill>
                            <a:schemeClr val="accent3">
                              <a:lumMod val="75000"/>
                            </a:schemeClr>
                          </a:solidFill>
                          <a:effectLst/>
                        </a:rPr>
                        <a:t>Сопряжённый ПС</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gn="ctr">
                        <a:lnSpc>
                          <a:spcPct val="100000"/>
                        </a:lnSpc>
                        <a:spcAft>
                          <a:spcPts val="0"/>
                        </a:spcAft>
                      </a:pPr>
                      <a:r>
                        <a:rPr lang="ru-RU" sz="1200" b="1" i="0" spc="-35" dirty="0">
                          <a:solidFill>
                            <a:schemeClr val="accent3">
                              <a:lumMod val="75000"/>
                            </a:schemeClr>
                          </a:solidFill>
                          <a:effectLst/>
                        </a:rPr>
                        <a:t>Выбранная ОТФ</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gn="ctr">
                        <a:lnSpc>
                          <a:spcPct val="100000"/>
                        </a:lnSpc>
                        <a:spcAft>
                          <a:spcPts val="0"/>
                        </a:spcAft>
                      </a:pPr>
                      <a:r>
                        <a:rPr lang="ru-RU" sz="1200" b="1" i="0" spc="-35" dirty="0">
                          <a:solidFill>
                            <a:schemeClr val="accent3">
                              <a:lumMod val="75000"/>
                            </a:schemeClr>
                          </a:solidFill>
                          <a:effectLst/>
                        </a:rPr>
                        <a:t>ТФ, на подготовку выполнения которых направлена ПК</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gn="ctr">
                        <a:lnSpc>
                          <a:spcPct val="100000"/>
                        </a:lnSpc>
                        <a:spcAft>
                          <a:spcPts val="0"/>
                        </a:spcAft>
                      </a:pPr>
                      <a:r>
                        <a:rPr lang="ru-RU" sz="1200" b="1" i="0" spc="-35" dirty="0">
                          <a:solidFill>
                            <a:schemeClr val="accent3">
                              <a:lumMod val="75000"/>
                            </a:schemeClr>
                          </a:solidFill>
                          <a:effectLst/>
                        </a:rPr>
                        <a:t>Конкретные ТД, на подготовку к выполнению которых направлена ПК</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gn="ctr">
                        <a:lnSpc>
                          <a:spcPct val="100000"/>
                        </a:lnSpc>
                        <a:spcAft>
                          <a:spcPts val="0"/>
                        </a:spcAft>
                      </a:pPr>
                      <a:r>
                        <a:rPr lang="ru-RU" sz="1200" b="1" i="0" spc="-35" dirty="0">
                          <a:solidFill>
                            <a:schemeClr val="accent3">
                              <a:lumMod val="75000"/>
                            </a:schemeClr>
                          </a:solidFill>
                          <a:effectLst/>
                        </a:rPr>
                        <a:t>Другие основания для включения ПК в </a:t>
                      </a:r>
                      <a:r>
                        <a:rPr lang="ru-RU" sz="1200" b="1" i="0" spc="-35" dirty="0" smtClean="0">
                          <a:solidFill>
                            <a:schemeClr val="accent3">
                              <a:lumMod val="75000"/>
                            </a:schemeClr>
                          </a:solidFill>
                          <a:effectLst/>
                        </a:rPr>
                        <a:t>ПООП </a:t>
                      </a:r>
                      <a:r>
                        <a:rPr lang="ru-RU" sz="1200" b="1" i="0" spc="-35" dirty="0">
                          <a:solidFill>
                            <a:schemeClr val="accent3">
                              <a:lumMod val="75000"/>
                            </a:schemeClr>
                          </a:solidFill>
                          <a:effectLst/>
                        </a:rPr>
                        <a:t>(наименование и реквизиты документов)</a:t>
                      </a:r>
                      <a:endParaRPr lang="ru-RU" sz="1200" b="1" i="0" dirty="0">
                        <a:solidFill>
                          <a:schemeClr val="accent3">
                            <a:lumMod val="75000"/>
                          </a:schemeClr>
                        </a:solidFill>
                        <a:effectLst/>
                        <a:latin typeface="Times New Roman"/>
                        <a:ea typeface="Times New Roman"/>
                      </a:endParaRPr>
                    </a:p>
                  </a:txBody>
                  <a:tcPr marL="56796" marR="56796" marT="7888" marB="0"/>
                </a:tc>
              </a:tr>
              <a:tr h="528719">
                <a:tc rowSpan="2">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endParaRPr>
                    </a:p>
                    <a:p>
                      <a:pPr>
                        <a:lnSpc>
                          <a:spcPct val="100000"/>
                        </a:lnSpc>
                        <a:spcAft>
                          <a:spcPts val="0"/>
                        </a:spcAft>
                      </a:pPr>
                      <a:r>
                        <a:rPr lang="ru-RU" sz="1200" b="1" i="0" spc="-35" dirty="0">
                          <a:solidFill>
                            <a:schemeClr val="accent3">
                              <a:lumMod val="75000"/>
                            </a:schemeClr>
                          </a:solidFill>
                          <a:effectLst/>
                        </a:rPr>
                        <a:t> ПК 1</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c>
                  <a:txBody>
                    <a:bodyPr/>
                    <a:lstStyle/>
                    <a:p>
                      <a:pPr>
                        <a:lnSpc>
                          <a:spcPct val="100000"/>
                        </a:lnSpc>
                        <a:spcAft>
                          <a:spcPts val="0"/>
                        </a:spcAft>
                      </a:pPr>
                      <a:r>
                        <a:rPr lang="ru-RU" sz="1200" b="1" i="0" spc="-35" dirty="0">
                          <a:solidFill>
                            <a:schemeClr val="accent3">
                              <a:lumMod val="75000"/>
                            </a:schemeClr>
                          </a:solidFill>
                          <a:effectLst/>
                        </a:rPr>
                        <a:t> ПС 1</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c>
                  <a:txBody>
                    <a:bodyPr/>
                    <a:lstStyle/>
                    <a:p>
                      <a:pPr>
                        <a:lnSpc>
                          <a:spcPct val="100000"/>
                        </a:lnSpc>
                        <a:spcAft>
                          <a:spcPts val="0"/>
                        </a:spcAft>
                      </a:pPr>
                      <a:r>
                        <a:rPr lang="ru-RU" sz="1200" b="1" i="0" spc="-35" dirty="0">
                          <a:solidFill>
                            <a:schemeClr val="accent3">
                              <a:lumMod val="75000"/>
                            </a:schemeClr>
                          </a:solidFill>
                          <a:effectLst/>
                        </a:rPr>
                        <a:t> ОТФ 1</a:t>
                      </a:r>
                      <a:endParaRPr lang="ru-RU" sz="1200" b="1" i="0" dirty="0">
                        <a:solidFill>
                          <a:schemeClr val="accent3">
                            <a:lumMod val="75000"/>
                          </a:schemeClr>
                        </a:solidFill>
                        <a:effectLst/>
                      </a:endParaRPr>
                    </a:p>
                    <a:p>
                      <a:pPr>
                        <a:lnSpc>
                          <a:spcPct val="100000"/>
                        </a:lnSpc>
                        <a:spcAft>
                          <a:spcPts val="0"/>
                        </a:spcAft>
                      </a:pPr>
                      <a:r>
                        <a:rPr lang="ru-RU" sz="1200" b="1" i="0" spc="-35" dirty="0">
                          <a:solidFill>
                            <a:schemeClr val="accent3">
                              <a:lumMod val="75000"/>
                            </a:schemeClr>
                          </a:solidFill>
                          <a:effectLst/>
                        </a:rPr>
                        <a:t>ОТФ 2</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c>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c>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c>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latin typeface="Times New Roman"/>
                        <a:ea typeface="Times New Roman"/>
                      </a:endParaRPr>
                    </a:p>
                  </a:txBody>
                  <a:tcPr marL="56796" marR="56796" marT="7888" marB="0">
                    <a:solidFill>
                      <a:schemeClr val="bg1">
                        <a:alpha val="20000"/>
                      </a:schemeClr>
                    </a:solidFill>
                  </a:tcPr>
                </a:tc>
              </a:tr>
              <a:tr h="270178">
                <a:tc vMerge="1">
                  <a:txBody>
                    <a:bodyPr/>
                    <a:lstStyle/>
                    <a:p>
                      <a:endParaRPr lang="ru-RU"/>
                    </a:p>
                  </a:txBody>
                  <a:tcPr/>
                </a:tc>
                <a:tc>
                  <a:txBody>
                    <a:bodyPr/>
                    <a:lstStyle/>
                    <a:p>
                      <a:pPr>
                        <a:lnSpc>
                          <a:spcPct val="100000"/>
                        </a:lnSpc>
                        <a:spcAft>
                          <a:spcPts val="0"/>
                        </a:spcAft>
                      </a:pPr>
                      <a:r>
                        <a:rPr lang="ru-RU" sz="1200" b="1" i="0" spc="-35">
                          <a:solidFill>
                            <a:schemeClr val="accent3">
                              <a:lumMod val="75000"/>
                            </a:schemeClr>
                          </a:solidFill>
                          <a:effectLst/>
                        </a:rPr>
                        <a:t> ПС 2</a:t>
                      </a:r>
                      <a:endParaRPr lang="ru-RU" sz="1200" b="1" i="0">
                        <a:solidFill>
                          <a:schemeClr val="accent3">
                            <a:lumMod val="75000"/>
                          </a:schemeClr>
                        </a:solidFill>
                        <a:effectLst/>
                        <a:latin typeface="Times New Roman"/>
                        <a:ea typeface="Times New Roman"/>
                      </a:endParaRPr>
                    </a:p>
                  </a:txBody>
                  <a:tcPr marL="56796" marR="56796" marT="7888" marB="0"/>
                </a:tc>
                <a:tc>
                  <a:txBody>
                    <a:bodyPr/>
                    <a:lstStyle/>
                    <a:p>
                      <a:pPr>
                        <a:lnSpc>
                          <a:spcPct val="100000"/>
                        </a:lnSpc>
                        <a:spcAft>
                          <a:spcPts val="0"/>
                        </a:spcAft>
                      </a:pPr>
                      <a:r>
                        <a:rPr lang="ru-RU" sz="1200" b="1" i="0" spc="-35">
                          <a:solidFill>
                            <a:schemeClr val="accent3">
                              <a:lumMod val="75000"/>
                            </a:schemeClr>
                          </a:solidFill>
                          <a:effectLst/>
                        </a:rPr>
                        <a:t> ОТФ 1</a:t>
                      </a:r>
                      <a:endParaRPr lang="ru-RU" sz="1200" b="1" i="0">
                        <a:solidFill>
                          <a:schemeClr val="accent3">
                            <a:lumMod val="75000"/>
                          </a:schemeClr>
                        </a:solidFill>
                        <a:effectLst/>
                        <a:latin typeface="Times New Roman"/>
                        <a:ea typeface="Times New Roman"/>
                      </a:endParaRPr>
                    </a:p>
                  </a:txBody>
                  <a:tcPr marL="56796" marR="56796" marT="7888" marB="0"/>
                </a:tc>
                <a:tc>
                  <a:txBody>
                    <a:bodyPr/>
                    <a:lstStyle/>
                    <a:p>
                      <a:pPr>
                        <a:lnSpc>
                          <a:spcPct val="100000"/>
                        </a:lnSpc>
                        <a:spcAft>
                          <a:spcPts val="0"/>
                        </a:spcAft>
                      </a:pPr>
                      <a:r>
                        <a:rPr lang="ru-RU" sz="1200" b="1" i="0" spc="-35">
                          <a:solidFill>
                            <a:schemeClr val="accent3">
                              <a:lumMod val="75000"/>
                            </a:schemeClr>
                          </a:solidFill>
                          <a:effectLst/>
                        </a:rPr>
                        <a:t> </a:t>
                      </a:r>
                      <a:endParaRPr lang="ru-RU" sz="1200" b="1" i="0">
                        <a:solidFill>
                          <a:schemeClr val="accent3">
                            <a:lumMod val="75000"/>
                          </a:schemeClr>
                        </a:solidFill>
                        <a:effectLst/>
                        <a:latin typeface="Times New Roman"/>
                        <a:ea typeface="Times New Roman"/>
                      </a:endParaRPr>
                    </a:p>
                  </a:txBody>
                  <a:tcPr marL="56796" marR="56796" marT="7888" marB="0"/>
                </a:tc>
                <a:tc>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latin typeface="Times New Roman"/>
                        <a:ea typeface="Times New Roman"/>
                      </a:endParaRPr>
                    </a:p>
                  </a:txBody>
                  <a:tcPr marL="56796" marR="56796" marT="7888" marB="0"/>
                </a:tc>
                <a:tc>
                  <a:txBody>
                    <a:bodyPr/>
                    <a:lstStyle/>
                    <a:p>
                      <a:pPr>
                        <a:lnSpc>
                          <a:spcPct val="100000"/>
                        </a:lnSpc>
                        <a:spcAft>
                          <a:spcPts val="0"/>
                        </a:spcAft>
                      </a:pPr>
                      <a:r>
                        <a:rPr lang="ru-RU" sz="1200" b="1" i="0" spc="-35" dirty="0">
                          <a:solidFill>
                            <a:schemeClr val="accent3">
                              <a:lumMod val="75000"/>
                            </a:schemeClr>
                          </a:solidFill>
                          <a:effectLst/>
                        </a:rPr>
                        <a:t> </a:t>
                      </a:r>
                      <a:endParaRPr lang="ru-RU" sz="1200" b="1" i="0" dirty="0">
                        <a:solidFill>
                          <a:schemeClr val="accent3">
                            <a:lumMod val="75000"/>
                          </a:schemeClr>
                        </a:solidFill>
                        <a:effectLst/>
                        <a:latin typeface="Times New Roman"/>
                        <a:ea typeface="Times New Roman"/>
                      </a:endParaRPr>
                    </a:p>
                  </a:txBody>
                  <a:tcPr marL="56796" marR="56796" marT="7888" marB="0"/>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320334964"/>
              </p:ext>
            </p:extLst>
          </p:nvPr>
        </p:nvGraphicFramePr>
        <p:xfrm>
          <a:off x="107504" y="620688"/>
          <a:ext cx="8609689" cy="3354324"/>
        </p:xfrm>
        <a:graphic>
          <a:graphicData uri="http://schemas.openxmlformats.org/drawingml/2006/table">
            <a:tbl>
              <a:tblPr firstRow="1" firstCol="1" bandRow="1">
                <a:tableStyleId>{5C22544A-7EE6-4342-B048-85BDC9FD1C3A}</a:tableStyleId>
              </a:tblPr>
              <a:tblGrid>
                <a:gridCol w="8609689"/>
              </a:tblGrid>
              <a:tr h="1512168">
                <a:tc>
                  <a:txBody>
                    <a:bodyPr/>
                    <a:lstStyle/>
                    <a:p>
                      <a:pPr algn="ctr"/>
                      <a:r>
                        <a:rPr kumimoji="0" lang="ru-RU" sz="1200" b="0" i="0" u="sng" kern="1200" dirty="0" smtClean="0">
                          <a:solidFill>
                            <a:schemeClr val="tx1"/>
                          </a:solidFill>
                          <a:effectLst/>
                          <a:latin typeface="+mn-lt"/>
                          <a:ea typeface="+mn-ea"/>
                          <a:cs typeface="+mn-cs"/>
                        </a:rPr>
                        <a:t>Разъяснения разработчику ПООП по заполнению Раздела 4</a:t>
                      </a:r>
                    </a:p>
                    <a:p>
                      <a:endParaRPr kumimoji="0" lang="ru-RU" sz="1200" b="0" i="0" kern="1200" dirty="0" smtClean="0">
                        <a:solidFill>
                          <a:schemeClr val="tx1"/>
                        </a:solidFill>
                        <a:effectLst/>
                        <a:latin typeface="+mn-lt"/>
                        <a:ea typeface="+mn-ea"/>
                        <a:cs typeface="+mn-cs"/>
                      </a:endParaRPr>
                    </a:p>
                    <a:p>
                      <a:r>
                        <a:rPr kumimoji="0" lang="ru-RU" sz="1200" b="0" i="0" kern="1200" dirty="0" smtClean="0">
                          <a:solidFill>
                            <a:schemeClr val="tx1"/>
                          </a:solidFill>
                          <a:effectLst/>
                          <a:latin typeface="+mn-lt"/>
                          <a:ea typeface="+mn-ea"/>
                          <a:cs typeface="+mn-cs"/>
                        </a:rPr>
                        <a:t>При заполнении подраздела 4.1. приводятся полные перечни универсальных и общепрофессиональных компетенций выпускников, установленные ФГОС ВО в качестве требований к результатам освоения ОПОП, с указанием наименований категорий компетенций, преемственных на различных уровнях высшего образования, а также приводятся основные индикаторы их достижения (в виде четко сформулированных действий, умений, знаний и т.п., достигаемых и измеряемых средствами, доступными в образовательном процессе). </a:t>
                      </a:r>
                    </a:p>
                    <a:p>
                      <a:r>
                        <a:rPr kumimoji="0" lang="ru-RU" sz="1200" b="0" i="0" kern="1200" dirty="0" smtClean="0">
                          <a:solidFill>
                            <a:schemeClr val="tx1"/>
                          </a:solidFill>
                          <a:effectLst/>
                          <a:latin typeface="+mn-lt"/>
                          <a:ea typeface="+mn-ea"/>
                          <a:cs typeface="+mn-cs"/>
                        </a:rPr>
                        <a:t>В подразделе 4.2. приводятся перечни профессиональных компетенций и индикаторы их достижения, которые должны быть определены разработчиком ПООП самостоятельно на основе задач профессиональной деятельности, объектов профессиональной деятельности (при необходимости), выбранных из профессиональных стандартов обобщенных трудовых функций и трудовых функций. </a:t>
                      </a:r>
                    </a:p>
                    <a:p>
                      <a:r>
                        <a:rPr kumimoji="0" lang="ru-RU" sz="1200" b="0" i="0" kern="1200" dirty="0" smtClean="0">
                          <a:solidFill>
                            <a:schemeClr val="tx1"/>
                          </a:solidFill>
                          <a:effectLst/>
                          <a:latin typeface="+mn-lt"/>
                          <a:ea typeface="+mn-ea"/>
                          <a:cs typeface="+mn-cs"/>
                        </a:rPr>
                        <a:t>Разработчик ПООП может структурировать перечень профессиональных компетенций в виде матрицы, чтобы показать имеющуюся связь между конкретной ПК, задачами и объектами профессиональной деятельности. </a:t>
                      </a:r>
                    </a:p>
                    <a:p>
                      <a:r>
                        <a:rPr kumimoji="0" lang="ru-RU" sz="1200" b="0" i="0" kern="1200" dirty="0" smtClean="0">
                          <a:solidFill>
                            <a:schemeClr val="tx1"/>
                          </a:solidFill>
                          <a:effectLst/>
                          <a:latin typeface="+mn-lt"/>
                          <a:ea typeface="+mn-ea"/>
                          <a:cs typeface="+mn-cs"/>
                        </a:rPr>
                        <a:t>При заполнении подраздела 4.3.  разработчик ПООП самостоятельно определяет форму представления соотнесения выбранного им набора ОТФ и ТФ из профессиональных стандартов, с компетенциями выпускников (могут быть показаны связи между ОТФ (ТФ) и всеми видами компетенций - универсальных, общепрофессиональных, профессиональных)</a:t>
                      </a:r>
                    </a:p>
                    <a:p>
                      <a:pPr algn="ctr">
                        <a:lnSpc>
                          <a:spcPct val="115000"/>
                        </a:lnSpc>
                        <a:spcAft>
                          <a:spcPts val="0"/>
                        </a:spcAft>
                      </a:pPr>
                      <a:endParaRPr lang="ru-RU" sz="1400" b="0" i="1" dirty="0">
                        <a:solidFill>
                          <a:schemeClr val="tx1"/>
                        </a:solidFill>
                        <a:effectLst/>
                        <a:latin typeface="Times New Roman"/>
                        <a:ea typeface="Calibri"/>
                      </a:endParaRPr>
                    </a:p>
                  </a:txBody>
                  <a:tcPr marL="68580" marR="68580" marT="0" marB="0">
                    <a:solidFill>
                      <a:schemeClr val="accent1">
                        <a:lumMod val="20000"/>
                        <a:lumOff val="80000"/>
                      </a:schemeClr>
                    </a:solidFill>
                  </a:tcPr>
                </a:tc>
              </a:tr>
            </a:tbl>
          </a:graphicData>
        </a:graphic>
      </p:graphicFrame>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30017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09" y="116632"/>
            <a:ext cx="8640960" cy="6647974"/>
          </a:xfrm>
          <a:prstGeom prst="rect">
            <a:avLst/>
          </a:prstGeom>
          <a:noFill/>
        </p:spPr>
        <p:txBody>
          <a:bodyPr wrap="square" rtlCol="0">
            <a:spAutoFit/>
          </a:bodyPr>
          <a:lstStyle/>
          <a:p>
            <a:r>
              <a:rPr lang="ru-RU" sz="2000" b="1" dirty="0">
                <a:solidFill>
                  <a:schemeClr val="accent1"/>
                </a:solidFill>
                <a:effectLst>
                  <a:outerShdw blurRad="38100" dist="38100" dir="2700000" algn="tl">
                    <a:srgbClr val="000000">
                      <a:alpha val="43137"/>
                    </a:srgbClr>
                  </a:outerShdw>
                </a:effectLst>
              </a:rPr>
              <a:t>3 </a:t>
            </a:r>
            <a:r>
              <a:rPr lang="ru-RU" sz="2000" b="1" dirty="0" smtClean="0">
                <a:solidFill>
                  <a:schemeClr val="tx2"/>
                </a:solidFill>
                <a:effectLst>
                  <a:outerShdw blurRad="38100" dist="38100" dir="2700000" algn="tl">
                    <a:srgbClr val="000000">
                      <a:alpha val="43137"/>
                    </a:srgbClr>
                  </a:outerShdw>
                </a:effectLst>
              </a:rPr>
              <a:t>ХАРАКТЕРИСТИКА НАПРАВЛЕНИЯ ПОДГОТОВКИ</a:t>
            </a:r>
            <a:endParaRPr lang="ru-RU" sz="2000" b="1" dirty="0">
              <a:solidFill>
                <a:schemeClr val="tx2"/>
              </a:solidFill>
              <a:effectLst>
                <a:outerShdw blurRad="38100" dist="38100" dir="2700000" algn="tl">
                  <a:srgbClr val="000000">
                    <a:alpha val="43137"/>
                  </a:srgbClr>
                </a:outerShdw>
              </a:effectLst>
            </a:endParaRPr>
          </a:p>
          <a:p>
            <a:r>
              <a:rPr lang="ru-RU" sz="1200" b="1" dirty="0">
                <a:solidFill>
                  <a:schemeClr val="accent1"/>
                </a:solidFill>
              </a:rPr>
              <a:t>3.1</a:t>
            </a:r>
            <a:r>
              <a:rPr lang="ru-RU" sz="1200" dirty="0"/>
              <a:t> Получение образования по программе </a:t>
            </a:r>
            <a:r>
              <a:rPr lang="ru-RU" sz="1200" dirty="0" err="1"/>
              <a:t>бакалавриата</a:t>
            </a:r>
            <a:r>
              <a:rPr lang="ru-RU" sz="1200" dirty="0"/>
              <a:t> допускается только в образовательной организации высшего образования (далее – организация).</a:t>
            </a:r>
          </a:p>
          <a:p>
            <a:r>
              <a:rPr lang="ru-RU" sz="1200" b="1" dirty="0">
                <a:solidFill>
                  <a:schemeClr val="accent1"/>
                </a:solidFill>
              </a:rPr>
              <a:t>3.2.</a:t>
            </a:r>
            <a:r>
              <a:rPr lang="ru-RU" sz="1200" dirty="0"/>
              <a:t> Обучение по программе </a:t>
            </a:r>
            <a:r>
              <a:rPr lang="ru-RU" sz="1200" dirty="0" err="1"/>
              <a:t>бакалавриата</a:t>
            </a:r>
            <a:r>
              <a:rPr lang="ru-RU" sz="1200" dirty="0"/>
              <a:t> в организации осуществляется в </a:t>
            </a:r>
            <a:r>
              <a:rPr lang="ru-RU" sz="1200" dirty="0">
                <a:solidFill>
                  <a:srgbClr val="FF0000"/>
                </a:solidFill>
              </a:rPr>
              <a:t>очной, очно-заочной и заочной формах</a:t>
            </a:r>
            <a:r>
              <a:rPr lang="ru-RU" sz="1200" dirty="0"/>
              <a:t>.</a:t>
            </a:r>
          </a:p>
          <a:p>
            <a:r>
              <a:rPr lang="ru-RU" sz="1200" dirty="0"/>
              <a:t>Объем программы </a:t>
            </a:r>
            <a:r>
              <a:rPr lang="ru-RU" sz="1200" dirty="0" err="1"/>
              <a:t>бакалавриата</a:t>
            </a:r>
            <a:r>
              <a:rPr lang="ru-RU" sz="1200" dirty="0"/>
              <a:t> составляет 240 зачетных единиц (далее – </a:t>
            </a:r>
            <a:r>
              <a:rPr lang="ru-RU" sz="1200" dirty="0" err="1"/>
              <a:t>з.е</a:t>
            </a:r>
            <a:r>
              <a:rPr lang="ru-RU" sz="1200" dirty="0"/>
              <a:t>.), вне зависимости от формы обучения, применяемых образовательных технологий, реализации программы </a:t>
            </a:r>
            <a:r>
              <a:rPr lang="ru-RU" sz="1200" dirty="0" err="1"/>
              <a:t>бакалавриата</a:t>
            </a:r>
            <a:r>
              <a:rPr lang="ru-RU" sz="1200" dirty="0"/>
              <a:t> с использованием сетевой формы, реализации программы </a:t>
            </a:r>
            <a:r>
              <a:rPr lang="ru-RU" sz="1200" dirty="0" err="1"/>
              <a:t>бакалавриата</a:t>
            </a:r>
            <a:r>
              <a:rPr lang="ru-RU" sz="1200" dirty="0"/>
              <a:t> по индивидуальному учебному плану, в том числе ускоренного обучения.</a:t>
            </a:r>
          </a:p>
          <a:p>
            <a:r>
              <a:rPr lang="ru-RU" sz="1200" b="1" dirty="0">
                <a:solidFill>
                  <a:schemeClr val="accent1"/>
                </a:solidFill>
              </a:rPr>
              <a:t>3.3.</a:t>
            </a:r>
            <a:r>
              <a:rPr lang="ru-RU" sz="1200" dirty="0"/>
              <a:t> При реализации программы </a:t>
            </a:r>
            <a:r>
              <a:rPr lang="ru-RU" sz="1200" dirty="0" err="1"/>
              <a:t>бакалавриата</a:t>
            </a:r>
            <a:r>
              <a:rPr lang="ru-RU" sz="1200" dirty="0"/>
              <a:t> организация вправе применять </a:t>
            </a:r>
            <a:r>
              <a:rPr lang="ru-RU" sz="1200" dirty="0">
                <a:solidFill>
                  <a:srgbClr val="FF0000"/>
                </a:solidFill>
              </a:rPr>
              <a:t>электронное обучение </a:t>
            </a:r>
            <a:r>
              <a:rPr lang="ru-RU" sz="1200" dirty="0"/>
              <a:t>и </a:t>
            </a:r>
            <a:r>
              <a:rPr lang="ru-RU" sz="1200" dirty="0">
                <a:solidFill>
                  <a:srgbClr val="FF0000"/>
                </a:solidFill>
              </a:rPr>
              <a:t>дистанционные образовательные </a:t>
            </a:r>
            <a:r>
              <a:rPr lang="ru-RU" sz="1200" dirty="0"/>
              <a:t>технологии.</a:t>
            </a:r>
          </a:p>
          <a:p>
            <a:r>
              <a:rPr lang="ru-RU" sz="1200" dirty="0"/>
              <a:t>При обучении инвалидов электронное обучение и дистанционные образовательные технологии должны предусматривать возможность приема-передачи информации в доступных для них формах. </a:t>
            </a:r>
          </a:p>
          <a:p>
            <a:r>
              <a:rPr lang="ru-RU" sz="1200" b="1" dirty="0">
                <a:solidFill>
                  <a:schemeClr val="accent1"/>
                </a:solidFill>
              </a:rPr>
              <a:t>3.4. </a:t>
            </a:r>
            <a:r>
              <a:rPr lang="ru-RU" sz="1200" dirty="0"/>
              <a:t>Реализация программы </a:t>
            </a:r>
            <a:r>
              <a:rPr lang="ru-RU" sz="1200" dirty="0" err="1"/>
              <a:t>бакалавриата</a:t>
            </a:r>
            <a:r>
              <a:rPr lang="ru-RU" sz="1200" dirty="0"/>
              <a:t> возможна с использованием </a:t>
            </a:r>
            <a:r>
              <a:rPr lang="ru-RU" sz="1200" dirty="0">
                <a:solidFill>
                  <a:srgbClr val="FF0000"/>
                </a:solidFill>
              </a:rPr>
              <a:t>сетевой формы</a:t>
            </a:r>
            <a:r>
              <a:rPr lang="ru-RU" sz="1200" dirty="0"/>
              <a:t>.</a:t>
            </a:r>
          </a:p>
          <a:p>
            <a:r>
              <a:rPr lang="ru-RU" sz="1200" b="1" dirty="0">
                <a:solidFill>
                  <a:schemeClr val="accent1"/>
                </a:solidFill>
              </a:rPr>
              <a:t>3.5. </a:t>
            </a:r>
            <a:r>
              <a:rPr lang="ru-RU" sz="1200" dirty="0"/>
              <a:t>Срок получения образования по программе </a:t>
            </a:r>
            <a:r>
              <a:rPr lang="ru-RU" sz="1200" dirty="0" err="1"/>
              <a:t>бакалавриата</a:t>
            </a:r>
            <a:r>
              <a:rPr lang="ru-RU" sz="1200" dirty="0"/>
              <a:t>:</a:t>
            </a:r>
          </a:p>
          <a:p>
            <a:pPr marL="252000" indent="0">
              <a:buNone/>
            </a:pPr>
            <a:r>
              <a:rPr lang="ru-RU" sz="1200" dirty="0">
                <a:solidFill>
                  <a:srgbClr val="FF0000"/>
                </a:solidFill>
              </a:rPr>
              <a:t>в очной форме </a:t>
            </a:r>
            <a:r>
              <a:rPr lang="ru-RU" sz="1200" dirty="0"/>
              <a:t>обучения, включая каникулы, предоставляемые после прохождения государственной итоговой аттестации, вне зависимости от применяемых образовательных технологий, составляет </a:t>
            </a:r>
            <a:r>
              <a:rPr lang="ru-RU" sz="1200" dirty="0">
                <a:solidFill>
                  <a:srgbClr val="FF0000"/>
                </a:solidFill>
              </a:rPr>
              <a:t>4 года</a:t>
            </a:r>
            <a:r>
              <a:rPr lang="ru-RU" sz="1200" dirty="0"/>
              <a:t>. Объем программы </a:t>
            </a:r>
            <a:r>
              <a:rPr lang="ru-RU" sz="1200" dirty="0" err="1"/>
              <a:t>бакалавриата</a:t>
            </a:r>
            <a:r>
              <a:rPr lang="ru-RU" sz="1200" dirty="0"/>
              <a:t> в очной форме обучения, реализуемый </a:t>
            </a:r>
            <a:r>
              <a:rPr lang="ru-RU" sz="1200" dirty="0">
                <a:solidFill>
                  <a:srgbClr val="FF0000"/>
                </a:solidFill>
              </a:rPr>
              <a:t>за один учебный год</a:t>
            </a:r>
            <a:r>
              <a:rPr lang="ru-RU" sz="1200" dirty="0"/>
              <a:t>, составляет </a:t>
            </a:r>
            <a:r>
              <a:rPr lang="ru-RU" sz="1200" dirty="0">
                <a:solidFill>
                  <a:srgbClr val="FF0000"/>
                </a:solidFill>
              </a:rPr>
              <a:t>60 </a:t>
            </a:r>
            <a:r>
              <a:rPr lang="ru-RU" sz="1200" dirty="0" err="1">
                <a:solidFill>
                  <a:srgbClr val="FF0000"/>
                </a:solidFill>
              </a:rPr>
              <a:t>з.е</a:t>
            </a:r>
            <a:r>
              <a:rPr lang="ru-RU" sz="1200" dirty="0"/>
              <a:t>.;</a:t>
            </a:r>
          </a:p>
          <a:p>
            <a:pPr marL="252000" indent="0">
              <a:buNone/>
            </a:pPr>
            <a:r>
              <a:rPr lang="ru-RU" sz="1200" dirty="0"/>
              <a:t>в очно-заочной или заочной формах обучения вне зависимости от применяемых образовательных технологий, увеличивается не менее чем на 6 месяцев и не более чем на 1 год по сравнению со сроком получения образования по очной форме обучения;</a:t>
            </a:r>
          </a:p>
          <a:p>
            <a:pPr marL="252000" indent="0">
              <a:buNone/>
            </a:pPr>
            <a:r>
              <a:rPr lang="ru-RU" sz="1200" dirty="0"/>
              <a:t>при обучении по индивидуальному учебному плану, вне зависимости от формы обучения, составляет не более срока получения образования, установленного для соответствующей формы обучения, а при обучении по индивидуальному учебному плану инвалидов может быть увеличен по их заявлению не более чем на 1 год по сравнению со сроком получения образования для соответствующей формы обучения. Объем программы </a:t>
            </a:r>
            <a:r>
              <a:rPr lang="ru-RU" sz="1200" dirty="0" err="1"/>
              <a:t>бакалавриата</a:t>
            </a:r>
            <a:r>
              <a:rPr lang="ru-RU" sz="1200" dirty="0"/>
              <a:t> за один учебный год при обучении по индивидуальному учебному плану, в том числе ускоренного обучения, вне зависимости от формы обучения не может составлять более 75 </a:t>
            </a:r>
            <a:r>
              <a:rPr lang="ru-RU" sz="1200" dirty="0" err="1"/>
              <a:t>з.е</a:t>
            </a:r>
            <a:r>
              <a:rPr lang="ru-RU" sz="1200" dirty="0"/>
              <a:t>.;</a:t>
            </a:r>
          </a:p>
          <a:p>
            <a:pPr marL="252000" indent="0">
              <a:buNone/>
            </a:pPr>
            <a:r>
              <a:rPr lang="ru-RU" sz="1200" dirty="0"/>
              <a:t>при реализации программы </a:t>
            </a:r>
            <a:r>
              <a:rPr lang="ru-RU" sz="1200" dirty="0" err="1"/>
              <a:t>бакалавриата</a:t>
            </a:r>
            <a:r>
              <a:rPr lang="ru-RU" sz="1200" dirty="0"/>
              <a:t> в сетевой форме, вне зависимости от применяемых образовательных технологий, может быть увеличен не более чем на 1 год по сравнению со сроком получения образования для соответствующей формы обучения, при условии сохранения общего объема финансирования реализации программы. </a:t>
            </a:r>
          </a:p>
          <a:p>
            <a:r>
              <a:rPr lang="ru-RU" sz="1200" dirty="0"/>
              <a:t>Конкретный срок получения образования и объем программы </a:t>
            </a:r>
            <a:r>
              <a:rPr lang="ru-RU" sz="1200" dirty="0" err="1"/>
              <a:t>бакалавриата</a:t>
            </a:r>
            <a:r>
              <a:rPr lang="ru-RU" sz="1200" dirty="0"/>
              <a:t>, реализуемый за один учебный год в очно-заочной или заочной формах обучения, а также по индивидуальному учебному плану определяются организацией самостоятельно в пределах сроков, установленных настоящим пунктом.</a:t>
            </a:r>
          </a:p>
          <a:p>
            <a:r>
              <a:rPr lang="ru-RU" sz="1200" b="1" dirty="0">
                <a:solidFill>
                  <a:schemeClr val="accent1"/>
                </a:solidFill>
              </a:rPr>
              <a:t>3.6.</a:t>
            </a:r>
            <a:r>
              <a:rPr lang="ru-RU" sz="1200" dirty="0"/>
              <a:t> Образовательная деятельность по программе </a:t>
            </a:r>
            <a:r>
              <a:rPr lang="ru-RU" sz="1200" dirty="0" err="1"/>
              <a:t>бакалавриата</a:t>
            </a:r>
            <a:r>
              <a:rPr lang="ru-RU" sz="1200" dirty="0"/>
              <a:t> осуществляется на государственном языке Российской Федерации, если иное не определено локальным нормативным актом организации</a:t>
            </a:r>
            <a:r>
              <a:rPr lang="ru-RU" sz="1200" dirty="0" smtClean="0"/>
              <a:t>.</a:t>
            </a:r>
            <a:endParaRPr lang="ru-RU" sz="1200" dirty="0"/>
          </a:p>
        </p:txBody>
      </p:sp>
      <p:sp>
        <p:nvSpPr>
          <p:cNvPr id="3" name="Прямоугольник 2"/>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964679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981557687"/>
              </p:ext>
            </p:extLst>
          </p:nvPr>
        </p:nvGraphicFramePr>
        <p:xfrm>
          <a:off x="107504" y="44623"/>
          <a:ext cx="8609689" cy="6696745"/>
        </p:xfrm>
        <a:graphic>
          <a:graphicData uri="http://schemas.openxmlformats.org/drawingml/2006/table">
            <a:tbl>
              <a:tblPr firstRow="1" firstCol="1" bandRow="1">
                <a:tableStyleId>{5C22544A-7EE6-4342-B048-85BDC9FD1C3A}</a:tableStyleId>
              </a:tblPr>
              <a:tblGrid>
                <a:gridCol w="8609689"/>
              </a:tblGrid>
              <a:tr h="6696745">
                <a:tc>
                  <a:txBody>
                    <a:bodyPr/>
                    <a:lstStyle/>
                    <a:p>
                      <a:pPr algn="ctr"/>
                      <a:r>
                        <a:rPr kumimoji="0" lang="ru-RU" sz="1000" b="0" i="0" u="sng" kern="1200" dirty="0" smtClean="0">
                          <a:solidFill>
                            <a:schemeClr val="tx1"/>
                          </a:solidFill>
                          <a:effectLst/>
                          <a:latin typeface="+mn-lt"/>
                          <a:ea typeface="+mn-ea"/>
                          <a:cs typeface="+mn-cs"/>
                        </a:rPr>
                        <a:t>Определение основных понятий, используемых в Разделе 4</a:t>
                      </a:r>
                    </a:p>
                    <a:p>
                      <a:endParaRPr kumimoji="0" lang="ru-RU" sz="1000" b="1" i="0" u="sng" kern="1200" dirty="0" smtClean="0">
                        <a:solidFill>
                          <a:schemeClr val="lt1"/>
                        </a:solidFill>
                        <a:effectLst/>
                        <a:latin typeface="+mn-lt"/>
                        <a:ea typeface="+mn-ea"/>
                        <a:cs typeface="+mn-cs"/>
                      </a:endParaRPr>
                    </a:p>
                    <a:p>
                      <a:r>
                        <a:rPr kumimoji="0" lang="ru-RU" sz="1000" b="0" i="0" u="sng" kern="1200" dirty="0" smtClean="0">
                          <a:solidFill>
                            <a:schemeClr val="tx1"/>
                          </a:solidFill>
                          <a:effectLst/>
                          <a:latin typeface="+mn-lt"/>
                          <a:ea typeface="+mn-ea"/>
                          <a:cs typeface="+mn-cs"/>
                        </a:rPr>
                        <a:t>Универсальные компетенции выпускника</a:t>
                      </a:r>
                      <a:r>
                        <a:rPr kumimoji="0" lang="ru-RU" sz="1000" b="0" i="0" kern="1200" dirty="0" smtClean="0">
                          <a:solidFill>
                            <a:schemeClr val="tx1"/>
                          </a:solidFill>
                          <a:effectLst/>
                          <a:latin typeface="+mn-lt"/>
                          <a:ea typeface="+mn-ea"/>
                          <a:cs typeface="+mn-cs"/>
                        </a:rPr>
                        <a:t> (УК) отражают ожидания современного общества в части социально-личностной позиции выпускника программы высшего образования соответствующего уровня, а также ожидания личности в части потенциальной готовности к самореализации и саморазвитию. </a:t>
                      </a:r>
                    </a:p>
                    <a:p>
                      <a:r>
                        <a:rPr kumimoji="0" lang="ru-RU" sz="1000" b="0" i="0" kern="1200" dirty="0" smtClean="0">
                          <a:solidFill>
                            <a:schemeClr val="tx1"/>
                          </a:solidFill>
                          <a:effectLst/>
                          <a:latin typeface="+mn-lt"/>
                          <a:ea typeface="+mn-ea"/>
                          <a:cs typeface="+mn-cs"/>
                        </a:rPr>
                        <a:t>Универсальные компетенции устанавливаются во ФГОС ВО, при этом формулировки УК являются инвариантными для всех направлений подготовки (специальностей) в рамках одного уровня высшего образования. </a:t>
                      </a:r>
                    </a:p>
                    <a:p>
                      <a:r>
                        <a:rPr kumimoji="0" lang="ru-RU" sz="1000" b="0" i="0" u="sng" kern="1200" dirty="0" smtClean="0">
                          <a:solidFill>
                            <a:schemeClr val="tx1"/>
                          </a:solidFill>
                          <a:effectLst/>
                          <a:latin typeface="+mn-lt"/>
                          <a:ea typeface="+mn-ea"/>
                          <a:cs typeface="+mn-cs"/>
                        </a:rPr>
                        <a:t>Общепрофессиональные компетенции</a:t>
                      </a:r>
                      <a:r>
                        <a:rPr kumimoji="0" lang="ru-RU" sz="1000" b="0" i="0" kern="1200" dirty="0" smtClean="0">
                          <a:solidFill>
                            <a:schemeClr val="tx1"/>
                          </a:solidFill>
                          <a:effectLst/>
                          <a:latin typeface="+mn-lt"/>
                          <a:ea typeface="+mn-ea"/>
                          <a:cs typeface="+mn-cs"/>
                        </a:rPr>
                        <a:t> (ОПК) отражают запросы рынка труда (в одной или нескольких смежных областях профессиональной деятельности ) в части владения выпускником образовательной программы основами профессиональной деятельности с учетом ее динамического развития, а также ожидания личности к </a:t>
                      </a:r>
                      <a:r>
                        <a:rPr kumimoji="0" lang="ru-RU" sz="1000" b="0" i="0" kern="1200" dirty="0" err="1" smtClean="0">
                          <a:solidFill>
                            <a:schemeClr val="tx1"/>
                          </a:solidFill>
                          <a:effectLst/>
                          <a:latin typeface="+mn-lt"/>
                          <a:ea typeface="+mn-ea"/>
                          <a:cs typeface="+mn-cs"/>
                        </a:rPr>
                        <a:t>потенциальнымвозможностям</a:t>
                      </a:r>
                      <a:r>
                        <a:rPr kumimoji="0" lang="ru-RU" sz="1000" b="0" i="0" kern="1200" dirty="0" smtClean="0">
                          <a:solidFill>
                            <a:schemeClr val="tx1"/>
                          </a:solidFill>
                          <a:effectLst/>
                          <a:latin typeface="+mn-lt"/>
                          <a:ea typeface="+mn-ea"/>
                          <a:cs typeface="+mn-cs"/>
                        </a:rPr>
                        <a:t>  профессионального  роста.. </a:t>
                      </a:r>
                    </a:p>
                    <a:p>
                      <a:r>
                        <a:rPr kumimoji="0" lang="ru-RU" sz="1000" b="0" i="0" kern="1200" dirty="0" smtClean="0">
                          <a:solidFill>
                            <a:schemeClr val="tx1"/>
                          </a:solidFill>
                          <a:effectLst/>
                          <a:latin typeface="+mn-lt"/>
                          <a:ea typeface="+mn-ea"/>
                          <a:cs typeface="+mn-cs"/>
                        </a:rPr>
                        <a:t>Общепрофессиональные компетенции устанавливаются во ФГОС ВО, при этом они формулируются по направлению подготовки (специальности) в целом (независимо от возможных направленностей (профилей) образовательных программ и задач профессиональной деятельности выпускников. В совокупности все ОПК должны сформировать фундамент («ядро») подготовки, которое лежит в основании всех возможных видов и задач профессиональной деятельности выпускника.</a:t>
                      </a:r>
                    </a:p>
                    <a:p>
                      <a:r>
                        <a:rPr kumimoji="0" lang="ru-RU" sz="1000" b="0" i="0" u="sng" kern="1200" dirty="0" smtClean="0">
                          <a:solidFill>
                            <a:schemeClr val="tx1"/>
                          </a:solidFill>
                          <a:effectLst/>
                          <a:latin typeface="+mn-lt"/>
                          <a:ea typeface="+mn-ea"/>
                          <a:cs typeface="+mn-cs"/>
                        </a:rPr>
                        <a:t>Профессиональные компетенции</a:t>
                      </a:r>
                      <a:r>
                        <a:rPr kumimoji="0" lang="ru-RU" sz="1000" b="0" i="0" kern="1200" dirty="0" smtClean="0">
                          <a:solidFill>
                            <a:schemeClr val="tx1"/>
                          </a:solidFill>
                          <a:effectLst/>
                          <a:latin typeface="+mn-lt"/>
                          <a:ea typeface="+mn-ea"/>
                          <a:cs typeface="+mn-cs"/>
                        </a:rPr>
                        <a:t> (ПК) отражают запросы рынка труда в части потенциальной готовности выпускника образовательной программы к выполнению конкретных задач профессиональной деятельности, в том числе, потенциальной готовности выпускника к выполнению трудовых функций соответствующего уровня квалификации, не требующих опыта работы или дополнительного профессионального образования, установленных профессиональным стандартом на соответствующий вид профессиональной деятельности (при наличии).</a:t>
                      </a:r>
                    </a:p>
                    <a:p>
                      <a:r>
                        <a:rPr kumimoji="0" lang="ru-RU" sz="1000" b="0" i="0" kern="1200" dirty="0" smtClean="0">
                          <a:solidFill>
                            <a:schemeClr val="tx1"/>
                          </a:solidFill>
                          <a:effectLst/>
                          <a:latin typeface="+mn-lt"/>
                          <a:ea typeface="+mn-ea"/>
                          <a:cs typeface="+mn-cs"/>
                        </a:rPr>
                        <a:t>Перечень профессиональных компетенций организация устанавливает самостоятельно с учетом рекомендаций ПООП.</a:t>
                      </a:r>
                    </a:p>
                    <a:p>
                      <a:r>
                        <a:rPr kumimoji="0" lang="ru-RU" sz="1000" b="0" i="0" kern="1200" dirty="0" smtClean="0">
                          <a:solidFill>
                            <a:schemeClr val="tx1"/>
                          </a:solidFill>
                          <a:effectLst/>
                          <a:latin typeface="+mn-lt"/>
                          <a:ea typeface="+mn-ea"/>
                          <a:cs typeface="+mn-cs"/>
                        </a:rPr>
                        <a:t>Формирование компетенций выпускника является целью реализации образовательной программы, которое осуществляется комплексно. Часть компетенций формируется через освоение нескольких элементов образовательной программы (это, как правило, относится к общекультурным (универсальным) и общепрофессиональным компетенциям). Часть компетенций формируются в рамках одного, но специально сконструированного элемента образовательной программы - образовательного модуля (это относится, в первую очередь, к профессиональным компетенциям). Часть компетенций, имеющих «сквозной» характер, формируются на протяжении всей образовательной программы через специальные образовательные технологии и виды учебной деятельности (это относится, в первую очередь, к общекультурным (универсальным) компетенциям, например, компетенции аналитического мышления, способности к самообразованию и т.п.).</a:t>
                      </a:r>
                    </a:p>
                    <a:p>
                      <a:r>
                        <a:rPr kumimoji="0" lang="ru-RU" sz="1000" b="0" i="0" kern="1200" dirty="0" smtClean="0">
                          <a:solidFill>
                            <a:schemeClr val="tx1"/>
                          </a:solidFill>
                          <a:effectLst/>
                          <a:latin typeface="+mn-lt"/>
                          <a:ea typeface="+mn-ea"/>
                          <a:cs typeface="+mn-cs"/>
                        </a:rPr>
                        <a:t>Планирование процесса формирования требуемых компетенций у обучающегося осуществляется преподавателями через методическое определение необходимых результатов обучения.</a:t>
                      </a:r>
                    </a:p>
                    <a:p>
                      <a:r>
                        <a:rPr kumimoji="0" lang="ru-RU" sz="1000" b="0" i="0" u="sng" kern="1200" dirty="0" smtClean="0">
                          <a:solidFill>
                            <a:schemeClr val="tx1"/>
                          </a:solidFill>
                          <a:effectLst/>
                          <a:latin typeface="+mn-lt"/>
                          <a:ea typeface="+mn-ea"/>
                          <a:cs typeface="+mn-cs"/>
                        </a:rPr>
                        <a:t>Результаты обучения</a:t>
                      </a:r>
                      <a:r>
                        <a:rPr kumimoji="0" lang="ru-RU" sz="1000" b="0" i="0" kern="1200" dirty="0" smtClean="0">
                          <a:solidFill>
                            <a:schemeClr val="tx1"/>
                          </a:solidFill>
                          <a:effectLst/>
                          <a:latin typeface="+mn-lt"/>
                          <a:ea typeface="+mn-ea"/>
                          <a:cs typeface="+mn-cs"/>
                        </a:rPr>
                        <a:t> - это запланированные разработчиками ПООП или ОПОП ожидания того, что обучающийся будет знать и уметь делать, какие навыки, владения, опыт деятельности он будет иметь, какие трудовые (учебные) действия он сможет выполнять после успешного освоения отдельных элементов (дисциплин (модулей), практик) образовательной программы. </a:t>
                      </a:r>
                    </a:p>
                    <a:p>
                      <a:r>
                        <a:rPr kumimoji="0" lang="ru-RU" sz="1000" b="0" i="0" kern="1200" dirty="0" smtClean="0">
                          <a:solidFill>
                            <a:schemeClr val="tx1"/>
                          </a:solidFill>
                          <a:effectLst/>
                          <a:latin typeface="+mn-lt"/>
                          <a:ea typeface="+mn-ea"/>
                          <a:cs typeface="+mn-cs"/>
                        </a:rPr>
                        <a:t>Результаты обучения определяются разработчиками образовательной программы на основе требуемых компетенций выпускника, а также осуществляется на основе требований к необходимым знаниям, умениям, трудовым действиям, предъявляемым для выбранных ТФ.</a:t>
                      </a:r>
                    </a:p>
                    <a:p>
                      <a:r>
                        <a:rPr kumimoji="0" lang="ru-RU" sz="1000" b="0" i="0" kern="1200" dirty="0" smtClean="0">
                          <a:solidFill>
                            <a:schemeClr val="tx1"/>
                          </a:solidFill>
                          <a:effectLst/>
                          <a:latin typeface="+mn-lt"/>
                          <a:ea typeface="+mn-ea"/>
                          <a:cs typeface="+mn-cs"/>
                        </a:rPr>
                        <a:t>Результаты обучения должны быть сформулированы на языке, понятном всем участникам образовательного процесса, и быть измеряемыми с помощью средств оценивания, доступных в образовательном процессе. Совокупность запланированных разработчиками образовательной программы результатов обучения по отдельным элементам образовательной программы должна обеспечивать выпускнику достижение всех общекультурных, общепрофессиональных и профессиональных компетенций, включенных в набор требуемых результатов освоения образовательной программы.</a:t>
                      </a:r>
                    </a:p>
                    <a:p>
                      <a:pPr algn="ctr">
                        <a:lnSpc>
                          <a:spcPct val="115000"/>
                        </a:lnSpc>
                        <a:spcAft>
                          <a:spcPts val="0"/>
                        </a:spcAft>
                      </a:pPr>
                      <a:endParaRPr lang="ru-RU" sz="1000" b="0" i="1" dirty="0">
                        <a:solidFill>
                          <a:schemeClr val="tx1"/>
                        </a:solidFill>
                        <a:effectLst/>
                        <a:latin typeface="Times New Roman"/>
                        <a:ea typeface="Calibri"/>
                      </a:endParaRPr>
                    </a:p>
                  </a:txBody>
                  <a:tcPr marL="68580" marR="68580" marT="0" marB="0">
                    <a:solidFill>
                      <a:schemeClr val="accent1">
                        <a:lumMod val="20000"/>
                        <a:lumOff val="80000"/>
                      </a:schemeClr>
                    </a:solidFill>
                  </a:tcPr>
                </a:tc>
              </a:tr>
            </a:tbl>
          </a:graphicData>
        </a:graphic>
      </p:graphicFrame>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289216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944"/>
            <a:ext cx="8712968" cy="584775"/>
          </a:xfrm>
          <a:prstGeom prst="rect">
            <a:avLst/>
          </a:prstGeom>
        </p:spPr>
        <p:txBody>
          <a:bodyPr wrap="square">
            <a:spAutoFit/>
          </a:bodyPr>
          <a:lstStyle/>
          <a:p>
            <a:r>
              <a:rPr lang="ru-RU" sz="1600" b="1" dirty="0"/>
              <a:t>Раздел 5. РЕКОМЕНДАЦИИ ПО РАЗРАБОТКЕ ОПОП В РАМКАХ НАПРАВЛЕНИЯ ПОДГОТОВКИ</a:t>
            </a:r>
            <a:endParaRPr lang="ru-RU" sz="1600" dirty="0"/>
          </a:p>
        </p:txBody>
      </p:sp>
      <p:graphicFrame>
        <p:nvGraphicFramePr>
          <p:cNvPr id="5" name="Таблица 4"/>
          <p:cNvGraphicFramePr>
            <a:graphicFrameLocks noGrp="1"/>
          </p:cNvGraphicFramePr>
          <p:nvPr>
            <p:extLst>
              <p:ext uri="{D42A27DB-BD31-4B8C-83A1-F6EECF244321}">
                <p14:modId xmlns:p14="http://schemas.microsoft.com/office/powerpoint/2010/main" val="3646306409"/>
              </p:ext>
            </p:extLst>
          </p:nvPr>
        </p:nvGraphicFramePr>
        <p:xfrm>
          <a:off x="107504" y="586719"/>
          <a:ext cx="8712968" cy="5888736"/>
        </p:xfrm>
        <a:graphic>
          <a:graphicData uri="http://schemas.openxmlformats.org/drawingml/2006/table">
            <a:tbl>
              <a:tblPr firstRow="1" firstCol="1" bandRow="1">
                <a:tableStyleId>{5C22544A-7EE6-4342-B048-85BDC9FD1C3A}</a:tableStyleId>
              </a:tblPr>
              <a:tblGrid>
                <a:gridCol w="8712968"/>
              </a:tblGrid>
              <a:tr h="2924175">
                <a:tc>
                  <a:txBody>
                    <a:bodyPr/>
                    <a:lstStyle/>
                    <a:p>
                      <a:pPr algn="ctr">
                        <a:lnSpc>
                          <a:spcPct val="115000"/>
                        </a:lnSpc>
                        <a:spcAft>
                          <a:spcPts val="0"/>
                        </a:spcAft>
                      </a:pPr>
                      <a:r>
                        <a:rPr lang="ru-RU" sz="1400" b="0" i="0" u="sng" dirty="0">
                          <a:solidFill>
                            <a:schemeClr val="tx1"/>
                          </a:solidFill>
                          <a:effectLst/>
                        </a:rPr>
                        <a:t> </a:t>
                      </a:r>
                      <a:r>
                        <a:rPr lang="ru-RU" sz="1400" b="0" i="0" u="sng" dirty="0" smtClean="0">
                          <a:solidFill>
                            <a:schemeClr val="tx1"/>
                          </a:solidFill>
                          <a:effectLst/>
                        </a:rPr>
                        <a:t>Разъяснения </a:t>
                      </a:r>
                      <a:r>
                        <a:rPr lang="ru-RU" sz="1400" b="0" i="0" u="sng" dirty="0">
                          <a:solidFill>
                            <a:schemeClr val="tx1"/>
                          </a:solidFill>
                          <a:effectLst/>
                        </a:rPr>
                        <a:t>разработчику ПООП по заполнению Раздела 5</a:t>
                      </a:r>
                    </a:p>
                    <a:p>
                      <a:pPr>
                        <a:lnSpc>
                          <a:spcPct val="115000"/>
                        </a:lnSpc>
                        <a:spcAft>
                          <a:spcPts val="0"/>
                        </a:spcAft>
                      </a:pPr>
                      <a:endParaRPr lang="ru-RU" sz="1400" b="0" i="0" dirty="0" smtClean="0">
                        <a:solidFill>
                          <a:schemeClr val="tx1"/>
                        </a:solidFill>
                        <a:effectLst/>
                      </a:endParaRPr>
                    </a:p>
                    <a:p>
                      <a:pPr>
                        <a:lnSpc>
                          <a:spcPct val="115000"/>
                        </a:lnSpc>
                        <a:spcAft>
                          <a:spcPts val="0"/>
                        </a:spcAft>
                      </a:pPr>
                      <a:r>
                        <a:rPr lang="ru-RU" sz="1400" b="0" i="0" dirty="0" smtClean="0">
                          <a:solidFill>
                            <a:schemeClr val="tx1"/>
                          </a:solidFill>
                          <a:effectLst/>
                        </a:rPr>
                        <a:t>В </a:t>
                      </a:r>
                      <a:r>
                        <a:rPr lang="ru-RU" sz="1400" b="0" i="0" dirty="0">
                          <a:solidFill>
                            <a:schemeClr val="tx1"/>
                          </a:solidFill>
                          <a:effectLst/>
                        </a:rPr>
                        <a:t>данном разделе разработчик приводит рекомендации:</a:t>
                      </a:r>
                    </a:p>
                    <a:p>
                      <a:pPr>
                        <a:lnSpc>
                          <a:spcPct val="115000"/>
                        </a:lnSpc>
                        <a:spcAft>
                          <a:spcPts val="0"/>
                        </a:spcAft>
                      </a:pPr>
                      <a:r>
                        <a:rPr lang="ru-RU" sz="1400" b="0" i="0" dirty="0">
                          <a:solidFill>
                            <a:schemeClr val="tx1"/>
                          </a:solidFill>
                          <a:effectLst/>
                        </a:rPr>
                        <a:t>о принципах выделения направленностей программ в рамках направления подготовки,</a:t>
                      </a:r>
                    </a:p>
                    <a:p>
                      <a:pPr>
                        <a:lnSpc>
                          <a:spcPct val="115000"/>
                        </a:lnSpc>
                        <a:spcAft>
                          <a:spcPts val="0"/>
                        </a:spcAft>
                      </a:pPr>
                      <a:r>
                        <a:rPr lang="ru-RU" sz="1400" b="0" i="0" dirty="0">
                          <a:solidFill>
                            <a:schemeClr val="tx1"/>
                          </a:solidFill>
                          <a:effectLst/>
                        </a:rPr>
                        <a:t>о принципах сочетания задач профессиональной деятельности из разного типа задач  в одной ОПОП;</a:t>
                      </a:r>
                    </a:p>
                    <a:p>
                      <a:pPr>
                        <a:lnSpc>
                          <a:spcPct val="115000"/>
                        </a:lnSpc>
                        <a:spcAft>
                          <a:spcPts val="0"/>
                        </a:spcAft>
                      </a:pPr>
                      <a:r>
                        <a:rPr lang="ru-RU" sz="1400" b="0" i="0" dirty="0">
                          <a:solidFill>
                            <a:schemeClr val="tx1"/>
                          </a:solidFill>
                          <a:effectLst/>
                        </a:rPr>
                        <a:t>о соотношение объемов базовой и вариативной частей ОПОП с обоснованием подхода к их определению,</a:t>
                      </a:r>
                    </a:p>
                    <a:p>
                      <a:pPr>
                        <a:lnSpc>
                          <a:spcPct val="115000"/>
                        </a:lnSpc>
                        <a:spcAft>
                          <a:spcPts val="0"/>
                        </a:spcAft>
                      </a:pPr>
                      <a:r>
                        <a:rPr lang="ru-RU" sz="1400" b="0" i="0" dirty="0">
                          <a:solidFill>
                            <a:schemeClr val="tx1"/>
                          </a:solidFill>
                          <a:effectLst/>
                        </a:rPr>
                        <a:t>о механизме </a:t>
                      </a:r>
                      <a:r>
                        <a:rPr lang="ru-RU" sz="1400" b="0" i="0" dirty="0" smtClean="0">
                          <a:solidFill>
                            <a:schemeClr val="tx1"/>
                          </a:solidFill>
                          <a:effectLst/>
                        </a:rPr>
                        <a:t>применения положений </a:t>
                      </a:r>
                      <a:r>
                        <a:rPr lang="ru-RU" sz="1400" b="0" i="0" dirty="0">
                          <a:solidFill>
                            <a:schemeClr val="tx1"/>
                          </a:solidFill>
                          <a:effectLst/>
                        </a:rPr>
                        <a:t>профессиональных стандартов при определении результатов обучения по дисциплинам  (модулям) и практикам, </a:t>
                      </a:r>
                    </a:p>
                    <a:p>
                      <a:pPr>
                        <a:lnSpc>
                          <a:spcPct val="115000"/>
                        </a:lnSpc>
                        <a:spcAft>
                          <a:spcPts val="0"/>
                        </a:spcAft>
                      </a:pPr>
                      <a:r>
                        <a:rPr lang="ru-RU" sz="1400" b="0" i="0" dirty="0">
                          <a:solidFill>
                            <a:schemeClr val="tx1"/>
                          </a:solidFill>
                          <a:effectLst/>
                        </a:rPr>
                        <a:t>и т.п.</a:t>
                      </a:r>
                    </a:p>
                    <a:p>
                      <a:pPr>
                        <a:lnSpc>
                          <a:spcPct val="115000"/>
                        </a:lnSpc>
                        <a:spcAft>
                          <a:spcPts val="0"/>
                        </a:spcAft>
                      </a:pPr>
                      <a:r>
                        <a:rPr lang="ru-RU" sz="1400" b="0" i="0" dirty="0">
                          <a:solidFill>
                            <a:schemeClr val="tx1"/>
                          </a:solidFill>
                          <a:effectLst/>
                        </a:rPr>
                        <a:t>В данном разделе разработчик приводит рекомендуемый алгоритм формирования структуры и содержания программ, определения образовательных технологий и средств оценивания на основе требуемых компетенций выпускников и индикаторов их достижения</a:t>
                      </a:r>
                    </a:p>
                    <a:p>
                      <a:pPr>
                        <a:lnSpc>
                          <a:spcPct val="115000"/>
                        </a:lnSpc>
                        <a:spcAft>
                          <a:spcPts val="0"/>
                        </a:spcAft>
                      </a:pPr>
                      <a:r>
                        <a:rPr lang="ru-RU" sz="1400" b="0" i="0" dirty="0">
                          <a:solidFill>
                            <a:schemeClr val="tx1"/>
                          </a:solidFill>
                          <a:effectLst/>
                        </a:rPr>
                        <a:t> </a:t>
                      </a:r>
                      <a:endParaRPr lang="ru-RU" sz="1400" b="0" i="0" dirty="0">
                        <a:solidFill>
                          <a:schemeClr val="tx1"/>
                        </a:solidFill>
                        <a:effectLst/>
                        <a:latin typeface="Times New Roman"/>
                        <a:ea typeface="Times New Roman"/>
                      </a:endParaRPr>
                    </a:p>
                  </a:txBody>
                  <a:tcPr marL="63569" marR="63569" marT="0" marB="0">
                    <a:solidFill>
                      <a:schemeClr val="accent1">
                        <a:lumMod val="20000"/>
                        <a:lumOff val="80000"/>
                      </a:schemeClr>
                    </a:solidFill>
                  </a:tcPr>
                </a:tc>
              </a:tr>
              <a:tr h="1949450">
                <a:tc>
                  <a:txBody>
                    <a:bodyPr/>
                    <a:lstStyle/>
                    <a:p>
                      <a:pPr algn="ctr">
                        <a:lnSpc>
                          <a:spcPct val="115000"/>
                        </a:lnSpc>
                        <a:spcAft>
                          <a:spcPts val="0"/>
                        </a:spcAft>
                      </a:pPr>
                      <a:r>
                        <a:rPr lang="ru-RU" sz="1400" b="0" i="0" dirty="0">
                          <a:solidFill>
                            <a:schemeClr val="tx1"/>
                          </a:solidFill>
                          <a:effectLst/>
                        </a:rPr>
                        <a:t> </a:t>
                      </a:r>
                    </a:p>
                    <a:p>
                      <a:pPr algn="ctr">
                        <a:lnSpc>
                          <a:spcPct val="115000"/>
                        </a:lnSpc>
                        <a:spcAft>
                          <a:spcPts val="0"/>
                        </a:spcAft>
                      </a:pPr>
                      <a:r>
                        <a:rPr lang="ru-RU" sz="1400" b="0" i="0" u="sng" dirty="0">
                          <a:solidFill>
                            <a:schemeClr val="tx1"/>
                          </a:solidFill>
                          <a:effectLst/>
                        </a:rPr>
                        <a:t>Определение основных понятий, используемых в Разделе 5</a:t>
                      </a:r>
                    </a:p>
                    <a:p>
                      <a:pPr indent="342900" algn="just">
                        <a:lnSpc>
                          <a:spcPct val="115000"/>
                        </a:lnSpc>
                        <a:spcAft>
                          <a:spcPts val="0"/>
                        </a:spcAft>
                      </a:pPr>
                      <a:endParaRPr lang="ru-RU" sz="1400" b="0" i="0" dirty="0" smtClean="0">
                        <a:solidFill>
                          <a:schemeClr val="tx1"/>
                        </a:solidFill>
                        <a:effectLst/>
                      </a:endParaRPr>
                    </a:p>
                    <a:p>
                      <a:pPr indent="342900" algn="just">
                        <a:lnSpc>
                          <a:spcPct val="115000"/>
                        </a:lnSpc>
                        <a:spcAft>
                          <a:spcPts val="0"/>
                        </a:spcAft>
                      </a:pPr>
                      <a:r>
                        <a:rPr lang="ru-RU" sz="1400" b="0" i="0" dirty="0" smtClean="0">
                          <a:solidFill>
                            <a:schemeClr val="tx1"/>
                          </a:solidFill>
                          <a:effectLst/>
                        </a:rPr>
                        <a:t>Согласно </a:t>
                      </a:r>
                      <a:r>
                        <a:rPr lang="ru-RU" sz="1400" b="0" i="0" dirty="0">
                          <a:solidFill>
                            <a:schemeClr val="tx1"/>
                          </a:solidFill>
                          <a:effectLst/>
                        </a:rPr>
                        <a:t>положениям Федерального закона №273-ФЗ образовательная программа включает </a:t>
                      </a:r>
                      <a:r>
                        <a:rPr lang="ru-RU" sz="1400" b="0" i="0" u="sng" dirty="0">
                          <a:solidFill>
                            <a:schemeClr val="tx1"/>
                          </a:solidFill>
                          <a:effectLst/>
                        </a:rPr>
                        <a:t>обязательную часть (базовую) и часть, формируемую участниками образовательных отношений (вариативную).</a:t>
                      </a:r>
                      <a:r>
                        <a:rPr lang="ru-RU" sz="1400" b="0" i="0" dirty="0">
                          <a:solidFill>
                            <a:schemeClr val="tx1"/>
                          </a:solidFill>
                          <a:effectLst/>
                        </a:rPr>
                        <a:t> Это обеспечивает возможность разработки и реализации в рамках одного направления подготовки ОПОП, ориентированные на разный набор задач профессиональной деятельности и (или) имеющих различные направленности (профили). Актуализированный ФГОС ВО не устанавливает соотношение объемов базовой части и вариативной части программы, а переадресует эту функцию </a:t>
                      </a:r>
                      <a:r>
                        <a:rPr lang="ru-RU" sz="1400" b="0" i="0" dirty="0" smtClean="0">
                          <a:solidFill>
                            <a:schemeClr val="tx1"/>
                          </a:solidFill>
                          <a:effectLst/>
                        </a:rPr>
                        <a:t>ПООП</a:t>
                      </a:r>
                      <a:endParaRPr lang="ru-RU" sz="1400" b="0" i="0" dirty="0">
                        <a:solidFill>
                          <a:schemeClr val="tx1"/>
                        </a:solidFill>
                        <a:effectLst/>
                      </a:endParaRPr>
                    </a:p>
                  </a:txBody>
                  <a:tcPr marL="63569" marR="63569" marT="0" marB="0">
                    <a:solidFill>
                      <a:schemeClr val="accent1">
                        <a:lumMod val="20000"/>
                        <a:lumOff val="80000"/>
                      </a:schemeClr>
                    </a:solidFill>
                  </a:tcPr>
                </a:tc>
              </a:tr>
            </a:tbl>
          </a:graphicData>
        </a:graphic>
      </p:graphicFrame>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33013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2257"/>
            <a:ext cx="8640960" cy="369332"/>
          </a:xfrm>
          <a:prstGeom prst="rect">
            <a:avLst/>
          </a:prstGeom>
        </p:spPr>
        <p:txBody>
          <a:bodyPr wrap="square">
            <a:spAutoFit/>
          </a:bodyPr>
          <a:lstStyle/>
          <a:p>
            <a:r>
              <a:rPr lang="ru-RU" b="1" dirty="0"/>
              <a:t>Раздел 6. ПРИМЕРНАЯ СТРУКТУРА И СОДЕРЖАНИЕ ОПОП</a:t>
            </a:r>
            <a:endParaRPr lang="ru-RU" dirty="0"/>
          </a:p>
        </p:txBody>
      </p:sp>
      <p:sp>
        <p:nvSpPr>
          <p:cNvPr id="5" name="Прямоугольник 4"/>
          <p:cNvSpPr/>
          <p:nvPr/>
        </p:nvSpPr>
        <p:spPr>
          <a:xfrm>
            <a:off x="93228" y="548680"/>
            <a:ext cx="8655235" cy="338554"/>
          </a:xfrm>
          <a:prstGeom prst="rect">
            <a:avLst/>
          </a:prstGeom>
        </p:spPr>
        <p:txBody>
          <a:bodyPr wrap="square">
            <a:spAutoFit/>
          </a:bodyPr>
          <a:lstStyle/>
          <a:p>
            <a:r>
              <a:rPr lang="ru-RU" sz="1600" dirty="0"/>
              <a:t>6.1. Примерный учебный план и примерный календарный учебный график</a:t>
            </a:r>
          </a:p>
        </p:txBody>
      </p:sp>
      <p:graphicFrame>
        <p:nvGraphicFramePr>
          <p:cNvPr id="6" name="Таблица 5"/>
          <p:cNvGraphicFramePr>
            <a:graphicFrameLocks noGrp="1"/>
          </p:cNvGraphicFramePr>
          <p:nvPr>
            <p:extLst>
              <p:ext uri="{D42A27DB-BD31-4B8C-83A1-F6EECF244321}">
                <p14:modId xmlns:p14="http://schemas.microsoft.com/office/powerpoint/2010/main" val="1603745123"/>
              </p:ext>
            </p:extLst>
          </p:nvPr>
        </p:nvGraphicFramePr>
        <p:xfrm>
          <a:off x="107504" y="887234"/>
          <a:ext cx="8712968" cy="5240274"/>
        </p:xfrm>
        <a:graphic>
          <a:graphicData uri="http://schemas.openxmlformats.org/drawingml/2006/table">
            <a:tbl>
              <a:tblPr firstRow="1" firstCol="1" bandRow="1">
                <a:tableStyleId>{5C22544A-7EE6-4342-B048-85BDC9FD1C3A}</a:tableStyleId>
              </a:tblPr>
              <a:tblGrid>
                <a:gridCol w="8712968"/>
              </a:tblGrid>
              <a:tr h="1274135">
                <a:tc>
                  <a:txBody>
                    <a:bodyPr/>
                    <a:lstStyle/>
                    <a:p>
                      <a:pPr algn="ctr">
                        <a:lnSpc>
                          <a:spcPct val="115000"/>
                        </a:lnSpc>
                        <a:spcAft>
                          <a:spcPts val="0"/>
                        </a:spcAft>
                      </a:pPr>
                      <a:r>
                        <a:rPr lang="ru-RU" sz="1300" b="0" i="0" u="sng" dirty="0">
                          <a:solidFill>
                            <a:schemeClr val="tx1"/>
                          </a:solidFill>
                          <a:effectLst/>
                        </a:rPr>
                        <a:t>Разъяснения разработчику ПООП по заполнению Раздела 6 (подраздел 6.1</a:t>
                      </a:r>
                      <a:r>
                        <a:rPr lang="ru-RU" sz="1300" b="0" i="0" u="sng" dirty="0" smtClean="0">
                          <a:solidFill>
                            <a:schemeClr val="tx1"/>
                          </a:solidFill>
                          <a:effectLst/>
                        </a:rPr>
                        <a:t>.)</a:t>
                      </a:r>
                    </a:p>
                    <a:p>
                      <a:pPr algn="ctr">
                        <a:lnSpc>
                          <a:spcPct val="115000"/>
                        </a:lnSpc>
                        <a:spcAft>
                          <a:spcPts val="0"/>
                        </a:spcAft>
                      </a:pPr>
                      <a:endParaRPr lang="ru-RU" sz="1300" b="0" i="0" dirty="0">
                        <a:solidFill>
                          <a:schemeClr val="tx1"/>
                        </a:solidFill>
                        <a:effectLst/>
                      </a:endParaRPr>
                    </a:p>
                    <a:p>
                      <a:pPr algn="just">
                        <a:lnSpc>
                          <a:spcPct val="115000"/>
                        </a:lnSpc>
                        <a:spcAft>
                          <a:spcPts val="0"/>
                        </a:spcAft>
                      </a:pPr>
                      <a:r>
                        <a:rPr lang="ru-RU" sz="1300" b="0" i="0" dirty="0">
                          <a:solidFill>
                            <a:schemeClr val="tx1"/>
                          </a:solidFill>
                          <a:effectLst/>
                        </a:rPr>
                        <a:t>В подразделе 6.1. приводится примерный учебный план, в котором должно быть отражено распределение всех крупных элементов образовательной программы (модулей, дисциплин, практик, мероприятий ГИА) </a:t>
                      </a:r>
                      <a:r>
                        <a:rPr lang="ru-RU" sz="1300" b="0" i="0" u="sng" dirty="0">
                          <a:solidFill>
                            <a:schemeClr val="tx1"/>
                          </a:solidFill>
                          <a:effectLst/>
                        </a:rPr>
                        <a:t>для базовой части программы (не зависящей от направленности программ) </a:t>
                      </a:r>
                      <a:r>
                        <a:rPr lang="ru-RU" sz="1300" b="0" i="0" dirty="0">
                          <a:solidFill>
                            <a:schemeClr val="tx1"/>
                          </a:solidFill>
                          <a:effectLst/>
                        </a:rPr>
                        <a:t>по периодам обучения (годам, семестрам) с указанием объема каждого элемента в зачетных единицах и запланированных для каждого элемента результатов обучения (выраженных кодами в соответствии с подразделом 4.3.).</a:t>
                      </a:r>
                    </a:p>
                    <a:p>
                      <a:pPr algn="just">
                        <a:lnSpc>
                          <a:spcPct val="115000"/>
                        </a:lnSpc>
                        <a:spcAft>
                          <a:spcPts val="0"/>
                        </a:spcAft>
                      </a:pPr>
                      <a:r>
                        <a:rPr lang="ru-RU" sz="1300" b="0" i="0" dirty="0">
                          <a:solidFill>
                            <a:schemeClr val="tx1"/>
                          </a:solidFill>
                          <a:effectLst/>
                        </a:rPr>
                        <a:t>В подразделе 6.1. приводится примерный календарный учебный график, в котором указывается примерное распределение по неделям учебного года дисциплин (модулей) Блока 1, практик блока 2, недель экзаменационной сессии (в случае ее выделения), недель ГИА, недель каникул. При составлении примерного календарного учебного графика следует рассчитывать средний объем (трудоемкость) одной учебной недели путем деления 60 зачетных единиц на полное число учебных недель в учебном году (но не более 1,5 </a:t>
                      </a:r>
                      <a:r>
                        <a:rPr lang="ru-RU" sz="1300" b="0" i="0" dirty="0" err="1">
                          <a:solidFill>
                            <a:schemeClr val="tx1"/>
                          </a:solidFill>
                          <a:effectLst/>
                        </a:rPr>
                        <a:t>з.е</a:t>
                      </a:r>
                      <a:r>
                        <a:rPr lang="ru-RU" sz="1300" b="0" i="0" dirty="0">
                          <a:solidFill>
                            <a:schemeClr val="tx1"/>
                          </a:solidFill>
                          <a:effectLst/>
                        </a:rPr>
                        <a:t>. при очной форме обучения (за исключением ускоренного обучения)). Объем (трудоемкость) одной учебной недели для непрерывно осваиваемых видов учебной деятельности (выездных летних практик, ГИА) при очной форме обучения рекомендуется приравнивать 1,5 </a:t>
                      </a:r>
                      <a:r>
                        <a:rPr lang="ru-RU" sz="1300" b="0" i="0" dirty="0" err="1">
                          <a:solidFill>
                            <a:schemeClr val="tx1"/>
                          </a:solidFill>
                          <a:effectLst/>
                        </a:rPr>
                        <a:t>з.е</a:t>
                      </a:r>
                      <a:r>
                        <a:rPr lang="ru-RU" sz="1300" b="0" i="0" dirty="0">
                          <a:solidFill>
                            <a:schemeClr val="tx1"/>
                          </a:solidFill>
                          <a:effectLst/>
                        </a:rPr>
                        <a:t>. (за исключением ускоренного обучения).</a:t>
                      </a:r>
                    </a:p>
                    <a:p>
                      <a:pPr algn="just">
                        <a:lnSpc>
                          <a:spcPct val="115000"/>
                        </a:lnSpc>
                        <a:spcAft>
                          <a:spcPts val="0"/>
                        </a:spcAft>
                      </a:pPr>
                      <a:r>
                        <a:rPr lang="ru-RU" sz="1300" b="0" i="0" dirty="0">
                          <a:solidFill>
                            <a:schemeClr val="tx1"/>
                          </a:solidFill>
                          <a:effectLst/>
                        </a:rPr>
                        <a:t>Разработчику ПООП рекомендуется структурировать примерный учебный план в модульном формате (то есть каждый элемент примерного учебного плана должен быть стандартизован по объему, выраженному в зачетных единицах, рекомендуется для всех элементов образовательной программы устанавливать объем, кратный трем зачетным единицам).</a:t>
                      </a:r>
                    </a:p>
                    <a:p>
                      <a:pPr algn="just">
                        <a:lnSpc>
                          <a:spcPct val="115000"/>
                        </a:lnSpc>
                        <a:spcAft>
                          <a:spcPts val="0"/>
                        </a:spcAft>
                      </a:pPr>
                      <a:r>
                        <a:rPr lang="ru-RU" sz="1300" b="0" i="0" dirty="0">
                          <a:solidFill>
                            <a:schemeClr val="tx1"/>
                          </a:solidFill>
                          <a:effectLst/>
                        </a:rPr>
                        <a:t>Разработчику ПООП не рекомендуется указывать в примерном учебном плане количество часов на контактную и самостоятельную работу обучающегося. </a:t>
                      </a:r>
                    </a:p>
                    <a:p>
                      <a:pPr algn="just">
                        <a:lnSpc>
                          <a:spcPct val="115000"/>
                        </a:lnSpc>
                        <a:spcAft>
                          <a:spcPts val="0"/>
                        </a:spcAft>
                      </a:pPr>
                      <a:r>
                        <a:rPr lang="ru-RU" sz="1300" b="0" i="0" dirty="0">
                          <a:solidFill>
                            <a:schemeClr val="tx1"/>
                          </a:solidFill>
                          <a:effectLst/>
                        </a:rPr>
                        <a:t>Формы примерного учебного плана и примерного календарного учебного графика устанавливаются разработчиком ПООП самостоятельно.</a:t>
                      </a:r>
                      <a:endParaRPr lang="ru-RU" sz="1300" b="0" i="0" dirty="0">
                        <a:solidFill>
                          <a:schemeClr val="tx1"/>
                        </a:solidFill>
                        <a:effectLst/>
                        <a:latin typeface="Times New Roman"/>
                        <a:ea typeface="Times New Roman"/>
                      </a:endParaRPr>
                    </a:p>
                  </a:txBody>
                  <a:tcPr marL="13941" marR="13941" marT="0" marB="0">
                    <a:solidFill>
                      <a:schemeClr val="accent1">
                        <a:lumMod val="20000"/>
                        <a:lumOff val="80000"/>
                      </a:schemeClr>
                    </a:solidFill>
                  </a:tcPr>
                </a:tc>
              </a:tr>
            </a:tbl>
          </a:graphicData>
        </a:graphic>
      </p:graphicFrame>
      <p:sp>
        <p:nvSpPr>
          <p:cNvPr id="7" name="Прямоугольник 6"/>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129055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802600964"/>
              </p:ext>
            </p:extLst>
          </p:nvPr>
        </p:nvGraphicFramePr>
        <p:xfrm>
          <a:off x="107504" y="44624"/>
          <a:ext cx="8712968" cy="6429201"/>
        </p:xfrm>
        <a:graphic>
          <a:graphicData uri="http://schemas.openxmlformats.org/drawingml/2006/table">
            <a:tbl>
              <a:tblPr firstRow="1" firstCol="1" bandRow="1">
                <a:tableStyleId>{5C22544A-7EE6-4342-B048-85BDC9FD1C3A}</a:tableStyleId>
              </a:tblPr>
              <a:tblGrid>
                <a:gridCol w="8712968"/>
              </a:tblGrid>
              <a:tr h="6429201">
                <a:tc>
                  <a:txBody>
                    <a:bodyPr/>
                    <a:lstStyle/>
                    <a:p>
                      <a:pPr algn="ctr">
                        <a:lnSpc>
                          <a:spcPct val="115000"/>
                        </a:lnSpc>
                        <a:spcAft>
                          <a:spcPts val="0"/>
                        </a:spcAft>
                      </a:pPr>
                      <a:r>
                        <a:rPr lang="ru-RU" sz="300" dirty="0">
                          <a:effectLst/>
                        </a:rPr>
                        <a:t> </a:t>
                      </a:r>
                    </a:p>
                    <a:p>
                      <a:pPr algn="ctr">
                        <a:lnSpc>
                          <a:spcPct val="115000"/>
                        </a:lnSpc>
                        <a:spcAft>
                          <a:spcPts val="0"/>
                        </a:spcAft>
                      </a:pPr>
                      <a:r>
                        <a:rPr lang="ru-RU" sz="300" dirty="0">
                          <a:effectLst/>
                        </a:rPr>
                        <a:t>Определение основных понятий, используемых в Разделе 6 (подраздел 6.1.)</a:t>
                      </a:r>
                    </a:p>
                    <a:p>
                      <a:pPr algn="just">
                        <a:lnSpc>
                          <a:spcPct val="115000"/>
                        </a:lnSpc>
                        <a:spcAft>
                          <a:spcPts val="0"/>
                        </a:spcAft>
                      </a:pPr>
                      <a:r>
                        <a:rPr lang="ru-RU" sz="1200" b="0" u="sng" dirty="0">
                          <a:solidFill>
                            <a:schemeClr val="tx1"/>
                          </a:solidFill>
                          <a:effectLst/>
                        </a:rPr>
                        <a:t>Элемент образовательной программы (или образовательный элемент)</a:t>
                      </a:r>
                      <a:r>
                        <a:rPr lang="ru-RU" sz="1200" b="0" dirty="0">
                          <a:solidFill>
                            <a:schemeClr val="tx1"/>
                          </a:solidFill>
                          <a:effectLst/>
                        </a:rPr>
                        <a:t> – это обобщенное обозначение любого формально структурированного и целостного опыта обучения (дисциплина, модуль, практика, научный семинар, ИГА и т.п.), для которого определены результаты обучения и объем которого выражается в зачетных единицах. </a:t>
                      </a:r>
                    </a:p>
                    <a:p>
                      <a:pPr indent="449580" algn="just">
                        <a:lnSpc>
                          <a:spcPct val="115000"/>
                        </a:lnSpc>
                        <a:spcAft>
                          <a:spcPts val="0"/>
                        </a:spcAft>
                      </a:pPr>
                      <a:r>
                        <a:rPr lang="ru-RU" sz="1200" b="0" u="sng" dirty="0">
                          <a:solidFill>
                            <a:schemeClr val="tx1"/>
                          </a:solidFill>
                          <a:effectLst/>
                        </a:rPr>
                        <a:t>Зачетная единица</a:t>
                      </a:r>
                      <a:r>
                        <a:rPr lang="ru-RU" sz="1200" b="0" dirty="0">
                          <a:solidFill>
                            <a:schemeClr val="tx1"/>
                          </a:solidFill>
                          <a:effectLst/>
                        </a:rPr>
                        <a:t> – это унифицированная единица количественного выражения общего объема (трудоемкости) образовательной программы или ее элемента, в основе которого лежат установленные (ожидаемые) результаты обучения и полные трудозатраты обучающегося, необходимые для их достижения. </a:t>
                      </a:r>
                    </a:p>
                    <a:p>
                      <a:pPr indent="449580" algn="just">
                        <a:lnSpc>
                          <a:spcPct val="115000"/>
                        </a:lnSpc>
                        <a:spcAft>
                          <a:spcPts val="0"/>
                        </a:spcAft>
                      </a:pPr>
                      <a:r>
                        <a:rPr lang="ru-RU" sz="1200" b="0" dirty="0">
                          <a:solidFill>
                            <a:schemeClr val="tx1"/>
                          </a:solidFill>
                          <a:effectLst/>
                        </a:rPr>
                        <a:t>Зачетные единицы в российской образовательной системе были введены по аналогии с академическими кредитами европейской системы накопления и переноса кредитов (</a:t>
                      </a:r>
                      <a:r>
                        <a:rPr lang="en-US" sz="1200" b="0" dirty="0">
                          <a:solidFill>
                            <a:schemeClr val="tx1"/>
                          </a:solidFill>
                          <a:effectLst/>
                        </a:rPr>
                        <a:t>ECTS</a:t>
                      </a:r>
                      <a:r>
                        <a:rPr lang="ru-RU" sz="1200" b="0" dirty="0">
                          <a:solidFill>
                            <a:schemeClr val="tx1"/>
                          </a:solidFill>
                          <a:effectLst/>
                        </a:rPr>
                        <a:t>). </a:t>
                      </a:r>
                    </a:p>
                    <a:p>
                      <a:pPr indent="449580" algn="just">
                        <a:lnSpc>
                          <a:spcPct val="115000"/>
                        </a:lnSpc>
                        <a:spcAft>
                          <a:spcPts val="0"/>
                        </a:spcAft>
                      </a:pPr>
                      <a:r>
                        <a:rPr lang="ru-RU" sz="1200" b="0" u="sng" dirty="0">
                          <a:solidFill>
                            <a:schemeClr val="tx1"/>
                          </a:solidFill>
                          <a:effectLst/>
                        </a:rPr>
                        <a:t>Академические кредиты </a:t>
                      </a:r>
                      <a:r>
                        <a:rPr lang="en-US" sz="1200" b="0" u="sng" dirty="0">
                          <a:solidFill>
                            <a:schemeClr val="tx1"/>
                          </a:solidFill>
                          <a:effectLst/>
                        </a:rPr>
                        <a:t>ECTS</a:t>
                      </a:r>
                      <a:r>
                        <a:rPr lang="ru-RU" sz="1200" b="0" dirty="0">
                          <a:solidFill>
                            <a:schemeClr val="tx1"/>
                          </a:solidFill>
                          <a:effectLst/>
                        </a:rPr>
                        <a:t> в настоящее время применяются на всем европейском образовательном пространстве с целью обеспечения сопоставимости образовательных программ университетов разных стран и их взаимного признания на основе заявленных в этих программах результатах обучения и ориентировочной оценки общих трудозатрат типичного студента для достижения заявленных результатов обучения при очной форме обучения. В общие трудозатраты студента включаются все виды его контактной работы с преподавателями (лекции, семинары, практические работы, консультации, в том числе - дистанционные и т.д.), все виды его самостоятельной работы (подготовка к лекциям и семинарам, выполнение контрольных работ и практических заданий, выполнение научно-исследовательской работы и т.п.), а также все аттестационные мероприятия, на которых он должен продемонстрировать полученные результаты обучения.</a:t>
                      </a:r>
                    </a:p>
                    <a:p>
                      <a:pPr indent="449580" algn="just">
                        <a:lnSpc>
                          <a:spcPct val="115000"/>
                        </a:lnSpc>
                        <a:spcAft>
                          <a:spcPts val="0"/>
                        </a:spcAft>
                      </a:pPr>
                      <a:r>
                        <a:rPr lang="ru-RU" sz="1200" b="0" dirty="0">
                          <a:solidFill>
                            <a:schemeClr val="tx1"/>
                          </a:solidFill>
                          <a:effectLst/>
                        </a:rPr>
                        <a:t>В системе </a:t>
                      </a:r>
                      <a:r>
                        <a:rPr lang="en-US" sz="1200" b="0" dirty="0">
                          <a:solidFill>
                            <a:schemeClr val="tx1"/>
                          </a:solidFill>
                          <a:effectLst/>
                        </a:rPr>
                        <a:t>ECTS</a:t>
                      </a:r>
                      <a:r>
                        <a:rPr lang="ru-RU" sz="1200" b="0" dirty="0">
                          <a:solidFill>
                            <a:schemeClr val="tx1"/>
                          </a:solidFill>
                          <a:effectLst/>
                        </a:rPr>
                        <a:t> полные трудозатраты типичного обучающегося при очной форме обучения за один учебный год (то есть объем одного учебного года) приравнены к 60 академическим кредитам. Число 60 выбрано основателями системы </a:t>
                      </a:r>
                      <a:r>
                        <a:rPr lang="en-US" sz="1200" b="0" dirty="0">
                          <a:solidFill>
                            <a:schemeClr val="tx1"/>
                          </a:solidFill>
                          <a:effectLst/>
                        </a:rPr>
                        <a:t>ECTS</a:t>
                      </a:r>
                      <a:r>
                        <a:rPr lang="ru-RU" sz="1200" b="0" dirty="0">
                          <a:solidFill>
                            <a:schemeClr val="tx1"/>
                          </a:solidFill>
                          <a:effectLst/>
                        </a:rPr>
                        <a:t> исключительно из тех соображений, что оно наибольшим числом способов делится на кратные доли (2, 3, 4, 5, 6, 10, 15, 30), что облегчает задачу построения </a:t>
                      </a:r>
                      <a:r>
                        <a:rPr lang="ru-RU" sz="1200" b="0" u="sng" dirty="0">
                          <a:solidFill>
                            <a:schemeClr val="tx1"/>
                          </a:solidFill>
                          <a:effectLst/>
                        </a:rPr>
                        <a:t>модульных образовательных программ</a:t>
                      </a:r>
                      <a:r>
                        <a:rPr lang="ru-RU" sz="1200" b="0" dirty="0">
                          <a:solidFill>
                            <a:schemeClr val="tx1"/>
                          </a:solidFill>
                          <a:effectLst/>
                        </a:rPr>
                        <a:t>, состоящих из образовательных элементов, логически завершенных с точки зрения  планируемых результаты обучения, и при этом - стандартизованных по объему (то есть имеющих равный объем, выраженный в </a:t>
                      </a:r>
                      <a:r>
                        <a:rPr lang="ru-RU" sz="1200" b="0" dirty="0" smtClean="0">
                          <a:solidFill>
                            <a:schemeClr val="tx1"/>
                          </a:solidFill>
                          <a:effectLst/>
                        </a:rPr>
                        <a:t>академических кредитах</a:t>
                      </a:r>
                      <a:r>
                        <a:rPr lang="ru-RU" sz="1200" b="0" dirty="0">
                          <a:solidFill>
                            <a:schemeClr val="tx1"/>
                          </a:solidFill>
                          <a:effectLst/>
                        </a:rPr>
                        <a:t>, или объем, кратный какому-то выбранному числу кредитов). В европейской образовательной практике образовательные элементы, имеющие логически завершенные результаты обучения и стандартизованные по объему указанным выше способом, принято называть </a:t>
                      </a:r>
                      <a:r>
                        <a:rPr lang="ru-RU" sz="1200" b="0" u="sng" dirty="0">
                          <a:solidFill>
                            <a:schemeClr val="tx1"/>
                          </a:solidFill>
                          <a:effectLst/>
                        </a:rPr>
                        <a:t>модулями</a:t>
                      </a:r>
                      <a:r>
                        <a:rPr lang="ru-RU" sz="1200" b="0" dirty="0">
                          <a:solidFill>
                            <a:schemeClr val="tx1"/>
                          </a:solidFill>
                          <a:effectLst/>
                        </a:rPr>
                        <a:t>. Модульные образовательные программы являются гибкими, легко обновляемыми под возникающие новые запросы общества и рынка труда, а также обеспечивающие обучающимся максимальную внутриуниверситетскую и внешнюю академическую мобильность</a:t>
                      </a:r>
                      <a:r>
                        <a:rPr lang="ru-RU" sz="1200" b="0" dirty="0" smtClean="0">
                          <a:solidFill>
                            <a:schemeClr val="tx1"/>
                          </a:solidFill>
                          <a:effectLst/>
                        </a:rPr>
                        <a:t>.</a:t>
                      </a:r>
                      <a:endParaRPr lang="ru-RU" sz="1200" b="0" dirty="0">
                        <a:solidFill>
                          <a:schemeClr val="tx1"/>
                        </a:solidFill>
                        <a:effectLst/>
                      </a:endParaRPr>
                    </a:p>
                  </a:txBody>
                  <a:tcPr marL="18059" marR="18059" marT="0" marB="0">
                    <a:solidFill>
                      <a:schemeClr val="accent1">
                        <a:lumMod val="20000"/>
                        <a:lumOff val="80000"/>
                      </a:schemeClr>
                    </a:solidFill>
                  </a:tcPr>
                </a:tc>
              </a:tr>
            </a:tbl>
          </a:graphicData>
        </a:graphic>
      </p:graphicFrame>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63</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0583819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249279929"/>
              </p:ext>
            </p:extLst>
          </p:nvPr>
        </p:nvGraphicFramePr>
        <p:xfrm>
          <a:off x="107504" y="-34183"/>
          <a:ext cx="8712968" cy="6813376"/>
        </p:xfrm>
        <a:graphic>
          <a:graphicData uri="http://schemas.openxmlformats.org/drawingml/2006/table">
            <a:tbl>
              <a:tblPr firstRow="1" firstCol="1" bandRow="1">
                <a:tableStyleId>{5C22544A-7EE6-4342-B048-85BDC9FD1C3A}</a:tableStyleId>
              </a:tblPr>
              <a:tblGrid>
                <a:gridCol w="8712968"/>
              </a:tblGrid>
              <a:tr h="6813376">
                <a:tc>
                  <a:txBody>
                    <a:bodyPr/>
                    <a:lstStyle/>
                    <a:p>
                      <a:pPr indent="449580" algn="just">
                        <a:lnSpc>
                          <a:spcPct val="115000"/>
                        </a:lnSpc>
                        <a:spcAft>
                          <a:spcPts val="0"/>
                        </a:spcAft>
                      </a:pPr>
                      <a:r>
                        <a:rPr lang="ru-RU" sz="1100" b="0" dirty="0" smtClean="0">
                          <a:solidFill>
                            <a:schemeClr val="tx1"/>
                          </a:solidFill>
                        </a:rPr>
                        <a:t>Иногда российские образовательные организации используют термин «учебный элемент» или «учебный модуль» для обозначения небольшой подструктуры внутри дисциплины, модуля, практики (раздел дисциплины или модуля, этап практики), которая имеет дидактическое описание и объем которого выражается в часах. При использовании термина «учебный модуль» в указанном выше значении его нельзя путать с терминами «модуль» и «образовательный модуль».</a:t>
                      </a:r>
                    </a:p>
                    <a:p>
                      <a:pPr indent="449580" algn="just">
                        <a:lnSpc>
                          <a:spcPct val="115000"/>
                        </a:lnSpc>
                        <a:spcAft>
                          <a:spcPts val="0"/>
                        </a:spcAft>
                      </a:pPr>
                      <a:r>
                        <a:rPr lang="ru-RU" sz="1100" b="0" dirty="0" smtClean="0">
                          <a:solidFill>
                            <a:schemeClr val="tx1"/>
                          </a:solidFill>
                        </a:rPr>
                        <a:t>Необходимо отметить, что в нормативно-правовом поле, регулирующем российскую систему образования, на настоящий момент нет официального определения понятия «модуль». Поэтому российские университеты трактуют это понятие очень широко.</a:t>
                      </a:r>
                    </a:p>
                    <a:p>
                      <a:pPr indent="449580" algn="just">
                        <a:lnSpc>
                          <a:spcPct val="115000"/>
                        </a:lnSpc>
                        <a:spcAft>
                          <a:spcPts val="0"/>
                        </a:spcAft>
                      </a:pPr>
                      <a:r>
                        <a:rPr lang="ru-RU" sz="1100" b="0" dirty="0" smtClean="0">
                          <a:solidFill>
                            <a:schemeClr val="tx1"/>
                          </a:solidFill>
                        </a:rPr>
                        <a:t>После введения новой редакции ФГОС третьего поколения (так называемой ФГОС 3+) у образовательных организаций появилась реальная возможность отказаться от </a:t>
                      </a:r>
                      <a:r>
                        <a:rPr lang="ru-RU" sz="1100" b="0" dirty="0" err="1" smtClean="0">
                          <a:solidFill>
                            <a:schemeClr val="tx1"/>
                          </a:solidFill>
                        </a:rPr>
                        <a:t>циклово</a:t>
                      </a:r>
                      <a:r>
                        <a:rPr lang="ru-RU" sz="1100" b="0" dirty="0" smtClean="0">
                          <a:solidFill>
                            <a:schemeClr val="tx1"/>
                          </a:solidFill>
                        </a:rPr>
                        <a:t>-дисциплинарной структуры образовательных программ (которую задавали им ГОС-2 и ФГОС-3). Некоторые университеты построили свои образовательные программы в частично-модульном формате, задав структуру вариативной части образовательной программы через крупные образовательные модули (или </a:t>
                      </a:r>
                      <a:r>
                        <a:rPr lang="ru-RU" sz="1100" b="0" dirty="0" err="1" smtClean="0">
                          <a:solidFill>
                            <a:schemeClr val="tx1"/>
                          </a:solidFill>
                        </a:rPr>
                        <a:t>компетентностно</a:t>
                      </a:r>
                      <a:r>
                        <a:rPr lang="ru-RU" sz="1100" b="0" dirty="0" smtClean="0">
                          <a:solidFill>
                            <a:schemeClr val="tx1"/>
                          </a:solidFill>
                        </a:rPr>
                        <a:t>-ориентированные модули).</a:t>
                      </a:r>
                    </a:p>
                    <a:p>
                      <a:pPr indent="449580" algn="just">
                        <a:lnSpc>
                          <a:spcPct val="115000"/>
                        </a:lnSpc>
                        <a:spcAft>
                          <a:spcPts val="0"/>
                        </a:spcAft>
                      </a:pPr>
                      <a:r>
                        <a:rPr lang="ru-RU" sz="1100" b="0" u="sng" dirty="0" smtClean="0">
                          <a:solidFill>
                            <a:schemeClr val="tx1"/>
                          </a:solidFill>
                        </a:rPr>
                        <a:t>Образовательный модуль (или </a:t>
                      </a:r>
                      <a:r>
                        <a:rPr lang="ru-RU" sz="1100" b="0" u="sng" dirty="0" err="1" smtClean="0">
                          <a:solidFill>
                            <a:schemeClr val="tx1"/>
                          </a:solidFill>
                        </a:rPr>
                        <a:t>компетентностно</a:t>
                      </a:r>
                      <a:r>
                        <a:rPr lang="ru-RU" sz="1100" b="0" u="sng" dirty="0" smtClean="0">
                          <a:solidFill>
                            <a:schemeClr val="tx1"/>
                          </a:solidFill>
                        </a:rPr>
                        <a:t>-ориентированный модуль) –</a:t>
                      </a:r>
                      <a:r>
                        <a:rPr lang="ru-RU" sz="1100" b="0" dirty="0" smtClean="0">
                          <a:solidFill>
                            <a:schemeClr val="tx1"/>
                          </a:solidFill>
                        </a:rPr>
                        <a:t> это   крупный структурный элемент образовательной программы, направленный на формирование одной компетенции (как правило – профессиональной) или группы компетенций выпускника (например, всех профессиональных компетенций для одно вида профессиональной деятельности). Образовательный модуль имеет «входные требования» в виде набора необходимых для его освоения компетенций (или знаний и умений) и четко сформулированные планируемые результаты обучения, которые в совокупности должны обеспечить обучающемуся освоение одной компетенции или группы компетенций. Образовательный модуль может состоять из отдельных образовательных элементов (дисциплин, практик), отдельных учебных элементов (частей дисциплин, этапов практик) и междисциплинарных видов учебной деятельности. Если модуль столь велик, что не может быть реализован в течение одного учебного года, его целесообразно разделить на курсовые образовательные элементы, каждый из которых реализуются в рамках одного семестра (триместра) или учебного года.  Для курсовых образовательных элементов должны быть определены свои результаты обучения (имеющие промежуточный характер по отношению к результатам обучения по образовательному модулю в целом), создано соответствующее учебно-методическое обеспечение (согласованное с рабочей программой всего образовательного модуля). Курсовой образовательный элемент, который реализуются в рамках одного семестра (триместра) или учебного года, должен заканчиваться промежуточной аттестацией. По результатам освоения всего образовательного модуля рекомендуется проводить рубежный (итоговый) контроль достижения заявленной компетенции (компетенций). Образовательный модуль и курсовые образовательные элементы могут осваиваться параллельно или последовательно с другими элементами образовательной программы, дискретно или непрерывно. При этом рекомендуется объемы всех элементов образовательной программы (образовательных модулей и всех дисциплин, модулей, практик, вошедших в образовательные модули, дисциплин, модулей, практик, не вошедших в образовательные модули), выраженные в зачетных единицах, устанавливать в стандартизованном формате (то есть кратными установленному числу (оптимально, трем)). В идеале (для обеспечения максимальной гибкости образовательных программ и создания оптимальных условий для реализации академической мобильности обучающихся) следует добиваться того, чтобы все элементы образовательной программы, реализуемые в рамках одного учебного года, были равновеликими по объему. </a:t>
                      </a:r>
                    </a:p>
                    <a:p>
                      <a:pPr algn="ctr">
                        <a:lnSpc>
                          <a:spcPct val="115000"/>
                        </a:lnSpc>
                        <a:spcAft>
                          <a:spcPts val="0"/>
                        </a:spcAft>
                      </a:pPr>
                      <a:r>
                        <a:rPr lang="ru-RU" sz="300" b="0" dirty="0">
                          <a:solidFill>
                            <a:schemeClr val="tx1"/>
                          </a:solidFill>
                          <a:effectLst/>
                        </a:rPr>
                        <a:t> </a:t>
                      </a:r>
                    </a:p>
                  </a:txBody>
                  <a:tcPr marL="18059" marR="18059" marT="0" marB="0">
                    <a:solidFill>
                      <a:schemeClr val="accent1">
                        <a:lumMod val="20000"/>
                        <a:lumOff val="80000"/>
                      </a:schemeClr>
                    </a:solidFill>
                  </a:tcPr>
                </a:tc>
              </a:tr>
            </a:tbl>
          </a:graphicData>
        </a:graphic>
      </p:graphicFrame>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64</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668235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640960" cy="913582"/>
          </a:xfrm>
        </p:spPr>
        <p:txBody>
          <a:bodyPr>
            <a:normAutofit/>
          </a:bodyPr>
          <a:lstStyle/>
          <a:p>
            <a:r>
              <a:rPr lang="ru-RU" sz="2500" b="1" dirty="0" smtClean="0">
                <a:effectLst>
                  <a:outerShdw blurRad="38100" dist="38100" dir="2700000" algn="tl">
                    <a:srgbClr val="000000">
                      <a:alpha val="43137"/>
                    </a:srgbClr>
                  </a:outerShdw>
                </a:effectLst>
              </a:rPr>
              <a:t>ДИСЦИПЛИНЫ (МОДУЛИ) БАЗОВОЙ ЧАСТИ</a:t>
            </a:r>
            <a:br>
              <a:rPr lang="ru-RU" sz="2500" b="1" dirty="0" smtClean="0">
                <a:effectLst>
                  <a:outerShdw blurRad="38100" dist="38100" dir="2700000" algn="tl">
                    <a:srgbClr val="000000">
                      <a:alpha val="43137"/>
                    </a:srgbClr>
                  </a:outerShdw>
                </a:effectLst>
              </a:rPr>
            </a:br>
            <a:r>
              <a:rPr lang="ru-RU" sz="2000" b="1" dirty="0" smtClean="0">
                <a:effectLst>
                  <a:outerShdw blurRad="38100" dist="38100" dir="2700000" algn="tl">
                    <a:srgbClr val="000000">
                      <a:alpha val="43137"/>
                    </a:srgbClr>
                  </a:outerShdw>
                </a:effectLst>
              </a:rPr>
              <a:t>УРОВЕНЬ ВЫСШЕГО ОБРАЗОВАНИЯ </a:t>
            </a:r>
            <a:r>
              <a:rPr lang="ru-RU" sz="2000" b="1" dirty="0" smtClean="0">
                <a:solidFill>
                  <a:schemeClr val="accent3"/>
                </a:solidFill>
                <a:effectLst>
                  <a:outerShdw blurRad="38100" dist="38100" dir="2700000" algn="tl">
                    <a:srgbClr val="000000">
                      <a:alpha val="43137"/>
                    </a:srgbClr>
                  </a:outerShdw>
                </a:effectLst>
              </a:rPr>
              <a:t>БАКАЛАВРИАТ</a:t>
            </a:r>
            <a:endParaRPr lang="ru-RU" sz="2000" b="1" dirty="0">
              <a:solidFill>
                <a:schemeClr val="accent3"/>
              </a:solidFill>
              <a:effectLst>
                <a:outerShdw blurRad="38100" dist="38100" dir="2700000" algn="tl">
                  <a:srgbClr val="000000">
                    <a:alpha val="43137"/>
                  </a:srgbClr>
                </a:outerShdw>
              </a:effectLst>
            </a:endParaRPr>
          </a:p>
        </p:txBody>
      </p:sp>
      <p:sp>
        <p:nvSpPr>
          <p:cNvPr id="4" name="TextBox 3"/>
          <p:cNvSpPr txBox="1"/>
          <p:nvPr/>
        </p:nvSpPr>
        <p:spPr>
          <a:xfrm>
            <a:off x="107504" y="1196752"/>
            <a:ext cx="4533292" cy="5772991"/>
          </a:xfrm>
          <a:prstGeom prst="rect">
            <a:avLst/>
          </a:prstGeom>
          <a:noFill/>
        </p:spPr>
        <p:txBody>
          <a:bodyPr wrap="none" rtlCol="0">
            <a:spAutoFit/>
          </a:bodyPr>
          <a:lstStyle/>
          <a:p>
            <a:pPr>
              <a:lnSpc>
                <a:spcPct val="114000"/>
              </a:lnSpc>
            </a:pPr>
            <a:r>
              <a:rPr lang="ru-RU" dirty="0" smtClean="0"/>
              <a:t>История </a:t>
            </a:r>
          </a:p>
          <a:p>
            <a:pPr>
              <a:lnSpc>
                <a:spcPct val="114000"/>
              </a:lnSpc>
            </a:pPr>
            <a:r>
              <a:rPr lang="ru-RU" dirty="0" smtClean="0"/>
              <a:t>Философия</a:t>
            </a:r>
          </a:p>
          <a:p>
            <a:pPr>
              <a:lnSpc>
                <a:spcPct val="114000"/>
              </a:lnSpc>
            </a:pPr>
            <a:r>
              <a:rPr lang="ru-RU" dirty="0" smtClean="0"/>
              <a:t>Экономика</a:t>
            </a:r>
          </a:p>
          <a:p>
            <a:pPr>
              <a:lnSpc>
                <a:spcPct val="114000"/>
              </a:lnSpc>
            </a:pPr>
            <a:r>
              <a:rPr lang="ru-RU" dirty="0" smtClean="0"/>
              <a:t>Правоведение</a:t>
            </a:r>
          </a:p>
          <a:p>
            <a:pPr>
              <a:lnSpc>
                <a:spcPct val="114000"/>
              </a:lnSpc>
            </a:pPr>
            <a:r>
              <a:rPr lang="ru-RU" dirty="0" smtClean="0"/>
              <a:t>Русский язык и культура речи</a:t>
            </a:r>
          </a:p>
          <a:p>
            <a:pPr>
              <a:lnSpc>
                <a:spcPct val="114000"/>
              </a:lnSpc>
            </a:pPr>
            <a:r>
              <a:rPr lang="ru-RU" dirty="0" smtClean="0"/>
              <a:t>Иностранный язык</a:t>
            </a:r>
          </a:p>
          <a:p>
            <a:pPr>
              <a:lnSpc>
                <a:spcPct val="114000"/>
              </a:lnSpc>
            </a:pPr>
            <a:r>
              <a:rPr lang="ru-RU" dirty="0" smtClean="0"/>
              <a:t>Культурология</a:t>
            </a:r>
          </a:p>
          <a:p>
            <a:pPr>
              <a:lnSpc>
                <a:spcPct val="114000"/>
              </a:lnSpc>
            </a:pPr>
            <a:r>
              <a:rPr lang="ru-RU" dirty="0" smtClean="0"/>
              <a:t>Психология и педагогика</a:t>
            </a:r>
          </a:p>
          <a:p>
            <a:pPr>
              <a:lnSpc>
                <a:spcPct val="114000"/>
              </a:lnSpc>
            </a:pPr>
            <a:r>
              <a:rPr lang="ru-RU" dirty="0" smtClean="0"/>
              <a:t>Физическая культура и спорт</a:t>
            </a:r>
          </a:p>
          <a:p>
            <a:pPr marL="360000">
              <a:lnSpc>
                <a:spcPct val="114000"/>
              </a:lnSpc>
            </a:pPr>
            <a:r>
              <a:rPr lang="ru-RU" sz="1600" dirty="0" smtClean="0"/>
              <a:t>Основы физической культуры</a:t>
            </a:r>
          </a:p>
          <a:p>
            <a:pPr marL="360000">
              <a:lnSpc>
                <a:spcPct val="114000"/>
              </a:lnSpc>
            </a:pPr>
            <a:r>
              <a:rPr lang="ru-RU" sz="1600" dirty="0" smtClean="0"/>
              <a:t>Физическое самосовершенствование</a:t>
            </a:r>
          </a:p>
          <a:p>
            <a:pPr marL="360000">
              <a:lnSpc>
                <a:spcPct val="114000"/>
              </a:lnSpc>
            </a:pPr>
            <a:r>
              <a:rPr lang="ru-RU" sz="1600" dirty="0" smtClean="0"/>
              <a:t>Практическая подготовка по физической </a:t>
            </a:r>
          </a:p>
          <a:p>
            <a:pPr marL="360000">
              <a:lnSpc>
                <a:spcPct val="114000"/>
              </a:lnSpc>
            </a:pPr>
            <a:r>
              <a:rPr lang="ru-RU" sz="1600" dirty="0"/>
              <a:t>к</a:t>
            </a:r>
            <a:r>
              <a:rPr lang="ru-RU" sz="1600" dirty="0" smtClean="0"/>
              <a:t>ультуре и занятие спортом</a:t>
            </a:r>
          </a:p>
          <a:p>
            <a:pPr>
              <a:lnSpc>
                <a:spcPct val="114000"/>
              </a:lnSpc>
            </a:pPr>
            <a:r>
              <a:rPr lang="ru-RU" dirty="0" smtClean="0"/>
              <a:t>Математика </a:t>
            </a:r>
          </a:p>
          <a:p>
            <a:pPr marL="360000">
              <a:lnSpc>
                <a:spcPct val="114000"/>
              </a:lnSpc>
            </a:pPr>
            <a:r>
              <a:rPr lang="ru-RU" sz="1600" dirty="0" smtClean="0"/>
              <a:t>Алгебра и геометрия</a:t>
            </a:r>
          </a:p>
          <a:p>
            <a:pPr marL="360000">
              <a:lnSpc>
                <a:spcPct val="114000"/>
              </a:lnSpc>
            </a:pPr>
            <a:r>
              <a:rPr lang="ru-RU" sz="1600" dirty="0" smtClean="0"/>
              <a:t>Математический анализ </a:t>
            </a:r>
          </a:p>
          <a:p>
            <a:pPr marL="360000">
              <a:lnSpc>
                <a:spcPct val="114000"/>
              </a:lnSpc>
            </a:pPr>
            <a:r>
              <a:rPr lang="ru-RU" sz="1600" dirty="0" smtClean="0"/>
              <a:t>Теория вероятностей и математическая </a:t>
            </a:r>
          </a:p>
          <a:p>
            <a:pPr marL="360000">
              <a:lnSpc>
                <a:spcPct val="114000"/>
              </a:lnSpc>
            </a:pPr>
            <a:r>
              <a:rPr lang="ru-RU" sz="1600" dirty="0" smtClean="0"/>
              <a:t>статистика </a:t>
            </a:r>
          </a:p>
          <a:p>
            <a:endParaRPr lang="ru-RU" dirty="0" smtClean="0"/>
          </a:p>
        </p:txBody>
      </p:sp>
      <p:sp>
        <p:nvSpPr>
          <p:cNvPr id="5" name="TextBox 4"/>
          <p:cNvSpPr txBox="1"/>
          <p:nvPr/>
        </p:nvSpPr>
        <p:spPr>
          <a:xfrm>
            <a:off x="4640796" y="1196751"/>
            <a:ext cx="3966150" cy="5176610"/>
          </a:xfrm>
          <a:prstGeom prst="rect">
            <a:avLst/>
          </a:prstGeom>
          <a:noFill/>
        </p:spPr>
        <p:txBody>
          <a:bodyPr wrap="none" rtlCol="0">
            <a:spAutoFit/>
          </a:bodyPr>
          <a:lstStyle/>
          <a:p>
            <a:pPr>
              <a:lnSpc>
                <a:spcPct val="114000"/>
              </a:lnSpc>
            </a:pPr>
            <a:r>
              <a:rPr lang="ru-RU" dirty="0" smtClean="0"/>
              <a:t>Информатика </a:t>
            </a:r>
          </a:p>
          <a:p>
            <a:pPr>
              <a:lnSpc>
                <a:spcPct val="114000"/>
              </a:lnSpc>
            </a:pPr>
            <a:r>
              <a:rPr lang="ru-RU" sz="1600" dirty="0" smtClean="0"/>
              <a:t>Физика</a:t>
            </a:r>
          </a:p>
          <a:p>
            <a:pPr>
              <a:lnSpc>
                <a:spcPct val="114000"/>
              </a:lnSpc>
            </a:pPr>
            <a:r>
              <a:rPr lang="ru-RU" sz="1600" dirty="0" smtClean="0"/>
              <a:t>Неорганическая химия</a:t>
            </a:r>
          </a:p>
          <a:p>
            <a:pPr>
              <a:lnSpc>
                <a:spcPct val="114000"/>
              </a:lnSpc>
            </a:pPr>
            <a:r>
              <a:rPr lang="ru-RU" sz="1600" dirty="0" smtClean="0"/>
              <a:t>Органическая химия</a:t>
            </a:r>
          </a:p>
          <a:p>
            <a:pPr>
              <a:lnSpc>
                <a:spcPct val="114000"/>
              </a:lnSpc>
            </a:pPr>
            <a:r>
              <a:rPr lang="ru-RU" sz="1600" dirty="0" smtClean="0"/>
              <a:t>Физическая и коллоидная химия</a:t>
            </a:r>
          </a:p>
          <a:p>
            <a:pPr>
              <a:lnSpc>
                <a:spcPct val="114000"/>
              </a:lnSpc>
            </a:pPr>
            <a:r>
              <a:rPr lang="ru-RU" sz="1600" dirty="0" smtClean="0"/>
              <a:t>Химия биологически активных веществ</a:t>
            </a:r>
          </a:p>
          <a:p>
            <a:pPr>
              <a:lnSpc>
                <a:spcPct val="114000"/>
              </a:lnSpc>
            </a:pPr>
            <a:r>
              <a:rPr lang="ru-RU" sz="1600" dirty="0" smtClean="0"/>
              <a:t>Биохимия</a:t>
            </a:r>
          </a:p>
          <a:p>
            <a:pPr>
              <a:lnSpc>
                <a:spcPct val="114000"/>
              </a:lnSpc>
            </a:pPr>
            <a:r>
              <a:rPr lang="ru-RU" sz="1600" dirty="0" smtClean="0"/>
              <a:t>Биология</a:t>
            </a:r>
          </a:p>
          <a:p>
            <a:pPr>
              <a:lnSpc>
                <a:spcPct val="114000"/>
              </a:lnSpc>
            </a:pPr>
            <a:r>
              <a:rPr lang="ru-RU" sz="1600" dirty="0" smtClean="0"/>
              <a:t>Микробиология</a:t>
            </a:r>
          </a:p>
          <a:p>
            <a:pPr>
              <a:lnSpc>
                <a:spcPct val="114000"/>
              </a:lnSpc>
            </a:pPr>
            <a:r>
              <a:rPr lang="ru-RU" sz="1600" dirty="0" smtClean="0"/>
              <a:t>Молекулярная биология</a:t>
            </a:r>
          </a:p>
          <a:p>
            <a:pPr>
              <a:lnSpc>
                <a:spcPct val="114000"/>
              </a:lnSpc>
            </a:pPr>
            <a:r>
              <a:rPr lang="ru-RU" sz="1600" dirty="0" smtClean="0"/>
              <a:t>Экология и природопользование </a:t>
            </a:r>
          </a:p>
          <a:p>
            <a:pPr>
              <a:lnSpc>
                <a:spcPct val="114000"/>
              </a:lnSpc>
            </a:pPr>
            <a:r>
              <a:rPr lang="ru-RU" sz="1600" dirty="0" smtClean="0"/>
              <a:t>Инженерная графика</a:t>
            </a:r>
          </a:p>
          <a:p>
            <a:pPr>
              <a:lnSpc>
                <a:spcPct val="114000"/>
              </a:lnSpc>
            </a:pPr>
            <a:r>
              <a:rPr lang="ru-RU" sz="1600" dirty="0" smtClean="0"/>
              <a:t>Техническая механика</a:t>
            </a:r>
          </a:p>
          <a:p>
            <a:pPr>
              <a:lnSpc>
                <a:spcPct val="114000"/>
              </a:lnSpc>
            </a:pPr>
            <a:r>
              <a:rPr lang="ru-RU" sz="1600" dirty="0" smtClean="0"/>
              <a:t>Электротехника и электроника</a:t>
            </a:r>
          </a:p>
          <a:p>
            <a:pPr>
              <a:lnSpc>
                <a:spcPct val="114000"/>
              </a:lnSpc>
            </a:pPr>
            <a:r>
              <a:rPr lang="ru-RU" sz="1600" dirty="0" smtClean="0"/>
              <a:t>Основы биотехнологии </a:t>
            </a:r>
          </a:p>
          <a:p>
            <a:pPr>
              <a:lnSpc>
                <a:spcPct val="114000"/>
              </a:lnSpc>
            </a:pPr>
            <a:r>
              <a:rPr lang="ru-RU" sz="1600" dirty="0" smtClean="0"/>
              <a:t>Процессы и аппараты биотехнологии</a:t>
            </a:r>
          </a:p>
          <a:p>
            <a:pPr>
              <a:lnSpc>
                <a:spcPct val="114000"/>
              </a:lnSpc>
            </a:pPr>
            <a:r>
              <a:rPr lang="ru-RU" sz="1600" dirty="0" smtClean="0"/>
              <a:t>Безопасность жизнедеятельности</a:t>
            </a:r>
          </a:p>
          <a:p>
            <a:endParaRPr lang="ru-RU" dirty="0" smtClean="0"/>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65</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404196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504" y="0"/>
            <a:ext cx="8640960" cy="913582"/>
          </a:xfrm>
        </p:spPr>
        <p:txBody>
          <a:bodyPr>
            <a:normAutofit/>
          </a:bodyPr>
          <a:lstStyle/>
          <a:p>
            <a:r>
              <a:rPr lang="ru-RU" sz="2500" b="1" dirty="0" smtClean="0">
                <a:effectLst>
                  <a:outerShdw blurRad="38100" dist="38100" dir="2700000" algn="tl">
                    <a:srgbClr val="000000">
                      <a:alpha val="43137"/>
                    </a:srgbClr>
                  </a:outerShdw>
                </a:effectLst>
              </a:rPr>
              <a:t>ДИСЦИПЛИНЫ (МОДУЛИ) БАЗОВОЙ ЧАСТИ</a:t>
            </a:r>
            <a:br>
              <a:rPr lang="ru-RU" sz="2500" b="1" dirty="0" smtClean="0">
                <a:effectLst>
                  <a:outerShdw blurRad="38100" dist="38100" dir="2700000" algn="tl">
                    <a:srgbClr val="000000">
                      <a:alpha val="43137"/>
                    </a:srgbClr>
                  </a:outerShdw>
                </a:effectLst>
              </a:rPr>
            </a:br>
            <a:r>
              <a:rPr lang="ru-RU" sz="2000" b="1" dirty="0" smtClean="0">
                <a:effectLst>
                  <a:outerShdw blurRad="38100" dist="38100" dir="2700000" algn="tl">
                    <a:srgbClr val="000000">
                      <a:alpha val="43137"/>
                    </a:srgbClr>
                  </a:outerShdw>
                </a:effectLst>
              </a:rPr>
              <a:t>УРОВЕНЬ ВЫСШЕГО ОБРАЗОВАНИЯ </a:t>
            </a:r>
            <a:r>
              <a:rPr lang="ru-RU" sz="2000" b="1" dirty="0" smtClean="0">
                <a:solidFill>
                  <a:schemeClr val="accent3"/>
                </a:solidFill>
                <a:effectLst>
                  <a:outerShdw blurRad="38100" dist="38100" dir="2700000" algn="tl">
                    <a:srgbClr val="000000">
                      <a:alpha val="43137"/>
                    </a:srgbClr>
                  </a:outerShdw>
                </a:effectLst>
              </a:rPr>
              <a:t>МАГИСТРАТУРА</a:t>
            </a:r>
            <a:endParaRPr lang="ru-RU" sz="2000" b="1" dirty="0">
              <a:solidFill>
                <a:schemeClr val="accent3"/>
              </a:solidFill>
              <a:effectLst>
                <a:outerShdw blurRad="38100" dist="38100" dir="2700000" algn="tl">
                  <a:srgbClr val="000000">
                    <a:alpha val="43137"/>
                  </a:srgbClr>
                </a:outerShdw>
              </a:effectLst>
            </a:endParaRPr>
          </a:p>
        </p:txBody>
      </p:sp>
      <p:sp>
        <p:nvSpPr>
          <p:cNvPr id="5" name="TextBox 4"/>
          <p:cNvSpPr txBox="1"/>
          <p:nvPr/>
        </p:nvSpPr>
        <p:spPr>
          <a:xfrm>
            <a:off x="107504" y="1196752"/>
            <a:ext cx="7877478" cy="3250121"/>
          </a:xfrm>
          <a:prstGeom prst="rect">
            <a:avLst/>
          </a:prstGeom>
          <a:noFill/>
        </p:spPr>
        <p:txBody>
          <a:bodyPr wrap="none" rtlCol="0">
            <a:spAutoFit/>
          </a:bodyPr>
          <a:lstStyle/>
          <a:p>
            <a:pPr>
              <a:lnSpc>
                <a:spcPct val="114000"/>
              </a:lnSpc>
            </a:pPr>
            <a:r>
              <a:rPr lang="ru-RU" sz="2000" dirty="0" smtClean="0"/>
              <a:t>Философия и методология научных исследований</a:t>
            </a:r>
          </a:p>
          <a:p>
            <a:pPr>
              <a:lnSpc>
                <a:spcPct val="114000"/>
              </a:lnSpc>
            </a:pPr>
            <a:r>
              <a:rPr lang="ru-RU" sz="2000" dirty="0" smtClean="0"/>
              <a:t>Профессиональный иностранный язык</a:t>
            </a:r>
          </a:p>
          <a:p>
            <a:pPr>
              <a:lnSpc>
                <a:spcPct val="114000"/>
              </a:lnSpc>
            </a:pPr>
            <a:r>
              <a:rPr lang="ru-RU" sz="2000" dirty="0" smtClean="0"/>
              <a:t>Управление человеческими ресурсами </a:t>
            </a:r>
          </a:p>
          <a:p>
            <a:pPr>
              <a:lnSpc>
                <a:spcPct val="114000"/>
              </a:lnSpc>
            </a:pPr>
            <a:r>
              <a:rPr lang="ru-RU" sz="2000" dirty="0" smtClean="0"/>
              <a:t>Информационные технологии профессиональной деятельности </a:t>
            </a:r>
          </a:p>
          <a:p>
            <a:pPr>
              <a:lnSpc>
                <a:spcPct val="114000"/>
              </a:lnSpc>
            </a:pPr>
            <a:r>
              <a:rPr lang="ru-RU" sz="2000" dirty="0" smtClean="0"/>
              <a:t>Современные проблемы биотехнологии</a:t>
            </a:r>
          </a:p>
          <a:p>
            <a:pPr>
              <a:lnSpc>
                <a:spcPct val="114000"/>
              </a:lnSpc>
            </a:pPr>
            <a:r>
              <a:rPr lang="ru-RU" sz="2000" dirty="0" smtClean="0"/>
              <a:t>Методы исследований в биотехнологии</a:t>
            </a:r>
          </a:p>
          <a:p>
            <a:pPr>
              <a:lnSpc>
                <a:spcPct val="114000"/>
              </a:lnSpc>
            </a:pPr>
            <a:r>
              <a:rPr lang="ru-RU" sz="2000" dirty="0" smtClean="0"/>
              <a:t>Право интеллектуальной собственности</a:t>
            </a:r>
          </a:p>
          <a:p>
            <a:pPr>
              <a:lnSpc>
                <a:spcPct val="114000"/>
              </a:lnSpc>
            </a:pPr>
            <a:r>
              <a:rPr lang="ru-RU" sz="2000" dirty="0" smtClean="0"/>
              <a:t>Экономика, менеджмент и инновации в биотехнологии </a:t>
            </a:r>
          </a:p>
          <a:p>
            <a:pPr>
              <a:lnSpc>
                <a:spcPct val="114000"/>
              </a:lnSpc>
            </a:pPr>
            <a:r>
              <a:rPr lang="ru-RU" sz="2000" dirty="0" smtClean="0"/>
              <a:t>Основы преподавания профессиональных дисциплин</a:t>
            </a:r>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66</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630099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0"/>
            <a:ext cx="8712968" cy="738664"/>
          </a:xfrm>
          <a:prstGeom prst="rect">
            <a:avLst/>
          </a:prstGeom>
        </p:spPr>
        <p:txBody>
          <a:bodyPr wrap="square">
            <a:spAutoFit/>
          </a:bodyPr>
          <a:lstStyle/>
          <a:p>
            <a:r>
              <a:rPr lang="ru-RU" sz="1400" dirty="0"/>
              <a:t>6.2. Примерные программы дисциплин (модулей) и практик, обеспечивающих результаты обучения, необходимые для достижения ОК, ОПК и ПК </a:t>
            </a:r>
          </a:p>
          <a:p>
            <a:r>
              <a:rPr lang="ru-RU" sz="1400" dirty="0"/>
              <a:t>Учебные практики могут входить в состав крупных образовательных модулей </a:t>
            </a:r>
          </a:p>
        </p:txBody>
      </p:sp>
      <p:graphicFrame>
        <p:nvGraphicFramePr>
          <p:cNvPr id="6" name="Таблица 5"/>
          <p:cNvGraphicFramePr>
            <a:graphicFrameLocks noGrp="1"/>
          </p:cNvGraphicFramePr>
          <p:nvPr>
            <p:extLst>
              <p:ext uri="{D42A27DB-BD31-4B8C-83A1-F6EECF244321}">
                <p14:modId xmlns:p14="http://schemas.microsoft.com/office/powerpoint/2010/main" val="1528005991"/>
              </p:ext>
            </p:extLst>
          </p:nvPr>
        </p:nvGraphicFramePr>
        <p:xfrm>
          <a:off x="107504" y="738664"/>
          <a:ext cx="8712968" cy="5735161"/>
        </p:xfrm>
        <a:graphic>
          <a:graphicData uri="http://schemas.openxmlformats.org/drawingml/2006/table">
            <a:tbl>
              <a:tblPr firstRow="1" firstCol="1" bandRow="1">
                <a:tableStyleId>{5C22544A-7EE6-4342-B048-85BDC9FD1C3A}</a:tableStyleId>
              </a:tblPr>
              <a:tblGrid>
                <a:gridCol w="8712968"/>
              </a:tblGrid>
              <a:tr h="5735161">
                <a:tc>
                  <a:txBody>
                    <a:bodyPr/>
                    <a:lstStyle/>
                    <a:p>
                      <a:pPr algn="ctr">
                        <a:lnSpc>
                          <a:spcPct val="115000"/>
                        </a:lnSpc>
                        <a:spcAft>
                          <a:spcPts val="0"/>
                        </a:spcAft>
                      </a:pPr>
                      <a:r>
                        <a:rPr lang="ru-RU" sz="1200" b="0" i="0" u="sng" dirty="0">
                          <a:solidFill>
                            <a:schemeClr val="tx1"/>
                          </a:solidFill>
                          <a:effectLst/>
                        </a:rPr>
                        <a:t>Разъяснения разработчику ПООП по заполнению Раздела 6 (подраздел 6.2.)</a:t>
                      </a:r>
                    </a:p>
                    <a:p>
                      <a:pPr algn="just">
                        <a:lnSpc>
                          <a:spcPct val="115000"/>
                        </a:lnSpc>
                        <a:spcAft>
                          <a:spcPts val="0"/>
                        </a:spcAft>
                      </a:pPr>
                      <a:endParaRPr lang="ru-RU" sz="1200" b="0" i="0" dirty="0" smtClean="0">
                        <a:solidFill>
                          <a:schemeClr val="tx1"/>
                        </a:solidFill>
                        <a:effectLst/>
                      </a:endParaRPr>
                    </a:p>
                    <a:p>
                      <a:pPr algn="just">
                        <a:lnSpc>
                          <a:spcPct val="115000"/>
                        </a:lnSpc>
                        <a:spcAft>
                          <a:spcPts val="0"/>
                        </a:spcAft>
                      </a:pPr>
                      <a:r>
                        <a:rPr lang="ru-RU" sz="1200" b="0" i="0" dirty="0" smtClean="0">
                          <a:solidFill>
                            <a:schemeClr val="tx1"/>
                          </a:solidFill>
                          <a:effectLst/>
                        </a:rPr>
                        <a:t>В </a:t>
                      </a:r>
                      <a:r>
                        <a:rPr lang="ru-RU" sz="1200" b="0" i="0" dirty="0">
                          <a:solidFill>
                            <a:schemeClr val="tx1"/>
                          </a:solidFill>
                          <a:effectLst/>
                        </a:rPr>
                        <a:t>подразделе 6.2. приводятся образцы примерных рабочих программ дисциплин (модулей), которые разрабатываются отдельными документами и включают в себя: </a:t>
                      </a:r>
                    </a:p>
                    <a:p>
                      <a:pPr marL="342900" lvl="0" indent="-342900" algn="just">
                        <a:lnSpc>
                          <a:spcPct val="115000"/>
                        </a:lnSpc>
                        <a:spcAft>
                          <a:spcPts val="0"/>
                        </a:spcAft>
                        <a:buFont typeface="Symbol"/>
                        <a:buChar char=""/>
                      </a:pPr>
                      <a:r>
                        <a:rPr lang="ru-RU" sz="1200" b="0" i="0" dirty="0">
                          <a:solidFill>
                            <a:schemeClr val="tx1"/>
                          </a:solidFill>
                          <a:effectLst/>
                        </a:rPr>
                        <a:t>наименование дисциплины (модуля);</a:t>
                      </a:r>
                    </a:p>
                    <a:p>
                      <a:pPr marL="342900" lvl="0" indent="-342900" algn="just">
                        <a:lnSpc>
                          <a:spcPct val="115000"/>
                        </a:lnSpc>
                        <a:spcAft>
                          <a:spcPts val="0"/>
                        </a:spcAft>
                        <a:buFont typeface="Symbol"/>
                        <a:buChar char=""/>
                      </a:pPr>
                      <a:r>
                        <a:rPr lang="ru-RU" sz="1200" b="0" i="0" dirty="0">
                          <a:solidFill>
                            <a:schemeClr val="tx1"/>
                          </a:solidFill>
                          <a:effectLst/>
                        </a:rPr>
                        <a:t>перечень планируемых результатов обучения по дисциплине (модулю), соотнесенных с требуемыми компетенциями выпускников (в соответствии с подразделом 4.3.);</a:t>
                      </a:r>
                    </a:p>
                    <a:p>
                      <a:pPr marL="342900" lvl="0" indent="-342900" algn="just">
                        <a:lnSpc>
                          <a:spcPct val="115000"/>
                        </a:lnSpc>
                        <a:spcAft>
                          <a:spcPts val="0"/>
                        </a:spcAft>
                        <a:buFont typeface="Symbol"/>
                        <a:buChar char=""/>
                      </a:pPr>
                      <a:r>
                        <a:rPr lang="ru-RU" sz="1200" b="0" i="0" dirty="0">
                          <a:solidFill>
                            <a:schemeClr val="tx1"/>
                          </a:solidFill>
                          <a:effectLst/>
                        </a:rPr>
                        <a:t>указание места дисциплины (модуля) в структуре образовательной программы, связь с другими дисциплинами (модулями) программы;</a:t>
                      </a:r>
                    </a:p>
                    <a:p>
                      <a:pPr marL="342900" lvl="0" indent="-342900" algn="just">
                        <a:lnSpc>
                          <a:spcPct val="115000"/>
                        </a:lnSpc>
                        <a:spcAft>
                          <a:spcPts val="0"/>
                        </a:spcAft>
                        <a:buFont typeface="Symbol"/>
                        <a:buChar char=""/>
                      </a:pPr>
                      <a:r>
                        <a:rPr lang="ru-RU" sz="1200" b="0" i="0" dirty="0">
                          <a:solidFill>
                            <a:schemeClr val="tx1"/>
                          </a:solidFill>
                          <a:effectLst/>
                        </a:rPr>
                        <a:t>входные требования для освоения дисциплины (модуля) – при необходимости,</a:t>
                      </a:r>
                    </a:p>
                    <a:p>
                      <a:pPr marL="342900" lvl="0" indent="-342900" algn="just">
                        <a:lnSpc>
                          <a:spcPct val="115000"/>
                        </a:lnSpc>
                        <a:spcAft>
                          <a:spcPts val="0"/>
                        </a:spcAft>
                        <a:buFont typeface="Symbol"/>
                        <a:buChar char=""/>
                      </a:pPr>
                      <a:r>
                        <a:rPr lang="ru-RU" sz="1200" b="0" i="0" dirty="0">
                          <a:solidFill>
                            <a:schemeClr val="tx1"/>
                          </a:solidFill>
                          <a:effectLst/>
                        </a:rPr>
                        <a:t>объем дисциплины (модуля) в зачетных единицах;</a:t>
                      </a:r>
                    </a:p>
                    <a:p>
                      <a:pPr marL="342900" lvl="0" indent="-342900" algn="just">
                        <a:lnSpc>
                          <a:spcPct val="115000"/>
                        </a:lnSpc>
                        <a:spcAft>
                          <a:spcPts val="0"/>
                        </a:spcAft>
                        <a:buFont typeface="Symbol"/>
                        <a:buChar char=""/>
                      </a:pPr>
                      <a:r>
                        <a:rPr lang="ru-RU" sz="1200" b="0" i="0" dirty="0">
                          <a:solidFill>
                            <a:schemeClr val="tx1"/>
                          </a:solidFill>
                          <a:effectLst/>
                        </a:rPr>
                        <a:t>краткая аннотация содержания дисциплины (модуля);</a:t>
                      </a:r>
                    </a:p>
                    <a:p>
                      <a:pPr marL="342900" lvl="0" indent="-342900" algn="just">
                        <a:lnSpc>
                          <a:spcPct val="115000"/>
                        </a:lnSpc>
                        <a:spcAft>
                          <a:spcPts val="0"/>
                        </a:spcAft>
                        <a:buFont typeface="Symbol"/>
                        <a:buChar char=""/>
                      </a:pPr>
                      <a:r>
                        <a:rPr lang="ru-RU" sz="1200" b="0" i="0" dirty="0">
                          <a:solidFill>
                            <a:schemeClr val="tx1"/>
                          </a:solidFill>
                          <a:effectLst/>
                        </a:rPr>
                        <a:t>рекомендуемые образовательные технологии;</a:t>
                      </a:r>
                    </a:p>
                    <a:p>
                      <a:pPr marL="342900" lvl="0" indent="-342900" algn="just">
                        <a:lnSpc>
                          <a:spcPct val="115000"/>
                        </a:lnSpc>
                        <a:spcAft>
                          <a:spcPts val="0"/>
                        </a:spcAft>
                        <a:buFont typeface="Symbol"/>
                        <a:buChar char=""/>
                      </a:pPr>
                      <a:r>
                        <a:rPr lang="ru-RU" sz="1200" b="0" i="0" dirty="0">
                          <a:solidFill>
                            <a:schemeClr val="tx1"/>
                          </a:solidFill>
                          <a:effectLst/>
                        </a:rPr>
                        <a:t>примерный перечень учебно-методического </a:t>
                      </a:r>
                      <a:r>
                        <a:rPr lang="ru-RU" sz="1200" b="0" i="0" dirty="0" smtClean="0">
                          <a:solidFill>
                            <a:schemeClr val="tx1"/>
                          </a:solidFill>
                          <a:effectLst/>
                        </a:rPr>
                        <a:t>обеспечения самостоятельной </a:t>
                      </a:r>
                      <a:r>
                        <a:rPr lang="ru-RU" sz="1200" b="0" i="0" dirty="0">
                          <a:solidFill>
                            <a:schemeClr val="tx1"/>
                          </a:solidFill>
                          <a:effectLst/>
                        </a:rPr>
                        <a:t>работы обучающихся по дисциплине (модулю), в том числе примерный перечень учебной литературы и ресурсов информационно-телекоммуникационной сети "Интернет</a:t>
                      </a:r>
                      <a:r>
                        <a:rPr lang="ru-RU" sz="1200" b="0" i="0" dirty="0" smtClean="0">
                          <a:solidFill>
                            <a:schemeClr val="tx1"/>
                          </a:solidFill>
                          <a:effectLst/>
                        </a:rPr>
                        <a:t>", необходимых </a:t>
                      </a:r>
                      <a:r>
                        <a:rPr lang="ru-RU" sz="1200" b="0" i="0" dirty="0">
                          <a:solidFill>
                            <a:schemeClr val="tx1"/>
                          </a:solidFill>
                          <a:effectLst/>
                        </a:rPr>
                        <a:t>для освоения дисциплины (модуля);</a:t>
                      </a:r>
                    </a:p>
                    <a:p>
                      <a:pPr marL="342900" lvl="0" indent="-342900" algn="just">
                        <a:lnSpc>
                          <a:spcPct val="115000"/>
                        </a:lnSpc>
                        <a:spcAft>
                          <a:spcPts val="0"/>
                        </a:spcAft>
                        <a:buFont typeface="Symbol"/>
                        <a:buChar char=""/>
                      </a:pPr>
                      <a:r>
                        <a:rPr lang="ru-RU" sz="1200" b="0" i="0" dirty="0">
                          <a:solidFill>
                            <a:schemeClr val="tx1"/>
                          </a:solidFill>
                          <a:effectLst/>
                        </a:rPr>
                        <a:t>описание материально-технической базы, рекомендуемой для осуществления образовательного процесса по дисциплине (модулю);</a:t>
                      </a:r>
                    </a:p>
                    <a:p>
                      <a:pPr marL="342900" lvl="0" indent="-342900" algn="just">
                        <a:lnSpc>
                          <a:spcPct val="115000"/>
                        </a:lnSpc>
                        <a:spcAft>
                          <a:spcPts val="0"/>
                        </a:spcAft>
                        <a:buFont typeface="Symbol"/>
                        <a:buChar char=""/>
                      </a:pPr>
                      <a:r>
                        <a:rPr lang="ru-RU" sz="1200" b="0" i="0" dirty="0">
                          <a:solidFill>
                            <a:schemeClr val="tx1"/>
                          </a:solidFill>
                          <a:effectLst/>
                        </a:rPr>
                        <a:t>описание материально-технической базы (в </a:t>
                      </a:r>
                      <a:r>
                        <a:rPr lang="ru-RU" sz="1200" b="0" i="0" dirty="0" err="1">
                          <a:solidFill>
                            <a:schemeClr val="tx1"/>
                          </a:solidFill>
                          <a:effectLst/>
                        </a:rPr>
                        <a:t>т.ч</a:t>
                      </a:r>
                      <a:r>
                        <a:rPr lang="ru-RU" sz="1200" b="0" i="0" dirty="0">
                          <a:solidFill>
                            <a:schemeClr val="tx1"/>
                          </a:solidFill>
                          <a:effectLst/>
                        </a:rPr>
                        <a:t>. программного обеспечения), рекомендуемой для адаптации электронных и печатных образовательных ресурсов для обучающиеся из числа инвалидов.</a:t>
                      </a:r>
                    </a:p>
                    <a:p>
                      <a:pPr marL="21590" indent="291465" algn="just">
                        <a:lnSpc>
                          <a:spcPct val="115000"/>
                        </a:lnSpc>
                        <a:spcAft>
                          <a:spcPts val="0"/>
                        </a:spcAft>
                      </a:pPr>
                      <a:r>
                        <a:rPr lang="ru-RU" sz="1200" b="0" i="0" dirty="0">
                          <a:solidFill>
                            <a:schemeClr val="tx1"/>
                          </a:solidFill>
                          <a:effectLst/>
                        </a:rPr>
                        <a:t> </a:t>
                      </a:r>
                    </a:p>
                    <a:p>
                      <a:pPr>
                        <a:lnSpc>
                          <a:spcPct val="115000"/>
                        </a:lnSpc>
                        <a:spcAft>
                          <a:spcPts val="0"/>
                        </a:spcAft>
                      </a:pPr>
                      <a:r>
                        <a:rPr lang="ru-RU" sz="1200" b="0" i="0" dirty="0">
                          <a:solidFill>
                            <a:schemeClr val="tx1"/>
                          </a:solidFill>
                          <a:effectLst/>
                        </a:rPr>
                        <a:t> </a:t>
                      </a:r>
                    </a:p>
                    <a:p>
                      <a:pPr>
                        <a:lnSpc>
                          <a:spcPct val="115000"/>
                        </a:lnSpc>
                        <a:spcAft>
                          <a:spcPts val="0"/>
                        </a:spcAft>
                      </a:pPr>
                      <a:r>
                        <a:rPr lang="ru-RU" sz="1200" b="0" i="0" dirty="0">
                          <a:solidFill>
                            <a:schemeClr val="tx1"/>
                          </a:solidFill>
                          <a:effectLst/>
                        </a:rPr>
                        <a:t>В перспективе (поэтапно) ФУМО должно сформировать банк примерных программ образовательных модулей и практик(желательно – стандартизованных по объему в зачетных единицах (3,6,12,15,30, 60)), обеспечивающих все ОПК и ПК, перечисленные в ПООП (на базе образцов лучших образовательных практик).</a:t>
                      </a:r>
                    </a:p>
                    <a:p>
                      <a:pPr>
                        <a:lnSpc>
                          <a:spcPct val="115000"/>
                        </a:lnSpc>
                        <a:spcAft>
                          <a:spcPts val="0"/>
                        </a:spcAft>
                      </a:pPr>
                      <a:r>
                        <a:rPr lang="ru-RU" sz="1200" b="0" i="0" dirty="0">
                          <a:solidFill>
                            <a:schemeClr val="tx1"/>
                          </a:solidFill>
                          <a:effectLst/>
                        </a:rPr>
                        <a:t> </a:t>
                      </a:r>
                      <a:endParaRPr lang="ru-RU" sz="1200" b="0" i="0" dirty="0">
                        <a:solidFill>
                          <a:schemeClr val="tx1"/>
                        </a:solidFill>
                        <a:effectLst/>
                        <a:latin typeface="Times New Roman"/>
                        <a:ea typeface="Calibri"/>
                      </a:endParaRPr>
                    </a:p>
                  </a:txBody>
                  <a:tcPr marL="29430" marR="29430" marT="0" marB="0">
                    <a:solidFill>
                      <a:schemeClr val="accent1">
                        <a:lumMod val="20000"/>
                        <a:lumOff val="80000"/>
                      </a:schemeClr>
                    </a:solidFill>
                  </a:tcPr>
                </a:tc>
              </a:tr>
            </a:tbl>
          </a:graphicData>
        </a:graphic>
      </p:graphicFrame>
      <p:sp>
        <p:nvSpPr>
          <p:cNvPr id="4" name="Прямоугольник 3"/>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6786244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69517394"/>
              </p:ext>
            </p:extLst>
          </p:nvPr>
        </p:nvGraphicFramePr>
        <p:xfrm>
          <a:off x="107504" y="738665"/>
          <a:ext cx="8712968" cy="4778568"/>
        </p:xfrm>
        <a:graphic>
          <a:graphicData uri="http://schemas.openxmlformats.org/drawingml/2006/table">
            <a:tbl>
              <a:tblPr firstRow="1" firstCol="1" bandRow="1">
                <a:tableStyleId>{5C22544A-7EE6-4342-B048-85BDC9FD1C3A}</a:tableStyleId>
              </a:tblPr>
              <a:tblGrid>
                <a:gridCol w="8712968"/>
              </a:tblGrid>
              <a:tr h="4778568">
                <a:tc>
                  <a:txBody>
                    <a:bodyPr/>
                    <a:lstStyle/>
                    <a:p>
                      <a:pPr marL="342900" lvl="0" indent="-342900" algn="just">
                        <a:lnSpc>
                          <a:spcPct val="115000"/>
                        </a:lnSpc>
                        <a:spcAft>
                          <a:spcPts val="0"/>
                        </a:spcAft>
                        <a:buFont typeface="Symbol"/>
                        <a:buChar char=""/>
                      </a:pPr>
                      <a:r>
                        <a:rPr lang="ru-RU" sz="1200" b="0" i="0" dirty="0" smtClean="0">
                          <a:solidFill>
                            <a:schemeClr val="tx1"/>
                          </a:solidFill>
                        </a:rPr>
                        <a:t>указание вида и типа практики, возможных способов и форм ее проведения;</a:t>
                      </a:r>
                    </a:p>
                    <a:p>
                      <a:pPr marL="342900" lvl="0" indent="-342900" algn="just">
                        <a:lnSpc>
                          <a:spcPct val="115000"/>
                        </a:lnSpc>
                        <a:spcAft>
                          <a:spcPts val="0"/>
                        </a:spcAft>
                        <a:buFont typeface="Symbol"/>
                        <a:buChar char=""/>
                      </a:pPr>
                      <a:r>
                        <a:rPr lang="ru-RU" sz="1200" b="0" i="0" dirty="0" smtClean="0">
                          <a:solidFill>
                            <a:schemeClr val="tx1"/>
                          </a:solidFill>
                        </a:rPr>
                        <a:t>перечень планируемых результатов обучения при прохождении практики, соотнесенных с требуемыми компетенциями выпускников (в соответствии с подразделом 4.3.);</a:t>
                      </a:r>
                    </a:p>
                    <a:p>
                      <a:pPr marL="342900" lvl="0" indent="-342900" algn="just">
                        <a:lnSpc>
                          <a:spcPct val="115000"/>
                        </a:lnSpc>
                        <a:spcAft>
                          <a:spcPts val="0"/>
                        </a:spcAft>
                        <a:buFont typeface="Symbol"/>
                        <a:buChar char=""/>
                      </a:pPr>
                      <a:r>
                        <a:rPr lang="ru-RU" sz="1200" b="0" i="0" dirty="0" smtClean="0">
                          <a:solidFill>
                            <a:schemeClr val="tx1"/>
                          </a:solidFill>
                        </a:rPr>
                        <a:t>указание места практики в структуре образовательной программы;</a:t>
                      </a:r>
                    </a:p>
                    <a:p>
                      <a:pPr marL="342900" lvl="0" indent="-342900" algn="just">
                        <a:lnSpc>
                          <a:spcPct val="115000"/>
                        </a:lnSpc>
                        <a:spcAft>
                          <a:spcPts val="0"/>
                        </a:spcAft>
                        <a:buFont typeface="Symbol"/>
                        <a:buChar char=""/>
                      </a:pPr>
                      <a:r>
                        <a:rPr lang="ru-RU" sz="1200" b="0" i="0" dirty="0" smtClean="0">
                          <a:solidFill>
                            <a:schemeClr val="tx1"/>
                          </a:solidFill>
                        </a:rPr>
                        <a:t>входные требования для прохождения практики  – при необходимости,</a:t>
                      </a:r>
                    </a:p>
                    <a:p>
                      <a:pPr marL="342900" lvl="0" indent="-342900" algn="just">
                        <a:lnSpc>
                          <a:spcPct val="115000"/>
                        </a:lnSpc>
                        <a:spcAft>
                          <a:spcPts val="0"/>
                        </a:spcAft>
                        <a:buFont typeface="Symbol"/>
                        <a:buChar char=""/>
                      </a:pPr>
                      <a:r>
                        <a:rPr lang="ru-RU" sz="1200" b="0" i="0" dirty="0" smtClean="0">
                          <a:solidFill>
                            <a:schemeClr val="tx1"/>
                          </a:solidFill>
                        </a:rPr>
                        <a:t>указание объема практики в зачетных единицах</a:t>
                      </a:r>
                    </a:p>
                    <a:p>
                      <a:pPr marL="342900" lvl="0" indent="-342900" algn="just">
                        <a:lnSpc>
                          <a:spcPct val="115000"/>
                        </a:lnSpc>
                        <a:spcAft>
                          <a:spcPts val="0"/>
                        </a:spcAft>
                        <a:buFont typeface="Symbol"/>
                        <a:buChar char=""/>
                      </a:pPr>
                      <a:r>
                        <a:rPr lang="ru-RU" sz="1200" b="0" i="0" dirty="0" smtClean="0">
                          <a:solidFill>
                            <a:schemeClr val="tx1"/>
                          </a:solidFill>
                        </a:rPr>
                        <a:t>аннотация содержания практики;</a:t>
                      </a:r>
                    </a:p>
                    <a:p>
                      <a:pPr marL="342900" lvl="0" indent="-342900" algn="just">
                        <a:lnSpc>
                          <a:spcPct val="115000"/>
                        </a:lnSpc>
                        <a:spcAft>
                          <a:spcPts val="0"/>
                        </a:spcAft>
                        <a:buFont typeface="Symbol"/>
                        <a:buChar char=""/>
                      </a:pPr>
                      <a:r>
                        <a:rPr lang="ru-RU" sz="1200" b="0" i="0" dirty="0" smtClean="0">
                          <a:solidFill>
                            <a:schemeClr val="tx1"/>
                          </a:solidFill>
                        </a:rPr>
                        <a:t>рекомендуемые формы отчетности по практике;</a:t>
                      </a:r>
                    </a:p>
                    <a:p>
                      <a:pPr marL="342900" lvl="0" indent="-342900" algn="just">
                        <a:lnSpc>
                          <a:spcPct val="115000"/>
                        </a:lnSpc>
                        <a:spcAft>
                          <a:spcPts val="0"/>
                        </a:spcAft>
                        <a:buFont typeface="Symbol"/>
                        <a:buChar char=""/>
                      </a:pPr>
                      <a:r>
                        <a:rPr lang="ru-RU" sz="1200" b="0" i="0" dirty="0" smtClean="0">
                          <a:solidFill>
                            <a:schemeClr val="tx1"/>
                          </a:solidFill>
                        </a:rPr>
                        <a:t>примерный перечень информационных источников, в том числе ресурсов сети "Интернет", необходимых для проведения практики;</a:t>
                      </a:r>
                    </a:p>
                    <a:p>
                      <a:pPr marL="342900" lvl="0" indent="-342900" algn="just">
                        <a:lnSpc>
                          <a:spcPct val="115000"/>
                        </a:lnSpc>
                        <a:spcAft>
                          <a:spcPts val="0"/>
                        </a:spcAft>
                        <a:buFont typeface="Symbol"/>
                        <a:buChar char=""/>
                      </a:pPr>
                      <a:r>
                        <a:rPr lang="ru-RU" sz="1200" b="0" i="0" dirty="0" smtClean="0">
                          <a:solidFill>
                            <a:schemeClr val="tx1"/>
                          </a:solidFill>
                        </a:rPr>
                        <a:t>описание материально-технической базы, рекомендованной для проведения практики;</a:t>
                      </a:r>
                    </a:p>
                    <a:p>
                      <a:pPr marL="342900" lvl="0" indent="-342900" algn="just">
                        <a:lnSpc>
                          <a:spcPct val="115000"/>
                        </a:lnSpc>
                        <a:spcAft>
                          <a:spcPts val="0"/>
                        </a:spcAft>
                        <a:buFont typeface="Symbol"/>
                        <a:buChar char=""/>
                      </a:pPr>
                      <a:r>
                        <a:rPr lang="ru-RU" sz="1200" b="0" i="0" dirty="0" smtClean="0">
                          <a:solidFill>
                            <a:schemeClr val="tx1"/>
                          </a:solidFill>
                        </a:rPr>
                        <a:t>описание материально-технической базы (в </a:t>
                      </a:r>
                      <a:r>
                        <a:rPr lang="ru-RU" sz="1200" b="0" i="0" dirty="0" err="1" smtClean="0">
                          <a:solidFill>
                            <a:schemeClr val="tx1"/>
                          </a:solidFill>
                        </a:rPr>
                        <a:t>т.ч</a:t>
                      </a:r>
                      <a:r>
                        <a:rPr lang="ru-RU" sz="1200" b="0" i="0" dirty="0" smtClean="0">
                          <a:solidFill>
                            <a:schemeClr val="tx1"/>
                          </a:solidFill>
                        </a:rPr>
                        <a:t>. программного обеспечения), рекомендуемой для прохождения практики обучающимися из числа инвалидов.</a:t>
                      </a:r>
                    </a:p>
                    <a:p>
                      <a:pPr marL="291465" indent="387350" algn="just">
                        <a:lnSpc>
                          <a:spcPct val="115000"/>
                        </a:lnSpc>
                        <a:spcAft>
                          <a:spcPts val="0"/>
                        </a:spcAft>
                      </a:pPr>
                      <a:r>
                        <a:rPr lang="ru-RU" sz="1200" b="0" i="0" dirty="0" smtClean="0">
                          <a:solidFill>
                            <a:schemeClr val="tx1"/>
                          </a:solidFill>
                        </a:rPr>
                        <a:t> </a:t>
                      </a:r>
                    </a:p>
                    <a:p>
                      <a:pPr>
                        <a:lnSpc>
                          <a:spcPct val="115000"/>
                        </a:lnSpc>
                        <a:spcAft>
                          <a:spcPts val="0"/>
                        </a:spcAft>
                      </a:pPr>
                      <a:r>
                        <a:rPr lang="ru-RU" sz="1200" b="0" i="0" dirty="0" smtClean="0">
                          <a:solidFill>
                            <a:schemeClr val="tx1"/>
                          </a:solidFill>
                        </a:rPr>
                        <a:t>На первом этапе   разработчики ПООП включают в нее образцы примерных рабочих программ дисциплин (модулей) из базовой части ОПОП, обеспечивающих </a:t>
                      </a:r>
                      <a:r>
                        <a:rPr lang="ru-RU" sz="1200" b="0" i="0" dirty="0" err="1" smtClean="0">
                          <a:solidFill>
                            <a:schemeClr val="tx1"/>
                          </a:solidFill>
                        </a:rPr>
                        <a:t>достижениеодной</a:t>
                      </a:r>
                      <a:r>
                        <a:rPr lang="ru-RU" sz="1200" b="0" i="0" dirty="0" smtClean="0">
                          <a:solidFill>
                            <a:schemeClr val="tx1"/>
                          </a:solidFill>
                        </a:rPr>
                        <a:t> или </a:t>
                      </a:r>
                      <a:r>
                        <a:rPr lang="ru-RU" sz="1200" b="0" i="0" dirty="0" err="1" smtClean="0">
                          <a:solidFill>
                            <a:schemeClr val="tx1"/>
                          </a:solidFill>
                        </a:rPr>
                        <a:t>несколькихОПК</a:t>
                      </a:r>
                      <a:r>
                        <a:rPr lang="ru-RU" sz="1200" b="0" i="0" dirty="0" smtClean="0">
                          <a:solidFill>
                            <a:schemeClr val="tx1"/>
                          </a:solidFill>
                        </a:rPr>
                        <a:t> (минимум одну программу модуля и (или)одну программу практики).</a:t>
                      </a:r>
                    </a:p>
                    <a:p>
                      <a:pPr>
                        <a:lnSpc>
                          <a:spcPct val="115000"/>
                        </a:lnSpc>
                        <a:spcAft>
                          <a:spcPts val="0"/>
                        </a:spcAft>
                      </a:pPr>
                      <a:r>
                        <a:rPr lang="ru-RU" sz="1200" b="0" i="0" dirty="0" smtClean="0">
                          <a:solidFill>
                            <a:schemeClr val="tx1"/>
                          </a:solidFill>
                        </a:rPr>
                        <a:t>Одновременно Координационные советы по областям образования формируют рекомендации по реализации в образовательных программах, относящихся к соответствующим областям образования, универсальных компетенций выпускников (уточнение планируемых результатов обучения с учетом специфики области образования,   примерные программы дисциплин (модулей),  рекомендуемые образовательные технологии и системы оценивания).</a:t>
                      </a:r>
                    </a:p>
                    <a:p>
                      <a:pPr algn="ctr">
                        <a:lnSpc>
                          <a:spcPct val="115000"/>
                        </a:lnSpc>
                        <a:spcAft>
                          <a:spcPts val="0"/>
                        </a:spcAft>
                      </a:pPr>
                      <a:endParaRPr lang="ru-RU" sz="1200" b="0" i="1" dirty="0">
                        <a:solidFill>
                          <a:schemeClr val="tx1"/>
                        </a:solidFill>
                        <a:effectLst/>
                        <a:latin typeface="Times New Roman"/>
                        <a:ea typeface="Calibri"/>
                      </a:endParaRPr>
                    </a:p>
                  </a:txBody>
                  <a:tcPr marL="29430" marR="29430" marT="0" marB="0">
                    <a:solidFill>
                      <a:schemeClr val="accent1">
                        <a:lumMod val="20000"/>
                        <a:lumOff val="80000"/>
                      </a:schemeClr>
                    </a:solidFill>
                  </a:tcPr>
                </a:tc>
              </a:tr>
            </a:tbl>
          </a:graphicData>
        </a:graphic>
      </p:graphicFrame>
      <p:sp>
        <p:nvSpPr>
          <p:cNvPr id="5" name="Прямоугольник 4"/>
          <p:cNvSpPr/>
          <p:nvPr/>
        </p:nvSpPr>
        <p:spPr>
          <a:xfrm>
            <a:off x="76721" y="0"/>
            <a:ext cx="8712968" cy="702372"/>
          </a:xfrm>
          <a:prstGeom prst="rect">
            <a:avLst/>
          </a:prstGeom>
        </p:spPr>
        <p:txBody>
          <a:bodyPr wrap="square">
            <a:spAutoFit/>
          </a:bodyPr>
          <a:lstStyle/>
          <a:p>
            <a:pPr algn="just">
              <a:lnSpc>
                <a:spcPct val="115000"/>
              </a:lnSpc>
              <a:spcAft>
                <a:spcPts val="0"/>
              </a:spcAft>
            </a:pPr>
            <a:r>
              <a:rPr lang="ru-RU" dirty="0"/>
              <a:t>В подразделе 6.2. приводятся образцы примерных программ практик, которые и включают в себя: </a:t>
            </a:r>
          </a:p>
        </p:txBody>
      </p:sp>
      <p:sp>
        <p:nvSpPr>
          <p:cNvPr id="6" name="Прямоугольник 5"/>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0101698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17270"/>
            <a:ext cx="8640960" cy="584775"/>
          </a:xfrm>
          <a:prstGeom prst="rect">
            <a:avLst/>
          </a:prstGeom>
        </p:spPr>
        <p:txBody>
          <a:bodyPr wrap="square">
            <a:spAutoFit/>
          </a:bodyPr>
          <a:lstStyle/>
          <a:p>
            <a:r>
              <a:rPr lang="ru-RU" sz="1600" dirty="0"/>
              <a:t>6.3. Рекомендации по разработке фондов оценочных средств для промежуточной аттестации по дисциплине (модулю) или практике.</a:t>
            </a:r>
          </a:p>
        </p:txBody>
      </p:sp>
      <p:graphicFrame>
        <p:nvGraphicFramePr>
          <p:cNvPr id="6" name="Таблица 5"/>
          <p:cNvGraphicFramePr>
            <a:graphicFrameLocks noGrp="1"/>
          </p:cNvGraphicFramePr>
          <p:nvPr>
            <p:extLst>
              <p:ext uri="{D42A27DB-BD31-4B8C-83A1-F6EECF244321}">
                <p14:modId xmlns:p14="http://schemas.microsoft.com/office/powerpoint/2010/main" val="13703392"/>
              </p:ext>
            </p:extLst>
          </p:nvPr>
        </p:nvGraphicFramePr>
        <p:xfrm>
          <a:off x="107504" y="908720"/>
          <a:ext cx="8712968" cy="1261872"/>
        </p:xfrm>
        <a:graphic>
          <a:graphicData uri="http://schemas.openxmlformats.org/drawingml/2006/table">
            <a:tbl>
              <a:tblPr firstRow="1" firstCol="1" bandRow="1">
                <a:tableStyleId>{5C22544A-7EE6-4342-B048-85BDC9FD1C3A}</a:tableStyleId>
              </a:tblPr>
              <a:tblGrid>
                <a:gridCol w="8712968"/>
              </a:tblGrid>
              <a:tr h="0">
                <a:tc>
                  <a:txBody>
                    <a:bodyPr/>
                    <a:lstStyle/>
                    <a:p>
                      <a:pPr algn="ctr">
                        <a:lnSpc>
                          <a:spcPct val="115000"/>
                        </a:lnSpc>
                        <a:spcAft>
                          <a:spcPts val="0"/>
                        </a:spcAft>
                      </a:pPr>
                      <a:r>
                        <a:rPr lang="ru-RU" sz="1200" b="0" i="0" u="sng" dirty="0">
                          <a:solidFill>
                            <a:schemeClr val="tx1"/>
                          </a:solidFill>
                          <a:effectLst/>
                        </a:rPr>
                        <a:t>Разъяснения разработчику ПООП по заполнению Раздела 6 (подраздел 6.3.)</a:t>
                      </a:r>
                    </a:p>
                    <a:p>
                      <a:pPr algn="just">
                        <a:lnSpc>
                          <a:spcPct val="115000"/>
                        </a:lnSpc>
                        <a:spcAft>
                          <a:spcPts val="0"/>
                        </a:spcAft>
                      </a:pPr>
                      <a:endParaRPr lang="ru-RU" sz="1200" b="0" i="0" dirty="0" smtClean="0">
                        <a:solidFill>
                          <a:schemeClr val="tx1"/>
                        </a:solidFill>
                        <a:effectLst/>
                      </a:endParaRPr>
                    </a:p>
                    <a:p>
                      <a:pPr algn="just">
                        <a:lnSpc>
                          <a:spcPct val="115000"/>
                        </a:lnSpc>
                        <a:spcAft>
                          <a:spcPts val="0"/>
                        </a:spcAft>
                      </a:pPr>
                      <a:r>
                        <a:rPr lang="ru-RU" sz="1200" b="0" i="0" dirty="0" smtClean="0">
                          <a:solidFill>
                            <a:schemeClr val="tx1"/>
                          </a:solidFill>
                          <a:effectLst/>
                        </a:rPr>
                        <a:t>В </a:t>
                      </a:r>
                      <a:r>
                        <a:rPr lang="ru-RU" sz="1200" b="0" i="0" dirty="0">
                          <a:solidFill>
                            <a:schemeClr val="tx1"/>
                          </a:solidFill>
                          <a:effectLst/>
                        </a:rPr>
                        <a:t>подразделе 6.3. разработчик ПООП должен дать рекомендации </a:t>
                      </a:r>
                      <a:r>
                        <a:rPr lang="ru-RU" sz="1200" b="0" i="0" dirty="0" smtClean="0">
                          <a:solidFill>
                            <a:schemeClr val="tx1"/>
                          </a:solidFill>
                          <a:effectLst/>
                        </a:rPr>
                        <a:t>по методикам </a:t>
                      </a:r>
                      <a:r>
                        <a:rPr lang="ru-RU" sz="1200" b="0" i="0" dirty="0">
                          <a:solidFill>
                            <a:schemeClr val="tx1"/>
                          </a:solidFill>
                          <a:effectLst/>
                        </a:rPr>
                        <a:t>и технологиям достижения и оценивания планируемых результатов обучения, а также примеры (образцы) фондов оценочных средств для проведения промежуточной аттестации обучающихся по дисциплине (модулю).</a:t>
                      </a:r>
                    </a:p>
                    <a:p>
                      <a:pPr algn="just">
                        <a:lnSpc>
                          <a:spcPct val="115000"/>
                        </a:lnSpc>
                        <a:spcAft>
                          <a:spcPts val="0"/>
                        </a:spcAft>
                      </a:pPr>
                      <a:r>
                        <a:rPr lang="ru-RU" sz="1200" i="1" dirty="0">
                          <a:effectLst/>
                        </a:rPr>
                        <a:t> </a:t>
                      </a:r>
                      <a:endParaRPr lang="ru-RU" sz="1000" i="1" dirty="0">
                        <a:effectLst/>
                        <a:latin typeface="Times New Roman"/>
                        <a:ea typeface="Times New Roman"/>
                      </a:endParaRPr>
                    </a:p>
                  </a:txBody>
                  <a:tcPr marL="68580" marR="68580" marT="0" marB="0">
                    <a:solidFill>
                      <a:schemeClr val="accent1">
                        <a:lumMod val="20000"/>
                        <a:lumOff val="80000"/>
                      </a:schemeClr>
                    </a:solidFill>
                  </a:tcPr>
                </a:tc>
              </a:tr>
            </a:tbl>
          </a:graphicData>
        </a:graphic>
      </p:graphicFrame>
      <p:sp>
        <p:nvSpPr>
          <p:cNvPr id="7" name="Прямоугольник 6"/>
          <p:cNvSpPr/>
          <p:nvPr/>
        </p:nvSpPr>
        <p:spPr>
          <a:xfrm>
            <a:off x="120567" y="2420888"/>
            <a:ext cx="8640960" cy="338554"/>
          </a:xfrm>
          <a:prstGeom prst="rect">
            <a:avLst/>
          </a:prstGeom>
        </p:spPr>
        <p:txBody>
          <a:bodyPr wrap="square">
            <a:spAutoFit/>
          </a:bodyPr>
          <a:lstStyle/>
          <a:p>
            <a:r>
              <a:rPr lang="ru-RU" sz="1600" dirty="0"/>
              <a:t>6.4. Рекомендации по разработке программы государственной итоговой аттестации.</a:t>
            </a:r>
          </a:p>
        </p:txBody>
      </p:sp>
      <p:graphicFrame>
        <p:nvGraphicFramePr>
          <p:cNvPr id="8" name="Таблица 7"/>
          <p:cNvGraphicFramePr>
            <a:graphicFrameLocks noGrp="1"/>
          </p:cNvGraphicFramePr>
          <p:nvPr>
            <p:extLst>
              <p:ext uri="{D42A27DB-BD31-4B8C-83A1-F6EECF244321}">
                <p14:modId xmlns:p14="http://schemas.microsoft.com/office/powerpoint/2010/main" val="285905220"/>
              </p:ext>
            </p:extLst>
          </p:nvPr>
        </p:nvGraphicFramePr>
        <p:xfrm>
          <a:off x="107504" y="3068960"/>
          <a:ext cx="8698789" cy="3575304"/>
        </p:xfrm>
        <a:graphic>
          <a:graphicData uri="http://schemas.openxmlformats.org/drawingml/2006/table">
            <a:tbl>
              <a:tblPr firstRow="1" firstCol="1" bandRow="1">
                <a:tableStyleId>{5C22544A-7EE6-4342-B048-85BDC9FD1C3A}</a:tableStyleId>
              </a:tblPr>
              <a:tblGrid>
                <a:gridCol w="8698789"/>
              </a:tblGrid>
              <a:tr h="0">
                <a:tc>
                  <a:txBody>
                    <a:bodyPr/>
                    <a:lstStyle/>
                    <a:p>
                      <a:pPr algn="ctr">
                        <a:lnSpc>
                          <a:spcPct val="115000"/>
                        </a:lnSpc>
                        <a:spcAft>
                          <a:spcPts val="0"/>
                        </a:spcAft>
                      </a:pPr>
                      <a:r>
                        <a:rPr lang="ru-RU" sz="1200" b="0" i="0" u="sng" dirty="0">
                          <a:solidFill>
                            <a:schemeClr val="tx1"/>
                          </a:solidFill>
                          <a:effectLst/>
                        </a:rPr>
                        <a:t>Разъяснения разработчику ПООП по заполнению Раздела 6 (подраздел 6.4.)</a:t>
                      </a:r>
                    </a:p>
                    <a:p>
                      <a:pPr algn="just">
                        <a:lnSpc>
                          <a:spcPct val="115000"/>
                        </a:lnSpc>
                        <a:spcAft>
                          <a:spcPts val="0"/>
                        </a:spcAft>
                      </a:pPr>
                      <a:endParaRPr lang="ru-RU" sz="1200" b="0" i="0" dirty="0" smtClean="0">
                        <a:solidFill>
                          <a:schemeClr val="tx1"/>
                        </a:solidFill>
                        <a:effectLst/>
                      </a:endParaRPr>
                    </a:p>
                    <a:p>
                      <a:pPr algn="just">
                        <a:lnSpc>
                          <a:spcPct val="115000"/>
                        </a:lnSpc>
                        <a:spcAft>
                          <a:spcPts val="0"/>
                        </a:spcAft>
                      </a:pPr>
                      <a:r>
                        <a:rPr lang="ru-RU" sz="1200" b="0" i="0" dirty="0" smtClean="0">
                          <a:solidFill>
                            <a:schemeClr val="tx1"/>
                          </a:solidFill>
                          <a:effectLst/>
                        </a:rPr>
                        <a:t>В </a:t>
                      </a:r>
                      <a:r>
                        <a:rPr lang="ru-RU" sz="1200" b="0" i="0" dirty="0">
                          <a:solidFill>
                            <a:schemeClr val="tx1"/>
                          </a:solidFill>
                          <a:effectLst/>
                        </a:rPr>
                        <a:t>подразделе 6.3. разработчик ПООП должен дать рекомендации:</a:t>
                      </a:r>
                    </a:p>
                    <a:p>
                      <a:pPr algn="just">
                        <a:lnSpc>
                          <a:spcPct val="115000"/>
                        </a:lnSpc>
                        <a:spcAft>
                          <a:spcPts val="0"/>
                        </a:spcAft>
                      </a:pPr>
                      <a:r>
                        <a:rPr lang="ru-RU" sz="1200" b="0" i="0" dirty="0">
                          <a:solidFill>
                            <a:schemeClr val="tx1"/>
                          </a:solidFill>
                          <a:effectLst/>
                        </a:rPr>
                        <a:t>по составу результатов обучения, которые целесообразно вынести на государственную итоговую аттестацию;</a:t>
                      </a:r>
                    </a:p>
                    <a:p>
                      <a:pPr algn="just">
                        <a:lnSpc>
                          <a:spcPct val="115000"/>
                        </a:lnSpc>
                        <a:spcAft>
                          <a:spcPts val="0"/>
                        </a:spcAft>
                      </a:pPr>
                      <a:r>
                        <a:rPr lang="ru-RU" sz="1200" b="0" i="0" dirty="0">
                          <a:solidFill>
                            <a:schemeClr val="tx1"/>
                          </a:solidFill>
                          <a:effectLst/>
                        </a:rPr>
                        <a:t>по структуре и примерному содержанию ГИА;</a:t>
                      </a:r>
                    </a:p>
                    <a:p>
                      <a:pPr algn="just">
                        <a:lnSpc>
                          <a:spcPct val="115000"/>
                        </a:lnSpc>
                        <a:spcAft>
                          <a:spcPts val="0"/>
                        </a:spcAft>
                      </a:pPr>
                      <a:r>
                        <a:rPr lang="ru-RU" sz="1200" b="0" i="0" dirty="0">
                          <a:solidFill>
                            <a:schemeClr val="tx1"/>
                          </a:solidFill>
                          <a:effectLst/>
                        </a:rPr>
                        <a:t>по методам оценивания на ГИА, </a:t>
                      </a:r>
                    </a:p>
                    <a:p>
                      <a:pPr algn="just">
                        <a:lnSpc>
                          <a:spcPct val="115000"/>
                        </a:lnSpc>
                        <a:spcAft>
                          <a:spcPts val="0"/>
                        </a:spcAft>
                      </a:pPr>
                      <a:r>
                        <a:rPr lang="ru-RU" sz="1200" b="0" i="0" dirty="0">
                          <a:solidFill>
                            <a:schemeClr val="tx1"/>
                          </a:solidFill>
                          <a:effectLst/>
                        </a:rPr>
                        <a:t>а также привести примеры (образцы) фондов оценочных средств для ГИА.</a:t>
                      </a:r>
                    </a:p>
                    <a:p>
                      <a:pPr algn="just">
                        <a:lnSpc>
                          <a:spcPct val="115000"/>
                        </a:lnSpc>
                        <a:spcAft>
                          <a:spcPts val="0"/>
                        </a:spcAft>
                      </a:pPr>
                      <a:r>
                        <a:rPr lang="ru-RU" sz="1200" b="0" i="0" dirty="0">
                          <a:solidFill>
                            <a:schemeClr val="tx1"/>
                          </a:solidFill>
                          <a:effectLst/>
                        </a:rPr>
                        <a:t>На государственную итоговую аттестацию выносятся наиболее значимые для профессиональной деятельности результаты обучения.</a:t>
                      </a:r>
                    </a:p>
                    <a:p>
                      <a:pPr algn="just">
                        <a:lnSpc>
                          <a:spcPct val="115000"/>
                        </a:lnSpc>
                        <a:spcAft>
                          <a:spcPts val="0"/>
                        </a:spcAft>
                      </a:pPr>
                      <a:r>
                        <a:rPr lang="ru-RU" sz="1200" b="0" i="0" dirty="0">
                          <a:solidFill>
                            <a:schemeClr val="tx1"/>
                          </a:solidFill>
                          <a:effectLst/>
                        </a:rPr>
                        <a:t>Разработчикам ПООП следует дать следующую рекомендацию разработчикам ОПОП: организация совместно с заказчиками кадров (работодателями, объединениями работодателей, советами по профессиональным квалификациям) определяют наиболее значимые для профессиональной деятельности результаты обучения из полного списка результатов обучения по образовательной программе в качестве необходимых для присвоения установленной квалификации (с учётом требований к профессиональной компетенции в соответствии с выбранными профессиональными стандартами и содержанием квалификационных испытаний (</a:t>
                      </a:r>
                      <a:r>
                        <a:rPr lang="ru-RU" sz="1200" b="0" i="0" dirty="0" smtClean="0">
                          <a:solidFill>
                            <a:schemeClr val="tx1"/>
                          </a:solidFill>
                          <a:effectLst/>
                        </a:rPr>
                        <a:t>при </a:t>
                      </a:r>
                      <a:r>
                        <a:rPr lang="ru-RU" sz="1200" b="0" i="0" dirty="0" err="1" smtClean="0">
                          <a:solidFill>
                            <a:schemeClr val="tx1"/>
                          </a:solidFill>
                          <a:effectLst/>
                        </a:rPr>
                        <a:t>наличиисистемы</a:t>
                      </a:r>
                      <a:r>
                        <a:rPr lang="ru-RU" sz="1200" b="0" i="0" dirty="0" smtClean="0">
                          <a:solidFill>
                            <a:schemeClr val="tx1"/>
                          </a:solidFill>
                          <a:effectLst/>
                        </a:rPr>
                        <a:t> </a:t>
                      </a:r>
                      <a:r>
                        <a:rPr lang="ru-RU" sz="1200" b="0" i="0" dirty="0">
                          <a:solidFill>
                            <a:schemeClr val="tx1"/>
                          </a:solidFill>
                          <a:effectLst/>
                        </a:rPr>
                        <a:t>оценки профессиональной квалификации на входе в профессию)). </a:t>
                      </a:r>
                    </a:p>
                    <a:p>
                      <a:pPr algn="just">
                        <a:lnSpc>
                          <a:spcPct val="115000"/>
                        </a:lnSpc>
                        <a:spcAft>
                          <a:spcPts val="0"/>
                        </a:spcAft>
                      </a:pPr>
                      <a:r>
                        <a:rPr lang="ru-RU" sz="1200" i="0" dirty="0">
                          <a:effectLst/>
                        </a:rPr>
                        <a:t> </a:t>
                      </a:r>
                      <a:endParaRPr lang="ru-RU" sz="1000" i="0" dirty="0">
                        <a:effectLst/>
                        <a:latin typeface="Times New Roman"/>
                        <a:ea typeface="Times New Roman"/>
                      </a:endParaRPr>
                    </a:p>
                  </a:txBody>
                  <a:tcPr marL="68580" marR="68580" marT="0" marB="0">
                    <a:solidFill>
                      <a:schemeClr val="accent1">
                        <a:lumMod val="20000"/>
                        <a:lumOff val="80000"/>
                      </a:schemeClr>
                    </a:solidFill>
                  </a:tcPr>
                </a:tc>
              </a:tr>
            </a:tbl>
          </a:graphicData>
        </a:graphic>
      </p:graphicFrame>
      <p:sp>
        <p:nvSpPr>
          <p:cNvPr id="9" name="Прямоугольник 8"/>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02497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712968" cy="720080"/>
          </a:xfrm>
        </p:spPr>
        <p:txBody>
          <a:bodyPr>
            <a:noAutofit/>
          </a:bodyPr>
          <a:lstStyle/>
          <a:p>
            <a:r>
              <a:rPr lang="ru-RU" sz="2400" b="1" dirty="0" smtClean="0">
                <a:solidFill>
                  <a:schemeClr val="accent1"/>
                </a:solidFill>
                <a:effectLst>
                  <a:outerShdw blurRad="38100" dist="38100" dir="2700000" algn="tl">
                    <a:srgbClr val="000000">
                      <a:alpha val="43137"/>
                    </a:srgbClr>
                  </a:outerShdw>
                </a:effectLst>
              </a:rPr>
              <a:t>4</a:t>
            </a:r>
            <a:r>
              <a:rPr lang="ru-RU" sz="2400" b="1" dirty="0" smtClean="0">
                <a:effectLst>
                  <a:outerShdw blurRad="38100" dist="38100" dir="2700000" algn="tl">
                    <a:srgbClr val="000000">
                      <a:alpha val="43137"/>
                    </a:srgbClr>
                  </a:outerShdw>
                </a:effectLst>
              </a:rPr>
              <a:t> ХАРАКТЕРИСТИКА ПРОФЕССИОНАЛЬНОЙ ДЕЯТЕЛЬНОСТИ ВЫПУСКНИКОВ, ОСВОИВШИХ ПРОГРАММУ БАКАЛАВРИАТА</a:t>
            </a:r>
            <a:endParaRPr lang="ru-RU" sz="2400" b="1" dirty="0">
              <a:effectLst>
                <a:outerShdw blurRad="38100" dist="38100" dir="2700000" algn="tl">
                  <a:srgbClr val="000000">
                    <a:alpha val="43137"/>
                  </a:srgbClr>
                </a:outerShdw>
              </a:effectLst>
            </a:endParaRPr>
          </a:p>
        </p:txBody>
      </p:sp>
      <p:sp>
        <p:nvSpPr>
          <p:cNvPr id="3" name="Объект 2"/>
          <p:cNvSpPr>
            <a:spLocks noGrp="1"/>
          </p:cNvSpPr>
          <p:nvPr>
            <p:ph sz="quarter" idx="1"/>
          </p:nvPr>
        </p:nvSpPr>
        <p:spPr>
          <a:xfrm>
            <a:off x="107504" y="1268760"/>
            <a:ext cx="8640960" cy="5205192"/>
          </a:xfrm>
        </p:spPr>
        <p:txBody>
          <a:bodyPr>
            <a:normAutofit fontScale="92500" lnSpcReduction="20000"/>
          </a:bodyPr>
          <a:lstStyle/>
          <a:p>
            <a:pPr marL="0" indent="0">
              <a:lnSpc>
                <a:spcPct val="110000"/>
              </a:lnSpc>
              <a:buNone/>
            </a:pPr>
            <a:r>
              <a:rPr lang="ru-RU" b="1" dirty="0" smtClean="0">
                <a:solidFill>
                  <a:schemeClr val="accent1"/>
                </a:solidFill>
              </a:rPr>
              <a:t>4.1</a:t>
            </a:r>
            <a:r>
              <a:rPr lang="ru-RU" dirty="0" smtClean="0">
                <a:solidFill>
                  <a:srgbClr val="C00000"/>
                </a:solidFill>
              </a:rPr>
              <a:t> </a:t>
            </a:r>
            <a:r>
              <a:rPr lang="ru-RU" b="1" dirty="0" smtClean="0">
                <a:solidFill>
                  <a:schemeClr val="accent3"/>
                </a:solidFill>
              </a:rPr>
              <a:t>Области</a:t>
            </a:r>
            <a:r>
              <a:rPr lang="ru-RU" dirty="0" smtClean="0">
                <a:solidFill>
                  <a:srgbClr val="C00000"/>
                </a:solidFill>
              </a:rPr>
              <a:t> </a:t>
            </a:r>
            <a:r>
              <a:rPr lang="ru-RU" dirty="0"/>
              <a:t>профессиональной деятельности, входящие в Реестр профессиональных стандартов (перечень видов профессиональной деятельности), утвержденный Министерством труда и социальной защиты Российской Федерации, в которых выпускники, освоившие программу </a:t>
            </a:r>
            <a:r>
              <a:rPr lang="ru-RU" dirty="0" err="1"/>
              <a:t>бакалавриата</a:t>
            </a:r>
            <a:r>
              <a:rPr lang="ru-RU" dirty="0"/>
              <a:t>, могут осуществлять профессиональную деятельность: </a:t>
            </a:r>
            <a:r>
              <a:rPr lang="ru-RU" b="1" dirty="0" smtClean="0">
                <a:solidFill>
                  <a:srgbClr val="C00000"/>
                </a:solidFill>
              </a:rPr>
              <a:t>15 </a:t>
            </a:r>
            <a:r>
              <a:rPr lang="ru-RU" b="1" dirty="0">
                <a:solidFill>
                  <a:srgbClr val="C00000"/>
                </a:solidFill>
              </a:rPr>
              <a:t>Рыболовство и рыбоводство; </a:t>
            </a:r>
            <a:endParaRPr lang="ru-RU" b="1" dirty="0" smtClean="0">
              <a:solidFill>
                <a:srgbClr val="C00000"/>
              </a:solidFill>
            </a:endParaRPr>
          </a:p>
          <a:p>
            <a:pPr marL="0" indent="0">
              <a:lnSpc>
                <a:spcPct val="110000"/>
              </a:lnSpc>
              <a:buNone/>
            </a:pPr>
            <a:r>
              <a:rPr lang="ru-RU" b="1" dirty="0" smtClean="0">
                <a:solidFill>
                  <a:schemeClr val="accent3"/>
                </a:solidFill>
              </a:rPr>
              <a:t>26 </a:t>
            </a:r>
            <a:r>
              <a:rPr lang="ru-RU" b="1" dirty="0">
                <a:solidFill>
                  <a:schemeClr val="accent3"/>
                </a:solidFill>
              </a:rPr>
              <a:t>Химическое, химико-технологическое производство</a:t>
            </a:r>
            <a:r>
              <a:rPr lang="ru-RU" dirty="0">
                <a:solidFill>
                  <a:schemeClr val="accent3"/>
                </a:solidFill>
              </a:rPr>
              <a:t>, </a:t>
            </a:r>
            <a:r>
              <a:rPr lang="ru-RU" dirty="0"/>
              <a:t>а также в </a:t>
            </a:r>
            <a:r>
              <a:rPr lang="ru-RU" b="1" dirty="0">
                <a:solidFill>
                  <a:schemeClr val="accent3"/>
                </a:solidFill>
              </a:rPr>
              <a:t>сфере промышленной, пищевой, фармацевтической, экологической биотехнологии. </a:t>
            </a:r>
            <a:endParaRPr lang="ru-RU" b="1" dirty="0" smtClean="0">
              <a:solidFill>
                <a:schemeClr val="accent3"/>
              </a:solidFill>
            </a:endParaRPr>
          </a:p>
          <a:p>
            <a:pPr marL="0" indent="0">
              <a:lnSpc>
                <a:spcPct val="110000"/>
              </a:lnSpc>
              <a:buNone/>
            </a:pPr>
            <a:endParaRPr lang="ru-RU" dirty="0" smtClean="0"/>
          </a:p>
          <a:p>
            <a:pPr marL="0" indent="0">
              <a:lnSpc>
                <a:spcPct val="110000"/>
              </a:lnSpc>
              <a:buNone/>
            </a:pPr>
            <a:r>
              <a:rPr lang="ru-RU" dirty="0" smtClean="0"/>
              <a:t>Выпускники </a:t>
            </a:r>
            <a:r>
              <a:rPr lang="ru-RU" dirty="0"/>
              <a:t>могут осуществлять профессиональную деятельность </a:t>
            </a:r>
            <a:r>
              <a:rPr lang="ru-RU" i="1" dirty="0">
                <a:solidFill>
                  <a:schemeClr val="accent1">
                    <a:lumMod val="75000"/>
                  </a:schemeClr>
                </a:solidFill>
              </a:rPr>
              <a:t>и в других областях и (или) сферах профессиональной деятельности при условии соответствия уровня его образования и полученных компетенций требованиям к квалификации работника</a:t>
            </a:r>
            <a:r>
              <a:rPr lang="ru-RU" dirty="0"/>
              <a:t>.</a:t>
            </a:r>
          </a:p>
          <a:p>
            <a:pPr marL="0" indent="0">
              <a:lnSpc>
                <a:spcPct val="110000"/>
              </a:lnSpc>
              <a:buNone/>
            </a:pPr>
            <a:endParaRPr lang="ru-RU" dirty="0">
              <a:solidFill>
                <a:srgbClr val="00B050"/>
              </a:solidFill>
            </a:endParaRPr>
          </a:p>
        </p:txBody>
      </p:sp>
      <p:sp>
        <p:nvSpPr>
          <p:cNvPr id="4" name="Прямоугольник 3"/>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5978716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8775" y="0"/>
            <a:ext cx="8424936" cy="6124754"/>
          </a:xfrm>
          <a:prstGeom prst="rect">
            <a:avLst/>
          </a:prstGeom>
        </p:spPr>
        <p:txBody>
          <a:bodyPr wrap="square">
            <a:spAutoFit/>
          </a:bodyPr>
          <a:lstStyle/>
          <a:p>
            <a:r>
              <a:rPr lang="ru-RU" sz="1600" b="1" dirty="0"/>
              <a:t>Раздел 7. ПРИМЕРНЫЕ УСЛОВИЯ ОСУЩЕСТВЛЕНИЯ ОБРАЗОВАТЕЛЬНОЙ ДЕЯТЕЛЬНОСТИ ПО ОПОП</a:t>
            </a:r>
            <a:endParaRPr lang="ru-RU" sz="1600" dirty="0"/>
          </a:p>
          <a:p>
            <a:r>
              <a:rPr lang="ru-RU" sz="1400" dirty="0"/>
              <a:t> </a:t>
            </a:r>
          </a:p>
          <a:p>
            <a:r>
              <a:rPr lang="ru-RU" sz="1400" dirty="0"/>
              <a:t>7.1. Рекомендации по разработке ОПОП в части кадровых условий</a:t>
            </a:r>
          </a:p>
          <a:p>
            <a:r>
              <a:rPr lang="ru-RU" sz="1400" dirty="0"/>
              <a:t>……</a:t>
            </a:r>
          </a:p>
          <a:p>
            <a:r>
              <a:rPr lang="ru-RU" sz="1400" dirty="0"/>
              <a:t>7.2. Рекомендации по разработке раздела «Учебно-методическое обеспечение образовательной программы»</a:t>
            </a:r>
          </a:p>
          <a:p>
            <a:r>
              <a:rPr lang="ru-RU" sz="1400" dirty="0"/>
              <a:t>……</a:t>
            </a:r>
          </a:p>
          <a:p>
            <a:r>
              <a:rPr lang="ru-RU" sz="1400" dirty="0"/>
              <a:t>Рекомендации по применению образовательных технологий</a:t>
            </a:r>
          </a:p>
          <a:p>
            <a:r>
              <a:rPr lang="ru-RU" sz="1400" dirty="0"/>
              <a:t>______________________________________________________________________</a:t>
            </a:r>
          </a:p>
          <a:p>
            <a:r>
              <a:rPr lang="ru-RU" sz="1400" dirty="0"/>
              <a:t>______________________________________________________________________</a:t>
            </a:r>
          </a:p>
          <a:p>
            <a:r>
              <a:rPr lang="ru-RU" sz="1400" dirty="0" smtClean="0"/>
              <a:t>Использование </a:t>
            </a:r>
            <a:r>
              <a:rPr lang="ru-RU" sz="1400" dirty="0"/>
              <a:t>дистанционных образовательных технологий и электронного обучения</a:t>
            </a:r>
          </a:p>
          <a:p>
            <a:r>
              <a:rPr lang="ru-RU" sz="1400" dirty="0"/>
              <a:t>______________________________________________________________________</a:t>
            </a:r>
          </a:p>
          <a:p>
            <a:r>
              <a:rPr lang="ru-RU" sz="1400" dirty="0" smtClean="0"/>
              <a:t>______________________________________________________________________</a:t>
            </a:r>
            <a:r>
              <a:rPr lang="ru-RU" sz="1400" dirty="0"/>
              <a:t> </a:t>
            </a:r>
          </a:p>
          <a:p>
            <a:r>
              <a:rPr lang="ru-RU" sz="1400" dirty="0"/>
              <a:t>Особенности организации образовательного процесса по образовательным программам для инвалидов и лиц с ограниченными возможностями </a:t>
            </a:r>
            <a:r>
              <a:rPr lang="ru-RU" sz="1400" dirty="0" smtClean="0"/>
              <a:t>здоровья</a:t>
            </a:r>
            <a:endParaRPr lang="ru-RU" sz="1400" dirty="0"/>
          </a:p>
          <a:p>
            <a:r>
              <a:rPr lang="ru-RU" sz="1400" dirty="0"/>
              <a:t>______________________________________________________________________</a:t>
            </a:r>
          </a:p>
          <a:p>
            <a:r>
              <a:rPr lang="ru-RU" sz="1400" dirty="0" smtClean="0"/>
              <a:t>______________________________________________________________________</a:t>
            </a:r>
            <a:endParaRPr lang="ru-RU" sz="1400" dirty="0"/>
          </a:p>
          <a:p>
            <a:r>
              <a:rPr lang="ru-RU" sz="1400" dirty="0"/>
              <a:t>7.3. Рекомендации по разработке раздела «Материально-техническое обеспечение образовательной программы»</a:t>
            </a:r>
          </a:p>
          <a:p>
            <a:r>
              <a:rPr lang="ru-RU" sz="1400" dirty="0" smtClean="0"/>
              <a:t>______________________________________________________________________</a:t>
            </a:r>
            <a:endParaRPr lang="ru-RU" sz="1400" dirty="0"/>
          </a:p>
          <a:p>
            <a:r>
              <a:rPr lang="ru-RU" sz="1400" dirty="0" smtClean="0"/>
              <a:t>______________________________________________________________________</a:t>
            </a:r>
            <a:endParaRPr lang="ru-RU" sz="1400" dirty="0"/>
          </a:p>
          <a:p>
            <a:r>
              <a:rPr lang="ru-RU" sz="1400" dirty="0"/>
              <a:t>7.4. Рекомендации по разработке раздела «Примерные расчеты нормативных затрат оказания государственных услуг по реализации образовательной программы»</a:t>
            </a:r>
          </a:p>
          <a:p>
            <a:r>
              <a:rPr lang="ru-RU" sz="1400" dirty="0"/>
              <a:t>______________________________________________________________________</a:t>
            </a:r>
          </a:p>
          <a:p>
            <a:r>
              <a:rPr lang="ru-RU" sz="1400" dirty="0"/>
              <a:t>______________________________________________________________________</a:t>
            </a:r>
          </a:p>
          <a:p>
            <a:r>
              <a:rPr lang="ru-RU" sz="1400" dirty="0"/>
              <a:t> </a:t>
            </a:r>
          </a:p>
        </p:txBody>
      </p:sp>
      <p:sp>
        <p:nvSpPr>
          <p:cNvPr id="3" name="Прямоугольник 2"/>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70</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3487242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128"/>
            <a:ext cx="8999984" cy="706090"/>
          </a:xfrm>
        </p:spPr>
        <p:txBody>
          <a:bodyPr/>
          <a:lstStyle/>
          <a:p>
            <a:r>
              <a:rPr lang="ru-RU" b="1" dirty="0" smtClean="0">
                <a:effectLst>
                  <a:outerShdw blurRad="38100" dist="38100" dir="2700000" algn="tl">
                    <a:srgbClr val="000000">
                      <a:alpha val="43137"/>
                    </a:srgbClr>
                  </a:outerShdw>
                </a:effectLst>
              </a:rPr>
              <a:t>ОСНОВНЫЕ ПРОБЛЕМЫ ПРИ РАЗРАБОТКЕ ПООП</a:t>
            </a:r>
            <a:endParaRPr lang="ru-RU" b="1" dirty="0">
              <a:effectLst>
                <a:outerShdw blurRad="38100" dist="38100" dir="2700000" algn="tl">
                  <a:srgbClr val="000000">
                    <a:alpha val="43137"/>
                  </a:srgbClr>
                </a:outerShdw>
              </a:effectLst>
            </a:endParaRPr>
          </a:p>
        </p:txBody>
      </p:sp>
      <p:sp>
        <p:nvSpPr>
          <p:cNvPr id="3" name="TextBox 2"/>
          <p:cNvSpPr txBox="1"/>
          <p:nvPr/>
        </p:nvSpPr>
        <p:spPr>
          <a:xfrm>
            <a:off x="179511" y="980728"/>
            <a:ext cx="8621271" cy="5640006"/>
          </a:xfrm>
          <a:prstGeom prst="rect">
            <a:avLst/>
          </a:prstGeom>
          <a:noFill/>
        </p:spPr>
        <p:txBody>
          <a:bodyPr wrap="none" rtlCol="0">
            <a:spAutoFit/>
          </a:bodyPr>
          <a:lstStyle/>
          <a:p>
            <a:pPr marL="457200" indent="-457200">
              <a:buFont typeface="Trebuchet MS" pitchFamily="34" charset="0"/>
              <a:buChar char="―"/>
            </a:pPr>
            <a:r>
              <a:rPr lang="ru-RU" sz="2400" b="1" u="sng" dirty="0" smtClean="0"/>
              <a:t>Профессиональных стандартов в области </a:t>
            </a:r>
          </a:p>
          <a:p>
            <a:r>
              <a:rPr lang="ru-RU" sz="2400" b="1" u="sng" dirty="0" smtClean="0"/>
              <a:t>пищевой биотехнологии нет</a:t>
            </a:r>
            <a:endParaRPr lang="ru-RU" sz="2400" u="sng" dirty="0"/>
          </a:p>
          <a:p>
            <a:pPr marL="457200" indent="-457200">
              <a:lnSpc>
                <a:spcPct val="114000"/>
              </a:lnSpc>
              <a:buFont typeface="Trebuchet MS" pitchFamily="34" charset="0"/>
              <a:buChar char="―"/>
            </a:pPr>
            <a:r>
              <a:rPr lang="ru-RU" sz="2500" dirty="0" smtClean="0"/>
              <a:t>примерные учебные планы требуют обсуждения</a:t>
            </a:r>
          </a:p>
          <a:p>
            <a:pPr marL="457200" indent="-457200">
              <a:buFont typeface="Trebuchet MS" pitchFamily="34" charset="0"/>
              <a:buChar char="―"/>
            </a:pPr>
            <a:r>
              <a:rPr lang="ru-RU" sz="2500" dirty="0"/>
              <a:t>п</a:t>
            </a:r>
            <a:r>
              <a:rPr lang="ru-RU" sz="2500" dirty="0" smtClean="0"/>
              <a:t>римерные программы дисциплин, практик и </a:t>
            </a:r>
            <a:r>
              <a:rPr lang="ru-RU" sz="2500" dirty="0" err="1" smtClean="0"/>
              <a:t>ФОСы</a:t>
            </a:r>
            <a:r>
              <a:rPr lang="ru-RU" sz="2500" dirty="0" smtClean="0"/>
              <a:t> </a:t>
            </a:r>
          </a:p>
          <a:p>
            <a:r>
              <a:rPr lang="ru-RU" sz="2500" dirty="0" smtClean="0"/>
              <a:t>для промежуточной и итоговой аттестации –</a:t>
            </a:r>
          </a:p>
          <a:p>
            <a:r>
              <a:rPr lang="ru-RU" sz="2500" dirty="0" smtClean="0"/>
              <a:t>большая и серьезная работа, требующая коллективных </a:t>
            </a:r>
          </a:p>
          <a:p>
            <a:r>
              <a:rPr lang="ru-RU" sz="2500" dirty="0"/>
              <a:t>у</a:t>
            </a:r>
            <a:r>
              <a:rPr lang="ru-RU" sz="2500" dirty="0" smtClean="0"/>
              <a:t>силий </a:t>
            </a:r>
          </a:p>
          <a:p>
            <a:pPr marL="342900" indent="-342900">
              <a:buFont typeface="Trebuchet MS" pitchFamily="34" charset="0"/>
              <a:buChar char="―"/>
            </a:pPr>
            <a:r>
              <a:rPr lang="ru-RU" sz="2500" dirty="0" smtClean="0"/>
              <a:t>Рекомендации по кадровому обеспечению,</a:t>
            </a:r>
          </a:p>
          <a:p>
            <a:r>
              <a:rPr lang="ru-RU" sz="2500" dirty="0" smtClean="0"/>
              <a:t>учебно-методическому обеспечению,  образовательным</a:t>
            </a:r>
          </a:p>
          <a:p>
            <a:r>
              <a:rPr lang="ru-RU" sz="2500" dirty="0"/>
              <a:t>т</a:t>
            </a:r>
            <a:r>
              <a:rPr lang="ru-RU" sz="2500" dirty="0" smtClean="0"/>
              <a:t>ехнологиям, материально-техническому обеспечению,</a:t>
            </a:r>
          </a:p>
          <a:p>
            <a:r>
              <a:rPr lang="ru-RU" sz="2500" dirty="0"/>
              <a:t>н</a:t>
            </a:r>
            <a:r>
              <a:rPr lang="ru-RU" sz="2500" dirty="0" smtClean="0"/>
              <a:t>ормативным затратам оказания государственных услуг</a:t>
            </a:r>
          </a:p>
          <a:p>
            <a:r>
              <a:rPr lang="ru-RU" sz="2800" dirty="0" smtClean="0">
                <a:solidFill>
                  <a:srgbClr val="FF0000"/>
                </a:solidFill>
              </a:rPr>
              <a:t>- </a:t>
            </a:r>
            <a:r>
              <a:rPr lang="ru-RU" sz="2800" dirty="0">
                <a:solidFill>
                  <a:srgbClr val="FF0000"/>
                </a:solidFill>
              </a:rPr>
              <a:t>э</a:t>
            </a:r>
            <a:r>
              <a:rPr lang="ru-RU" sz="2800" dirty="0" smtClean="0">
                <a:solidFill>
                  <a:srgbClr val="FF0000"/>
                </a:solidFill>
              </a:rPr>
              <a:t>то большая работа,</a:t>
            </a:r>
            <a:r>
              <a:rPr lang="ru-RU" sz="2800" b="1" dirty="0">
                <a:solidFill>
                  <a:srgbClr val="C00000"/>
                </a:solidFill>
                <a:effectLst>
                  <a:outerShdw blurRad="38100" dist="38100" dir="2700000" algn="tl">
                    <a:srgbClr val="000000">
                      <a:alpha val="43137"/>
                    </a:srgbClr>
                  </a:outerShdw>
                </a:effectLst>
              </a:rPr>
              <a:t> требующая </a:t>
            </a:r>
            <a:r>
              <a:rPr lang="ru-RU" sz="2800" b="1" dirty="0" smtClean="0">
                <a:solidFill>
                  <a:srgbClr val="C00000"/>
                </a:solidFill>
                <a:effectLst>
                  <a:outerShdw blurRad="38100" dist="38100" dir="2700000" algn="tl">
                    <a:srgbClr val="000000">
                      <a:alpha val="43137"/>
                    </a:srgbClr>
                  </a:outerShdw>
                </a:effectLst>
              </a:rPr>
              <a:t>времени</a:t>
            </a:r>
          </a:p>
          <a:p>
            <a:r>
              <a:rPr lang="ru-RU" sz="2800" b="1" dirty="0" smtClean="0">
                <a:solidFill>
                  <a:srgbClr val="C00000"/>
                </a:solidFill>
                <a:effectLst>
                  <a:outerShdw blurRad="38100" dist="38100" dir="2700000" algn="tl">
                    <a:srgbClr val="000000">
                      <a:alpha val="43137"/>
                    </a:srgbClr>
                  </a:outerShdw>
                </a:effectLst>
              </a:rPr>
              <a:t>и обсуждения</a:t>
            </a:r>
            <a:r>
              <a:rPr lang="ru-RU" sz="2800" b="1" dirty="0">
                <a:solidFill>
                  <a:srgbClr val="C00000"/>
                </a:solidFill>
                <a:effectLst>
                  <a:outerShdw blurRad="38100" dist="38100" dir="2700000" algn="tl">
                    <a:srgbClr val="000000">
                      <a:alpha val="43137"/>
                    </a:srgbClr>
                  </a:outerShdw>
                </a:effectLst>
              </a:rPr>
              <a:t>!</a:t>
            </a:r>
          </a:p>
          <a:p>
            <a:endParaRPr lang="ru-RU" sz="2800" dirty="0">
              <a:solidFill>
                <a:srgbClr val="FF0000"/>
              </a:solidFill>
            </a:endParaRPr>
          </a:p>
        </p:txBody>
      </p:sp>
      <p:pic>
        <p:nvPicPr>
          <p:cNvPr id="2050" name="Picture 2" descr="Картинки по запросу"/>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642" b="94868" l="9934" r="89901"/>
                    </a14:imgEffect>
                  </a14:imgLayer>
                </a14:imgProps>
              </a:ext>
              <a:ext uri="{28A0092B-C50C-407E-A947-70E740481C1C}">
                <a14:useLocalDpi xmlns:a14="http://schemas.microsoft.com/office/drawing/2010/main" val="0"/>
              </a:ext>
            </a:extLst>
          </a:blip>
          <a:srcRect/>
          <a:stretch>
            <a:fillRect/>
          </a:stretch>
        </p:blipFill>
        <p:spPr bwMode="auto">
          <a:xfrm>
            <a:off x="7061947" y="4959615"/>
            <a:ext cx="2053426" cy="2053427"/>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8235508" y="5801664"/>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71</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58992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99392"/>
            <a:ext cx="8784976" cy="545960"/>
          </a:xfrm>
        </p:spPr>
        <p:txBody>
          <a:bodyPr>
            <a:normAutofit fontScale="90000"/>
          </a:bodyPr>
          <a:lstStyle/>
          <a:p>
            <a:pPr algn="ctr"/>
            <a:r>
              <a:rPr lang="ru-RU" b="1" dirty="0" smtClean="0">
                <a:effectLst>
                  <a:outerShdw blurRad="38100" dist="38100" dir="2700000" algn="tl">
                    <a:srgbClr val="000000">
                      <a:alpha val="43137"/>
                    </a:srgbClr>
                  </a:outerShdw>
                </a:effectLst>
              </a:rPr>
              <a:t>ПЛАН РАЗРАБОТКИ ПООП по направлению 19.03.01</a:t>
            </a:r>
            <a:endParaRPr lang="ru-RU" b="1" dirty="0">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3909805"/>
              </p:ext>
            </p:extLst>
          </p:nvPr>
        </p:nvGraphicFramePr>
        <p:xfrm>
          <a:off x="107504" y="404664"/>
          <a:ext cx="8640961" cy="6391339"/>
        </p:xfrm>
        <a:graphic>
          <a:graphicData uri="http://schemas.openxmlformats.org/drawingml/2006/table">
            <a:tbl>
              <a:tblPr firstRow="1" firstCol="1" bandRow="1">
                <a:tableStyleId>{5C22544A-7EE6-4342-B048-85BDC9FD1C3A}</a:tableStyleId>
              </a:tblPr>
              <a:tblGrid>
                <a:gridCol w="487526"/>
                <a:gridCol w="6888574"/>
                <a:gridCol w="1264861"/>
              </a:tblGrid>
              <a:tr h="390059">
                <a:tc>
                  <a:txBody>
                    <a:bodyPr/>
                    <a:lstStyle/>
                    <a:p>
                      <a:pPr algn="ctr">
                        <a:lnSpc>
                          <a:spcPct val="100000"/>
                        </a:lnSpc>
                        <a:spcAft>
                          <a:spcPts val="0"/>
                        </a:spcAft>
                      </a:pPr>
                      <a:r>
                        <a:rPr lang="ru-RU" sz="1300" dirty="0">
                          <a:effectLst/>
                        </a:rPr>
                        <a:t>№ п/п</a:t>
                      </a:r>
                      <a:endParaRPr lang="ru-RU" sz="1300" dirty="0">
                        <a:effectLst/>
                        <a:latin typeface="Calibri"/>
                        <a:ea typeface="Calibri"/>
                        <a:cs typeface="Times New Roman"/>
                      </a:endParaRPr>
                    </a:p>
                  </a:txBody>
                  <a:tcPr marL="49663" marR="49663" marT="0" marB="0"/>
                </a:tc>
                <a:tc>
                  <a:txBody>
                    <a:bodyPr/>
                    <a:lstStyle/>
                    <a:p>
                      <a:pPr algn="ctr">
                        <a:lnSpc>
                          <a:spcPct val="100000"/>
                        </a:lnSpc>
                        <a:spcAft>
                          <a:spcPts val="0"/>
                        </a:spcAft>
                      </a:pPr>
                      <a:r>
                        <a:rPr lang="ru-RU" sz="1300" dirty="0">
                          <a:effectLst/>
                        </a:rPr>
                        <a:t>Мероприятия</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300" dirty="0">
                          <a:effectLst/>
                        </a:rPr>
                        <a:t>Сроки проведения</a:t>
                      </a:r>
                      <a:endParaRPr lang="ru-RU" sz="1300" dirty="0">
                        <a:effectLst/>
                        <a:latin typeface="Calibri"/>
                        <a:ea typeface="Calibri"/>
                        <a:cs typeface="Times New Roman"/>
                      </a:endParaRPr>
                    </a:p>
                  </a:txBody>
                  <a:tcPr marL="49663" marR="49663" marT="0" marB="0"/>
                </a:tc>
              </a:tr>
              <a:tr h="585088">
                <a:tc>
                  <a:txBody>
                    <a:bodyPr/>
                    <a:lstStyle/>
                    <a:p>
                      <a:pPr algn="ctr">
                        <a:lnSpc>
                          <a:spcPct val="100000"/>
                        </a:lnSpc>
                        <a:spcAft>
                          <a:spcPts val="0"/>
                        </a:spcAft>
                      </a:pPr>
                      <a:r>
                        <a:rPr lang="ru-RU" sz="1300">
                          <a:effectLst/>
                        </a:rPr>
                        <a:t>1</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Анализ ФГОС ВО, профессиональных стандартов, сопряженных с профессиональной деятельностью выпускников, нормативных оснований для разработки ПООП по УГСН 19.00.00.</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dirty="0">
                          <a:solidFill>
                            <a:schemeClr val="accent5"/>
                          </a:solidFill>
                          <a:effectLst/>
                        </a:rPr>
                        <a:t>1.08.2016</a:t>
                      </a:r>
                      <a:endParaRPr lang="ru-RU" sz="1800" dirty="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2</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Составление перечня направленностей (профилей) образовательных программ в рамках направления подготовки по </a:t>
                      </a:r>
                      <a:r>
                        <a:rPr lang="ru-RU" sz="1300" dirty="0" smtClean="0">
                          <a:effectLst/>
                        </a:rPr>
                        <a:t>направлению</a:t>
                      </a:r>
                      <a:r>
                        <a:rPr lang="ru-RU" sz="1300" baseline="0" dirty="0" smtClean="0">
                          <a:effectLst/>
                        </a:rPr>
                        <a:t> </a:t>
                      </a:r>
                      <a:r>
                        <a:rPr lang="ru-RU" sz="1300" dirty="0" smtClean="0">
                          <a:effectLst/>
                        </a:rPr>
                        <a:t>19.03.01</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15.08.2016</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3</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Описание областей, сфер, типов задач и объектов профессиональной деятельности выпускников</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31.08.2016</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4</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Формулирование индикаторов достижения универсальных и общепрофессиональных компетенций выпускников</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15.09.2016</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5</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Определение профессиональных компетенций выпускников и индикаторов их достижения</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30.09.2016</a:t>
                      </a:r>
                      <a:endParaRPr lang="ru-RU" sz="1800">
                        <a:solidFill>
                          <a:schemeClr val="accent5"/>
                        </a:solidFill>
                        <a:effectLst/>
                        <a:latin typeface="Calibri"/>
                        <a:ea typeface="Calibri"/>
                        <a:cs typeface="Times New Roman"/>
                      </a:endParaRPr>
                    </a:p>
                  </a:txBody>
                  <a:tcPr marL="49663" marR="49663" marT="0" marB="0"/>
                </a:tc>
              </a:tr>
              <a:tr h="647736">
                <a:tc>
                  <a:txBody>
                    <a:bodyPr/>
                    <a:lstStyle/>
                    <a:p>
                      <a:pPr algn="ctr">
                        <a:lnSpc>
                          <a:spcPct val="100000"/>
                        </a:lnSpc>
                        <a:spcAft>
                          <a:spcPts val="0"/>
                        </a:spcAft>
                      </a:pPr>
                      <a:r>
                        <a:rPr lang="ru-RU" sz="1300">
                          <a:effectLst/>
                        </a:rPr>
                        <a:t>6</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Соотнесение выбранных разработчиком ПООП из профессиональных стандартов обобщенных трудовых функций и трудовых функций работника компетенциям выпускников образовательных программ</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15.10.2016</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7</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Составление рекомендаций по разработке ОПОП в рамках направления подготовки по УГСН </a:t>
                      </a:r>
                      <a:r>
                        <a:rPr lang="ru-RU" sz="1300" dirty="0" smtClean="0">
                          <a:effectLst/>
                        </a:rPr>
                        <a:t>19.03.01.</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30.10.2016</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8</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Разработка примерного учебного плана и примерного календарного учебного графика.</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15.11.2016</a:t>
                      </a:r>
                      <a:endParaRPr lang="ru-RU" sz="1800">
                        <a:solidFill>
                          <a:schemeClr val="accent5"/>
                        </a:solidFill>
                        <a:effectLst/>
                        <a:latin typeface="Calibri"/>
                        <a:ea typeface="Calibri"/>
                        <a:cs typeface="Times New Roman"/>
                      </a:endParaRPr>
                    </a:p>
                  </a:txBody>
                  <a:tcPr marL="49663" marR="49663" marT="0" marB="0"/>
                </a:tc>
              </a:tr>
              <a:tr h="270041">
                <a:tc>
                  <a:txBody>
                    <a:bodyPr/>
                    <a:lstStyle/>
                    <a:p>
                      <a:pPr algn="ctr">
                        <a:lnSpc>
                          <a:spcPct val="100000"/>
                        </a:lnSpc>
                        <a:spcAft>
                          <a:spcPts val="0"/>
                        </a:spcAft>
                      </a:pPr>
                      <a:r>
                        <a:rPr lang="ru-RU" sz="1300">
                          <a:effectLst/>
                        </a:rPr>
                        <a:t>9</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Разработка примерных программ дисциплин (модулей) и практик</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30.03.2017</a:t>
                      </a:r>
                      <a:endParaRPr lang="ru-RU" sz="1800">
                        <a:solidFill>
                          <a:schemeClr val="accent5"/>
                        </a:solidFill>
                        <a:effectLst/>
                        <a:latin typeface="Calibri"/>
                        <a:ea typeface="Calibri"/>
                        <a:cs typeface="Times New Roman"/>
                      </a:endParaRPr>
                    </a:p>
                  </a:txBody>
                  <a:tcPr marL="49663" marR="49663" marT="0" marB="0"/>
                </a:tc>
              </a:tr>
              <a:tr h="485803">
                <a:tc>
                  <a:txBody>
                    <a:bodyPr/>
                    <a:lstStyle/>
                    <a:p>
                      <a:pPr algn="ctr">
                        <a:lnSpc>
                          <a:spcPct val="100000"/>
                        </a:lnSpc>
                        <a:spcAft>
                          <a:spcPts val="0"/>
                        </a:spcAft>
                      </a:pPr>
                      <a:r>
                        <a:rPr lang="ru-RU" sz="1300">
                          <a:effectLst/>
                        </a:rPr>
                        <a:t>10</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Формулирование рекомендаций по разработке фондов оценочных средств для промежуточной аттестации по дисциплине (модулю) или практике</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15.03.2017</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11</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Составление рекомендаций по разработке программы государственной итоговой аттестации.</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1.04.2017</a:t>
                      </a:r>
                      <a:endParaRPr lang="ru-RU" sz="1800">
                        <a:solidFill>
                          <a:schemeClr val="accent5"/>
                        </a:solidFill>
                        <a:effectLst/>
                        <a:latin typeface="Calibri"/>
                        <a:ea typeface="Calibri"/>
                        <a:cs typeface="Times New Roman"/>
                      </a:endParaRPr>
                    </a:p>
                  </a:txBody>
                  <a:tcPr marL="49663" marR="49663" marT="0" marB="0"/>
                </a:tc>
              </a:tr>
              <a:tr h="390059">
                <a:tc>
                  <a:txBody>
                    <a:bodyPr/>
                    <a:lstStyle/>
                    <a:p>
                      <a:pPr algn="ctr">
                        <a:lnSpc>
                          <a:spcPct val="100000"/>
                        </a:lnSpc>
                        <a:spcAft>
                          <a:spcPts val="0"/>
                        </a:spcAft>
                      </a:pPr>
                      <a:r>
                        <a:rPr lang="ru-RU" sz="1300">
                          <a:effectLst/>
                        </a:rPr>
                        <a:t>12</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Разработка рекомендаций в части примерных условий осуществления образовательной деятельности по ОПОП</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15.04.2017</a:t>
                      </a:r>
                      <a:endParaRPr lang="ru-RU" sz="1800">
                        <a:solidFill>
                          <a:schemeClr val="accent5"/>
                        </a:solidFill>
                        <a:effectLst/>
                        <a:latin typeface="Calibri"/>
                        <a:ea typeface="Calibri"/>
                        <a:cs typeface="Times New Roman"/>
                      </a:endParaRPr>
                    </a:p>
                  </a:txBody>
                  <a:tcPr marL="49663" marR="49663" marT="0" marB="0"/>
                </a:tc>
              </a:tr>
              <a:tr h="270041">
                <a:tc>
                  <a:txBody>
                    <a:bodyPr/>
                    <a:lstStyle/>
                    <a:p>
                      <a:pPr algn="ctr">
                        <a:lnSpc>
                          <a:spcPct val="100000"/>
                        </a:lnSpc>
                        <a:spcAft>
                          <a:spcPts val="0"/>
                        </a:spcAft>
                      </a:pPr>
                      <a:r>
                        <a:rPr lang="ru-RU" sz="1300">
                          <a:effectLst/>
                        </a:rPr>
                        <a:t>13</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Редактирование и оформление ПООП</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a:solidFill>
                            <a:schemeClr val="accent5"/>
                          </a:solidFill>
                          <a:effectLst/>
                        </a:rPr>
                        <a:t>1.05.2017</a:t>
                      </a:r>
                      <a:endParaRPr lang="ru-RU" sz="1800">
                        <a:solidFill>
                          <a:schemeClr val="accent5"/>
                        </a:solidFill>
                        <a:effectLst/>
                        <a:latin typeface="Calibri"/>
                        <a:ea typeface="Calibri"/>
                        <a:cs typeface="Times New Roman"/>
                      </a:endParaRPr>
                    </a:p>
                  </a:txBody>
                  <a:tcPr marL="49663" marR="49663" marT="0" marB="0"/>
                </a:tc>
              </a:tr>
              <a:tr h="270041">
                <a:tc>
                  <a:txBody>
                    <a:bodyPr/>
                    <a:lstStyle/>
                    <a:p>
                      <a:pPr algn="ctr">
                        <a:lnSpc>
                          <a:spcPct val="100000"/>
                        </a:lnSpc>
                        <a:spcAft>
                          <a:spcPts val="0"/>
                        </a:spcAft>
                      </a:pPr>
                      <a:r>
                        <a:rPr lang="ru-RU" sz="1300">
                          <a:effectLst/>
                        </a:rPr>
                        <a:t>14</a:t>
                      </a:r>
                      <a:endParaRPr lang="ru-RU" sz="130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dirty="0">
                          <a:effectLst/>
                        </a:rPr>
                        <a:t>Экспертиза ПООП ФУМО по УГСН 19.00.00</a:t>
                      </a:r>
                      <a:endParaRPr lang="ru-RU" sz="1300" dirty="0">
                        <a:effectLst/>
                        <a:latin typeface="Calibri"/>
                        <a:ea typeface="Calibri"/>
                        <a:cs typeface="Times New Roman"/>
                      </a:endParaRPr>
                    </a:p>
                  </a:txBody>
                  <a:tcPr marL="49663" marR="49663" marT="0" marB="0"/>
                </a:tc>
                <a:tc>
                  <a:txBody>
                    <a:bodyPr/>
                    <a:lstStyle/>
                    <a:p>
                      <a:pPr>
                        <a:lnSpc>
                          <a:spcPct val="100000"/>
                        </a:lnSpc>
                        <a:spcAft>
                          <a:spcPts val="0"/>
                        </a:spcAft>
                      </a:pPr>
                      <a:r>
                        <a:rPr lang="ru-RU" sz="1800" dirty="0">
                          <a:solidFill>
                            <a:schemeClr val="accent5"/>
                          </a:solidFill>
                          <a:effectLst/>
                        </a:rPr>
                        <a:t>31.05.2017</a:t>
                      </a:r>
                      <a:endParaRPr lang="ru-RU" sz="1800" dirty="0">
                        <a:solidFill>
                          <a:schemeClr val="accent5"/>
                        </a:solidFill>
                        <a:effectLst/>
                        <a:latin typeface="Calibri"/>
                        <a:ea typeface="Calibri"/>
                        <a:cs typeface="Times New Roman"/>
                      </a:endParaRPr>
                    </a:p>
                  </a:txBody>
                  <a:tcPr marL="49663" marR="49663" marT="0" marB="0"/>
                </a:tc>
              </a:tr>
              <a:tr h="270041">
                <a:tc>
                  <a:txBody>
                    <a:bodyPr/>
                    <a:lstStyle/>
                    <a:p>
                      <a:pPr algn="ctr">
                        <a:lnSpc>
                          <a:spcPct val="100000"/>
                        </a:lnSpc>
                        <a:spcAft>
                          <a:spcPts val="0"/>
                        </a:spcAft>
                      </a:pPr>
                      <a:r>
                        <a:rPr lang="ru-RU" sz="1300" dirty="0">
                          <a:effectLst/>
                        </a:rPr>
                        <a:t>15</a:t>
                      </a:r>
                      <a:endParaRPr lang="ru-RU" sz="1300" dirty="0">
                        <a:effectLst/>
                        <a:latin typeface="Calibri"/>
                        <a:ea typeface="Calibri"/>
                        <a:cs typeface="Times New Roman"/>
                      </a:endParaRPr>
                    </a:p>
                  </a:txBody>
                  <a:tcPr marL="49663" marR="49663" marT="0" marB="0"/>
                </a:tc>
                <a:tc>
                  <a:txBody>
                    <a:bodyPr/>
                    <a:lstStyle/>
                    <a:p>
                      <a:pPr marL="228600">
                        <a:lnSpc>
                          <a:spcPct val="100000"/>
                        </a:lnSpc>
                        <a:spcAft>
                          <a:spcPts val="0"/>
                        </a:spcAft>
                      </a:pPr>
                      <a:r>
                        <a:rPr lang="ru-RU" sz="1300">
                          <a:effectLst/>
                        </a:rPr>
                        <a:t>Размещение ПООП в Реестре</a:t>
                      </a:r>
                      <a:endParaRPr lang="ru-RU" sz="1300">
                        <a:effectLst/>
                        <a:latin typeface="Calibri"/>
                        <a:ea typeface="Calibri"/>
                        <a:cs typeface="Times New Roman"/>
                      </a:endParaRPr>
                    </a:p>
                  </a:txBody>
                  <a:tcPr marL="49663" marR="49663" marT="0" marB="0"/>
                </a:tc>
                <a:tc>
                  <a:txBody>
                    <a:bodyPr/>
                    <a:lstStyle/>
                    <a:p>
                      <a:pPr>
                        <a:lnSpc>
                          <a:spcPct val="100000"/>
                        </a:lnSpc>
                        <a:spcAft>
                          <a:spcPts val="0"/>
                        </a:spcAft>
                      </a:pPr>
                      <a:r>
                        <a:rPr lang="ru-RU" sz="1800" dirty="0">
                          <a:solidFill>
                            <a:schemeClr val="accent5"/>
                          </a:solidFill>
                          <a:effectLst/>
                        </a:rPr>
                        <a:t>30.06.2017</a:t>
                      </a:r>
                      <a:endParaRPr lang="ru-RU" sz="1800" dirty="0">
                        <a:solidFill>
                          <a:schemeClr val="accent5"/>
                        </a:solidFill>
                        <a:effectLst/>
                        <a:latin typeface="Calibri"/>
                        <a:ea typeface="Calibri"/>
                        <a:cs typeface="Times New Roman"/>
                      </a:endParaRPr>
                    </a:p>
                  </a:txBody>
                  <a:tcPr marL="49663" marR="49663" marT="0" marB="0"/>
                </a:tc>
              </a:tr>
            </a:tbl>
          </a:graphicData>
        </a:graphic>
      </p:graphicFrame>
      <p:sp>
        <p:nvSpPr>
          <p:cNvPr id="5" name="Прямоугольник 4"/>
          <p:cNvSpPr/>
          <p:nvPr/>
        </p:nvSpPr>
        <p:spPr>
          <a:xfrm>
            <a:off x="8316416" y="5776959"/>
            <a:ext cx="428323" cy="369332"/>
          </a:xfrm>
          <a:prstGeom prst="rect">
            <a:avLst/>
          </a:prstGeom>
          <a:noFill/>
        </p:spPr>
        <p:txBody>
          <a:bodyPr wrap="none" lIns="91440" tIns="45720" rIns="91440" bIns="45720">
            <a:spAutoFit/>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72</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771123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492896"/>
            <a:ext cx="7467600" cy="782960"/>
          </a:xfrm>
        </p:spPr>
        <p:txBody>
          <a:bodyPr>
            <a:normAutofit/>
          </a:bodyPr>
          <a:lstStyle/>
          <a:p>
            <a:pPr algn="ctr"/>
            <a:r>
              <a:rPr lang="ru-RU" sz="4400" b="1" dirty="0" smtClean="0">
                <a:effectLst>
                  <a:outerShdw blurRad="38100" dist="38100" dir="2700000" algn="tl">
                    <a:srgbClr val="000000">
                      <a:alpha val="43137"/>
                    </a:srgbClr>
                  </a:outerShdw>
                </a:effectLst>
              </a:rPr>
              <a:t>СПАСИБО ЗА ВНИМАНИЕ !</a:t>
            </a:r>
            <a:endParaRPr lang="ru-RU"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7793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0"/>
            <a:ext cx="8640960" cy="6986528"/>
          </a:xfrm>
          <a:prstGeom prst="rect">
            <a:avLst/>
          </a:prstGeom>
        </p:spPr>
        <p:txBody>
          <a:bodyPr wrap="square">
            <a:spAutoFit/>
          </a:bodyPr>
          <a:lstStyle/>
          <a:p>
            <a:r>
              <a:rPr lang="ru-RU" sz="1600" b="1" dirty="0"/>
              <a:t>Выпускники, освоившие программу бакалавриата, могут осуществлять профессиональную деятельность в </a:t>
            </a:r>
            <a:r>
              <a:rPr lang="ru-RU" sz="1600" b="1" dirty="0" smtClean="0">
                <a:solidFill>
                  <a:schemeClr val="accent3">
                    <a:lumMod val="75000"/>
                  </a:schemeClr>
                </a:solidFill>
              </a:rPr>
              <a:t>сферах:</a:t>
            </a:r>
            <a:endParaRPr lang="ru-RU" sz="1600" b="1" dirty="0">
              <a:solidFill>
                <a:schemeClr val="accent3">
                  <a:lumMod val="75000"/>
                </a:schemeClr>
              </a:solidFill>
            </a:endParaRPr>
          </a:p>
          <a:p>
            <a:pPr marL="342900" indent="-342900">
              <a:buClr>
                <a:schemeClr val="accent1"/>
              </a:buClr>
              <a:buFont typeface="+mj-lt"/>
              <a:buAutoNum type="arabicParenR"/>
            </a:pPr>
            <a:r>
              <a:rPr lang="ru-RU" sz="1600" dirty="0">
                <a:solidFill>
                  <a:schemeClr val="accent3"/>
                </a:solidFill>
              </a:rPr>
              <a:t>получения ферментов, аминокислот, витаминов, органических  кислот, микроорганизмов, вирусов, антибиотиков, клеточных культур животных и растений, продуктов их биосинтеза и </a:t>
            </a:r>
            <a:r>
              <a:rPr lang="ru-RU" sz="1600" dirty="0" err="1">
                <a:solidFill>
                  <a:schemeClr val="accent3"/>
                </a:solidFill>
              </a:rPr>
              <a:t>биотрансформации</a:t>
            </a:r>
            <a:r>
              <a:rPr lang="ru-RU" sz="1600" dirty="0">
                <a:solidFill>
                  <a:schemeClr val="accent3"/>
                </a:solidFill>
              </a:rPr>
              <a:t>;</a:t>
            </a:r>
          </a:p>
          <a:p>
            <a:pPr marL="342900" indent="-342900">
              <a:buClr>
                <a:schemeClr val="accent1"/>
              </a:buClr>
              <a:buFont typeface="+mj-lt"/>
              <a:buAutoNum type="arabicParenR"/>
            </a:pPr>
            <a:r>
              <a:rPr lang="ru-RU" sz="1600" dirty="0">
                <a:solidFill>
                  <a:schemeClr val="accent3"/>
                </a:solidFill>
              </a:rPr>
              <a:t>производства продукции с использованием микробиологического синтеза, </a:t>
            </a:r>
            <a:r>
              <a:rPr lang="ru-RU" sz="1600" dirty="0" err="1">
                <a:solidFill>
                  <a:schemeClr val="accent3"/>
                </a:solidFill>
              </a:rPr>
              <a:t>биокатализа</a:t>
            </a:r>
            <a:r>
              <a:rPr lang="ru-RU" sz="1600" dirty="0">
                <a:solidFill>
                  <a:schemeClr val="accent3"/>
                </a:solidFill>
              </a:rPr>
              <a:t>, генной инженерии; </a:t>
            </a:r>
          </a:p>
          <a:p>
            <a:pPr marL="342900" indent="-342900">
              <a:buClr>
                <a:schemeClr val="accent1"/>
              </a:buClr>
              <a:buFont typeface="+mj-lt"/>
              <a:buAutoNum type="arabicParenR"/>
            </a:pPr>
            <a:r>
              <a:rPr lang="ru-RU" sz="1600" b="1" dirty="0">
                <a:solidFill>
                  <a:srgbClr val="0070C0"/>
                </a:solidFill>
              </a:rPr>
              <a:t>разработки и внедрения методов глубокой переработки сельскохозяйственного, животного, растительного, рыбного сырья, морепродуктов, древесной биомассы</a:t>
            </a:r>
            <a:r>
              <a:rPr lang="ru-RU" sz="1600" dirty="0">
                <a:solidFill>
                  <a:srgbClr val="0070C0"/>
                </a:solidFill>
              </a:rPr>
              <a:t>;</a:t>
            </a:r>
          </a:p>
          <a:p>
            <a:pPr marL="342900" indent="-342900">
              <a:buClr>
                <a:schemeClr val="accent1"/>
              </a:buClr>
              <a:buFont typeface="+mj-lt"/>
              <a:buAutoNum type="arabicParenR"/>
            </a:pPr>
            <a:r>
              <a:rPr lang="ru-RU" sz="1600" dirty="0">
                <a:solidFill>
                  <a:schemeClr val="accent3"/>
                </a:solidFill>
              </a:rPr>
              <a:t>производства электрической энергии и тепла из биомассы; </a:t>
            </a:r>
          </a:p>
          <a:p>
            <a:pPr marL="342900" indent="-342900">
              <a:buClr>
                <a:schemeClr val="accent1"/>
              </a:buClr>
              <a:buFont typeface="+mj-lt"/>
              <a:buAutoNum type="arabicParenR"/>
            </a:pPr>
            <a:r>
              <a:rPr lang="ru-RU" sz="1600" dirty="0">
                <a:solidFill>
                  <a:schemeClr val="accent3"/>
                </a:solidFill>
              </a:rPr>
              <a:t>разработки и внедрения технологий, снижающих негативное антропогенное воздействие на окружающую среду;</a:t>
            </a:r>
          </a:p>
          <a:p>
            <a:pPr marL="342900" indent="-342900">
              <a:buClr>
                <a:schemeClr val="accent1"/>
              </a:buClr>
              <a:buFont typeface="+mj-lt"/>
              <a:buAutoNum type="arabicParenR"/>
            </a:pPr>
            <a:r>
              <a:rPr lang="ru-RU" sz="1600" dirty="0">
                <a:solidFill>
                  <a:schemeClr val="accent3"/>
                </a:solidFill>
              </a:rPr>
              <a:t>производства биопрепаратов для растениеводства, кормовых продуктов для животноводства;</a:t>
            </a:r>
          </a:p>
          <a:p>
            <a:pPr marL="342900" indent="-342900">
              <a:buClr>
                <a:schemeClr val="accent1"/>
              </a:buClr>
              <a:buFont typeface="+mj-lt"/>
              <a:buAutoNum type="arabicParenR"/>
            </a:pPr>
            <a:r>
              <a:rPr lang="ru-RU" sz="1600" b="1" dirty="0">
                <a:solidFill>
                  <a:srgbClr val="0070C0"/>
                </a:solidFill>
              </a:rPr>
              <a:t>разработки технологии получения и применения пищевых, пищевых технологических и биологически активных добавок, а также продуктов функционального и лечебно-профилактического питания; </a:t>
            </a:r>
          </a:p>
          <a:p>
            <a:pPr marL="342900" indent="-342900">
              <a:buClr>
                <a:schemeClr val="accent1"/>
              </a:buClr>
              <a:buFont typeface="+mj-lt"/>
              <a:buAutoNum type="arabicParenR"/>
            </a:pPr>
            <a:r>
              <a:rPr lang="ru-RU" sz="1600" b="1" dirty="0">
                <a:solidFill>
                  <a:srgbClr val="0070C0"/>
                </a:solidFill>
              </a:rPr>
              <a:t>комплексной переработки биологического сырья на пищевые продукты функционального назначения и продукты добавленной стоимости;</a:t>
            </a:r>
          </a:p>
          <a:p>
            <a:pPr marL="342900" indent="-342900">
              <a:buClr>
                <a:schemeClr val="accent1"/>
              </a:buClr>
              <a:buFont typeface="+mj-lt"/>
              <a:buAutoNum type="arabicParenR"/>
            </a:pPr>
            <a:r>
              <a:rPr lang="ru-RU" sz="1600" b="1" dirty="0">
                <a:solidFill>
                  <a:srgbClr val="0070C0"/>
                </a:solidFill>
              </a:rPr>
              <a:t>разработки методов </a:t>
            </a:r>
            <a:r>
              <a:rPr lang="ru-RU" sz="1600" b="1" dirty="0" err="1">
                <a:solidFill>
                  <a:srgbClr val="0070C0"/>
                </a:solidFill>
              </a:rPr>
              <a:t>биоконсервирования</a:t>
            </a:r>
            <a:r>
              <a:rPr lang="ru-RU" sz="1600" b="1" dirty="0">
                <a:solidFill>
                  <a:srgbClr val="0070C0"/>
                </a:solidFill>
              </a:rPr>
              <a:t> биологического сырья, готовых пищевых, кормовых и технических продуктов</a:t>
            </a:r>
            <a:r>
              <a:rPr lang="ru-RU" sz="1600" dirty="0">
                <a:solidFill>
                  <a:schemeClr val="accent3"/>
                </a:solidFill>
              </a:rPr>
              <a:t>;</a:t>
            </a:r>
          </a:p>
          <a:p>
            <a:pPr marL="342900" indent="-342900">
              <a:buClr>
                <a:schemeClr val="accent1"/>
              </a:buClr>
              <a:buFont typeface="+mj-lt"/>
              <a:buAutoNum type="arabicParenR"/>
            </a:pPr>
            <a:r>
              <a:rPr lang="ru-RU" sz="1600" dirty="0">
                <a:solidFill>
                  <a:schemeClr val="accent3"/>
                </a:solidFill>
              </a:rPr>
              <a:t>организации и проведения контроля качества биотехнологического сырья, промежуточных продуктов и готовой продукции; </a:t>
            </a:r>
          </a:p>
          <a:p>
            <a:pPr marL="342900" indent="-342900">
              <a:buClr>
                <a:schemeClr val="accent1"/>
              </a:buClr>
              <a:buFont typeface="+mj-lt"/>
              <a:buAutoNum type="arabicParenR"/>
            </a:pPr>
            <a:r>
              <a:rPr lang="ru-RU" sz="1600" dirty="0">
                <a:solidFill>
                  <a:schemeClr val="accent3"/>
                </a:solidFill>
              </a:rPr>
              <a:t>эксплуатации и управления качеством биотехнологических производств с соблюдением требований национальных и международных нормативных актов;</a:t>
            </a:r>
          </a:p>
          <a:p>
            <a:pPr marL="342900" indent="-342900">
              <a:buClr>
                <a:schemeClr val="accent1"/>
              </a:buClr>
              <a:buFont typeface="+mj-lt"/>
              <a:buAutoNum type="arabicParenR"/>
            </a:pPr>
            <a:r>
              <a:rPr lang="ru-RU" sz="1600" dirty="0">
                <a:solidFill>
                  <a:schemeClr val="accent3"/>
                </a:solidFill>
              </a:rPr>
              <a:t>научных исследований по получению, применению и контролю качества биологического сырья, полуфабрикатов, готовых продуктов биотехнологии. </a:t>
            </a:r>
          </a:p>
        </p:txBody>
      </p:sp>
      <p:sp>
        <p:nvSpPr>
          <p:cNvPr id="3" name="Прямоугольник 2"/>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8</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39254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0"/>
            <a:ext cx="8568952" cy="6473952"/>
          </a:xfrm>
        </p:spPr>
        <p:txBody>
          <a:bodyPr/>
          <a:lstStyle/>
          <a:p>
            <a:pPr marL="0" indent="0">
              <a:buNone/>
            </a:pPr>
            <a:endParaRPr lang="ru-RU" dirty="0" smtClean="0"/>
          </a:p>
          <a:p>
            <a:pPr marL="0" indent="0">
              <a:buNone/>
            </a:pPr>
            <a:r>
              <a:rPr lang="ru-RU" dirty="0" smtClean="0"/>
              <a:t>Выпускники </a:t>
            </a:r>
            <a:r>
              <a:rPr lang="ru-RU" dirty="0"/>
              <a:t>могут осуществлять профессиональную деятельность и в других областях и (или) сферах профессиональной деятельности при условии соответствия уровня его образования и полученных компетенций требованиям к квалификации работника.</a:t>
            </a:r>
          </a:p>
          <a:p>
            <a:pPr marL="0" indent="0">
              <a:buNone/>
            </a:pPr>
            <a:endParaRPr lang="ru-RU" dirty="0" smtClean="0"/>
          </a:p>
          <a:p>
            <a:pPr marL="0" indent="0">
              <a:buNone/>
            </a:pPr>
            <a:r>
              <a:rPr lang="ru-RU" dirty="0" smtClean="0"/>
              <a:t>Выпускники </a:t>
            </a:r>
            <a:r>
              <a:rPr lang="ru-RU" dirty="0"/>
              <a:t>могут решать задачи профессиональной деятельности следующих </a:t>
            </a:r>
            <a:r>
              <a:rPr lang="ru-RU" i="1" dirty="0"/>
              <a:t>типов</a:t>
            </a:r>
            <a:r>
              <a:rPr lang="ru-RU" dirty="0"/>
              <a:t>: </a:t>
            </a:r>
            <a:r>
              <a:rPr lang="ru-RU" dirty="0">
                <a:solidFill>
                  <a:schemeClr val="accent3"/>
                </a:solidFill>
              </a:rPr>
              <a:t>производственно-технологические, организационно-управленческие, научно-исследовательские, проектные. </a:t>
            </a:r>
            <a:endParaRPr lang="ru-RU" dirty="0" smtClean="0">
              <a:solidFill>
                <a:schemeClr val="accent3"/>
              </a:solidFill>
            </a:endParaRPr>
          </a:p>
          <a:p>
            <a:pPr marL="0" indent="0">
              <a:buNone/>
            </a:pPr>
            <a:endParaRPr lang="ru-RU" dirty="0">
              <a:solidFill>
                <a:schemeClr val="accent3"/>
              </a:solidFill>
            </a:endParaRPr>
          </a:p>
          <a:p>
            <a:pPr marL="0" indent="0">
              <a:buNone/>
            </a:pPr>
            <a:r>
              <a:rPr lang="ru-RU" dirty="0" smtClean="0">
                <a:solidFill>
                  <a:schemeClr val="accent4">
                    <a:lumMod val="75000"/>
                  </a:schemeClr>
                </a:solidFill>
              </a:rPr>
              <a:t>Детальное описание задач и объектов профессиональной деятельности – в ПООП.</a:t>
            </a:r>
            <a:endParaRPr lang="ru-RU" dirty="0">
              <a:solidFill>
                <a:schemeClr val="accent4">
                  <a:lumMod val="75000"/>
                </a:schemeClr>
              </a:solidFill>
            </a:endParaRPr>
          </a:p>
          <a:p>
            <a:endParaRPr lang="ru-RU" dirty="0"/>
          </a:p>
        </p:txBody>
      </p:sp>
      <p:sp>
        <p:nvSpPr>
          <p:cNvPr id="4" name="Прямоугольник 3"/>
          <p:cNvSpPr/>
          <p:nvPr/>
        </p:nvSpPr>
        <p:spPr>
          <a:xfrm>
            <a:off x="8296422" y="5801664"/>
            <a:ext cx="306494" cy="369332"/>
          </a:xfrm>
          <a:prstGeom prst="rect">
            <a:avLst/>
          </a:prstGeom>
          <a:noFill/>
        </p:spPr>
        <p:txBody>
          <a:bodyPr wrap="none" lIns="91440" tIns="45720" rIns="91440" bIns="45720">
            <a:spAutoFit/>
          </a:bodyPr>
          <a:lstStyle/>
          <a:p>
            <a:pPr algn="ctr"/>
            <a:r>
              <a:rPr lang="ru-RU"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9</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82330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1652</TotalTime>
  <Words>11715</Words>
  <Application>Microsoft Office PowerPoint</Application>
  <PresentationFormat>Экран (4:3)</PresentationFormat>
  <Paragraphs>1093</Paragraphs>
  <Slides>73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73</vt:i4>
      </vt:variant>
    </vt:vector>
  </HeadingPairs>
  <TitlesOfParts>
    <vt:vector size="74" baseType="lpstr">
      <vt:lpstr>Эркер</vt:lpstr>
      <vt:lpstr>Презентация PowerPoint</vt:lpstr>
      <vt:lpstr>ОТДЕЛЕНИЕ ПИЩЕВЫХ ТЕХНОЛОГИЙ И БИОТЕХНОЛОГИИ  ФУМО по УГНС «ПРОМЫШЛЕННАЯ ЭКОЛОГИЯ И БИОТЕХНОЛОГИЯ», образовано 4.02.2016 г.</vt:lpstr>
      <vt:lpstr>Презентация PowerPoint</vt:lpstr>
      <vt:lpstr>  Проект ФГОС 3++ 19.03.01 «БИОТЕХНОЛОГИЯ» УРОВЕНЬ ВЫСШЕГО ОБРАЗОВАНИЯ БАКАЛАВРИАТ</vt:lpstr>
      <vt:lpstr>1 ОБЛАСТЬ ПРИМЕНЕНИЯ </vt:lpstr>
      <vt:lpstr>Презентация PowerPoint</vt:lpstr>
      <vt:lpstr>4 ХАРАКТЕРИСТИКА ПРОФЕССИОНАЛЬНОЙ ДЕЯТЕЛЬНОСТИ ВЫПУСКНИКОВ, ОСВОИВШИХ ПРОГРАММУ БАКАЛАВРИАТА</vt:lpstr>
      <vt:lpstr>Презентация PowerPoint</vt:lpstr>
      <vt:lpstr>Презентация PowerPoint</vt:lpstr>
      <vt:lpstr>Презентация PowerPoint</vt:lpstr>
      <vt:lpstr>5 ТРЕБОВАНИЯ К РЕЗУЛЬТАТАМ ОСВОЕНИЯ ПРОГРАММЫ БАКАЛАВРИАТА</vt:lpstr>
      <vt:lpstr>Презентация PowerPoint</vt:lpstr>
      <vt:lpstr>Презентация PowerPoint</vt:lpstr>
      <vt:lpstr>Презентация PowerPoint</vt:lpstr>
      <vt:lpstr>6 ТРЕБОВАНИЯ К СТРУКТУРЕ ПРОГРАММЫ БАКАЛАВРИАТА</vt:lpstr>
      <vt:lpstr>Презентация PowerPoint</vt:lpstr>
      <vt:lpstr>Презентация PowerPoint</vt:lpstr>
      <vt:lpstr>Презентация PowerPoint</vt:lpstr>
      <vt:lpstr>7 ТРЕБОВАНИЯ К УСЛОВИЯМ РЕАЛИЗАЦИИ ПРОГРАММЫ БАКАЛАВРИАТА</vt:lpstr>
      <vt:lpstr>Презентация PowerPoint</vt:lpstr>
      <vt:lpstr>Презентация PowerPoint</vt:lpstr>
      <vt:lpstr>8 ТРЕБОВАНИЯ К ОБЕСПЕЧЕНИЮ КАЧЕСТВА ОБРАЗОВАНИЯ </vt:lpstr>
      <vt:lpstr>Презентация PowerPoint</vt:lpstr>
      <vt:lpstr>Перечень профессиональных стандартов (пс), соответствующих профессиональной деятельности выпускников программ бакалавриата</vt:lpstr>
      <vt:lpstr>ПРОЕКТ АКТУАЛИЗИРОВАННОГО ФГОС 19.04.01 «БИОТЕХНОЛОГИЯ» УРОВЕНЬ ВЫСШЕГО ОБРАЗОВАНИЯ МАГИСТРАТУРА</vt:lpstr>
      <vt:lpstr>1 ОБЛАСТЬ ПРИМЕНЕНИЯ </vt:lpstr>
      <vt:lpstr>Презентация PowerPoint</vt:lpstr>
      <vt:lpstr>4 ХАРАКТЕРИСТИКА ПРОФЕССИОНАЛЬНОЙ ДЕЯТЕЛЬНОСТИ ВЫПУСКНИКОВ, ОСВОИВШИХ ПРОГРАММУ МАГИСТРАТУРЫ</vt:lpstr>
      <vt:lpstr>Презентация PowerPoint</vt:lpstr>
      <vt:lpstr>Презентация PowerPoint</vt:lpstr>
      <vt:lpstr>Презентация PowerPoint</vt:lpstr>
      <vt:lpstr>5 ТРЕБОВАНИЯ К РЕЗУЛЬТАТАМ ОСВОЕНИЯ ПРОГРАММЫ МАГИСТРАТУРЫ</vt:lpstr>
      <vt:lpstr>Презентация PowerPoint</vt:lpstr>
      <vt:lpstr>Презентация PowerPoint</vt:lpstr>
      <vt:lpstr>6 ТРЕБОВАНИЯ К СТРУКТУРЕ ПРОГРАММЫ МАГИСТРАТУРЫ </vt:lpstr>
      <vt:lpstr>Презентация PowerPoint</vt:lpstr>
      <vt:lpstr>Презентация PowerPoint</vt:lpstr>
      <vt:lpstr>Презентация PowerPoint</vt:lpstr>
      <vt:lpstr>7 ТРЕБОВАНИЯ К УСЛОВИЯМ РЕАЛИЗАЦИИ ПРОГРАММЫ МАГИСТРАТУРЫ</vt:lpstr>
      <vt:lpstr>Презентация PowerPoint</vt:lpstr>
      <vt:lpstr>Презентация PowerPoint</vt:lpstr>
      <vt:lpstr>Презентация PowerPoint</vt:lpstr>
      <vt:lpstr>8 ТРЕБОВАНИЯ К ОБЕСПЕЧЕНИЮ КАЧЕСТВА ОБРАЗОВАНИЯ </vt:lpstr>
      <vt:lpstr>Презентация PowerPoint</vt:lpstr>
      <vt:lpstr>Перечень профессиональных стандартов (пс), соответствующих профессиональной деятельности выпускников программ МАГИСТРАТУРЫ</vt:lpstr>
      <vt:lpstr>ПРИМЕРНАЯ ОСНОВНАЯ ОБРАЗОВАТЕЛЬНАЯ ПРОГРАММА (ПООП)  Направление подготовки  19.03.01 Биотехнология   Уровень высшего образования Бакалавриат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ДИСЦИПЛИНЫ (МОДУЛИ) БАЗОВОЙ ЧАСТИ УРОВЕНЬ ВЫСШЕГО ОБРАЗОВАНИЯ БАКАЛАВРИАТ</vt:lpstr>
      <vt:lpstr>ДИСЦИПЛИНЫ (МОДУЛИ) БАЗОВОЙ ЧАСТИ УРОВЕНЬ ВЫСШЕГО ОБРАЗОВАНИЯ МАГИСТРАТУРА</vt:lpstr>
      <vt:lpstr>Презентация PowerPoint</vt:lpstr>
      <vt:lpstr>Презентация PowerPoint</vt:lpstr>
      <vt:lpstr>Презентация PowerPoint</vt:lpstr>
      <vt:lpstr>Презентация PowerPoint</vt:lpstr>
      <vt:lpstr>ОСНОВНЫЕ ПРОБЛЕМЫ ПРИ РАЗРАБОТКЕ ПООП</vt:lpstr>
      <vt:lpstr>ПЛАН РАЗРАБОТКИ ПООП по направлению 19.03.01</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Olga</cp:lastModifiedBy>
  <cp:revision>133</cp:revision>
  <dcterms:created xsi:type="dcterms:W3CDTF">2016-09-01T14:02:27Z</dcterms:created>
  <dcterms:modified xsi:type="dcterms:W3CDTF">2016-09-21T21:12:36Z</dcterms:modified>
</cp:coreProperties>
</file>