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67" r:id="rId4"/>
    <p:sldId id="260" r:id="rId5"/>
    <p:sldId id="261" r:id="rId6"/>
    <p:sldId id="262" r:id="rId7"/>
    <p:sldId id="266" r:id="rId8"/>
    <p:sldId id="263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600401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ФГБОУ ВО </a:t>
            </a:r>
            <a:r>
              <a:rPr lang="ru-RU" sz="3600" dirty="0"/>
              <a:t>«КГТУ»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>
                <a:solidFill>
                  <a:schemeClr val="bg2">
                    <a:lumMod val="50000"/>
                  </a:schemeClr>
                </a:solidFill>
              </a:rPr>
              <a:t>ФОРМИРОВАНИЕ ОБРАЗОВАТЕЛЬНОЙ ПРОГРАММЫ ПОДГОТОВКИ КАДРОВ ДЛЯ АПК С УЧЕТОМ ОТРАСЛЕВОЙ РАМКИ КВАЛИФИКАЦИЙ</a:t>
            </a:r>
            <a:endParaRPr lang="ru-RU" sz="3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2000" dirty="0" smtClean="0"/>
          </a:p>
          <a:p>
            <a:r>
              <a:rPr lang="ru-RU" sz="2000" b="1" dirty="0" smtClean="0">
                <a:solidFill>
                  <a:schemeClr val="tx1"/>
                </a:solidFill>
              </a:rPr>
              <a:t>зам председателя НМС по направлению Продукты питания животного происхождения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заведующая кафедрой технологии продуктов питания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И.М. Титова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48" y="116632"/>
            <a:ext cx="151216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0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Общая технология отрасли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результате изучения дисциплины студент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должен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требования, предъявляемые к сырью, материалам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общие технологические процессы в производстве продуктов питания животного происхождения;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технологической обработки сырья и направления по его совершенствованию;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уметь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подбирать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режимы технологической обработки сырья животного происхождения и ингредиентов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обосновать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нормы расхода сырья и вспомогательных материалов при производстве продуктов животного происхождения и гидробионтов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владеть: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терминологией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определениями и положениями изучаемой дисциплины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сенсорными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методами анализа; - методами продуктового расчета в производстве. </a:t>
            </a:r>
          </a:p>
        </p:txBody>
      </p:sp>
    </p:spTree>
    <p:extLst>
      <p:ext uri="{BB962C8B-B14F-4D97-AF65-F5344CB8AC3E}">
        <p14:creationId xmlns:p14="http://schemas.microsoft.com/office/powerpoint/2010/main" val="305121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ФГБОУ ВО «Калининградский государственный технический университет»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кафедра технологии продуктов питания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inna.titova@klgtu.ru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1 января 2017 года вступил в силу новый федеральный закон 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независимой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оценке квалификации» (238-ФЗ от 03.07.2016), который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определил правовую составляющую построения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системы независимой оценки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квалификации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Национальная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рамка квалификаций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Российской Федерации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инструментом сопряжения сфер труда и образования и представляет собой обобщенное описание квалификационных уровней, признаваемых на общефедеральном уровне, и основных путей их достижения на территории России.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9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для презентации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4998"/>
            <a:ext cx="5832648" cy="679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7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Принципы  рамки квалификаций</a:t>
            </a:r>
            <a:r>
              <a:rPr lang="ru-RU" i="1" dirty="0" smtClean="0">
                <a:solidFill>
                  <a:srgbClr val="00B0F0"/>
                </a:solidFill>
              </a:rPr>
              <a:t>: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преемственность и непрерывность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квалификационных уровней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прозрачность описания квалификационных уровней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всех пользователей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оответствие уровней квалификации системе образования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6"/>
            <a:ext cx="324326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89040"/>
            <a:ext cx="2736304" cy="208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4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i="1" dirty="0" smtClean="0">
                <a:solidFill>
                  <a:srgbClr val="00B0F0"/>
                </a:solidFill>
              </a:rPr>
              <a:t>Профессиональный стандарт </a:t>
            </a:r>
          </a:p>
          <a:p>
            <a:pPr marL="0" indent="0" algn="ctr">
              <a:buNone/>
            </a:pPr>
            <a:r>
              <a:rPr lang="ru-RU" sz="4800" i="1" dirty="0" smtClean="0">
                <a:solidFill>
                  <a:srgbClr val="00B0F0"/>
                </a:solidFill>
              </a:rPr>
              <a:t>«Технолог </a:t>
            </a:r>
            <a:r>
              <a:rPr lang="ru-RU" sz="4800" i="1" dirty="0">
                <a:solidFill>
                  <a:srgbClr val="00B0F0"/>
                </a:solidFill>
              </a:rPr>
              <a:t>по переработке рыбы </a:t>
            </a:r>
            <a:r>
              <a:rPr lang="ru-RU" sz="4800" i="1" dirty="0" smtClean="0">
                <a:solidFill>
                  <a:srgbClr val="00B0F0"/>
                </a:solidFill>
              </a:rPr>
              <a:t>и морепродуктов»</a:t>
            </a:r>
          </a:p>
          <a:p>
            <a:pPr marL="0" indent="0"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 5 по 7 </a:t>
            </a:r>
          </a:p>
          <a:p>
            <a:pPr marL="0" indent="0"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уровни квалификации</a:t>
            </a:r>
          </a:p>
          <a:p>
            <a:pPr marL="0" indent="0"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«Мастер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по переработке рыбы и морепродуктов» 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5-й уровень квалификации)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5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2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254822"/>
              </p:ext>
            </p:extLst>
          </p:nvPr>
        </p:nvGraphicFramePr>
        <p:xfrm>
          <a:off x="395537" y="332657"/>
          <a:ext cx="8136904" cy="136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12"/>
                <a:gridCol w="3115469"/>
                <a:gridCol w="2054723"/>
              </a:tblGrid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Знания, умения в соответствии с требованиями к квалификации, на соответствие которым проводится оценка квалификации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Критерии оценки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квалификации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 и № задания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10068"/>
              </p:ext>
            </p:extLst>
          </p:nvPr>
        </p:nvGraphicFramePr>
        <p:xfrm>
          <a:off x="395537" y="1700808"/>
          <a:ext cx="8136902" cy="11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11"/>
                <a:gridCol w="3115469"/>
                <a:gridCol w="2054722"/>
              </a:tblGrid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Умения: делать расчет необходимого количества рабочих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Выбор правильного варианта ответа (одиночный или множественный выбор) – 1 балл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Задание с выбором ответа №10, №11, №12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64021"/>
              </p:ext>
            </p:extLst>
          </p:nvPr>
        </p:nvGraphicFramePr>
        <p:xfrm>
          <a:off x="467544" y="3372452"/>
          <a:ext cx="7992888" cy="1568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2966"/>
                <a:gridCol w="3143040"/>
                <a:gridCol w="1856882"/>
              </a:tblGrid>
              <a:tr h="15687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Знания: нормы выработки и рабочего времени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Выбор правильного варианта ответа (одиночный или множественный выбор) – 1 балл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Задание с выбором ответа № 34, № 35, № 36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087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Задание № 10 с одиночным выбором ответа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Рассчитайте количество рабочих, занятых при разделке рыбы, если количество перерабатываемого сырья в смену 4,2 тонны, а норма выработки на одного рабочего 700 кг.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Выберите правильный ответ.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a) 5 человек;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b) 6 человек;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c) 7 человек;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d) 4 человека;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e) 8 человек;</a:t>
            </a:r>
          </a:p>
          <a:p>
            <a:pPr marL="0" indent="0">
              <a:buNone/>
            </a:pP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Задание № 11 с одиночным выбором ответа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Рассчитайте количество рабочих, занятых на операции укладки противней в тележки и отправлении их камеру заморозки, если норма времени на одну тонну в смену (8 часов) составляет 30 минут, а количество сырья, поступающего на операцию – 16 тонн.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Выберите правильный ответ.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a) 1 человек;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b) 2 человека;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c) 3 человека;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d) 5 человек;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e) 8 человек.</a:t>
            </a:r>
          </a:p>
          <a:p>
            <a:pPr marL="0" indent="0">
              <a:buNone/>
            </a:pP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Задание № 12 с одиночным выбором ответа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Рассчитайте количество рабочих, занятых на операции открывания камеры заморозки, выкатывании тележки, вынимании противней и отправке их по транспортеру на оттаивание, если норма времени на 1 тонну готовой продукции равна 30 минут, а такт поточной линии составляет 32 минуты.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Выберите правильный ответ.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a)1 человек;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b) 2 человека;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c) 3 человека;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d) 4 человека;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e) 5 человек.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1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40871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Задание № 34 с одиночным выбором ответа – не соответствует спецификации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Рассчитайте сменную норму выработки (8 часов), если норма времени на изготовление единицы изделия равна 15 мин.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Выберите правильный ответ.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a) 120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b) 32 штуки;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c)48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d) 28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e) 20 штук.</a:t>
            </a:r>
          </a:p>
          <a:p>
            <a:pPr marL="0" indent="0">
              <a:buNone/>
            </a:pP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Задание № 35 с одиночным выбором ответа не соответствует спецификации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Определите норму выработки за 8-часовую смену, если норма времени на единицу изделия – 20 мин, норма времени на подготовительно-заключительную работу – 15 мин, на обслуживание рабочего места – 10 мин, отдых– 15 мин на смену.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Выберите правильный ответ.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a) 22 штуки;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b) 25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c) 30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d) 35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e) 40 штук.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Задание № 36 с одиночным выбором ответа не соответствует спецификации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Определите норму выработки при фасовке в смену (8 часов). Подготовительное время занимает 1260 секунд, подготовка рабочего места и необходимых материалов составляет 1008 секунд, перерыв на отдых и личные потребности - 1260 секунд. По нормативному хронометражу на фасовку одной единицы должно затрачиваться 32,4 секунды.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Выберите правильный ответ.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a) 815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b) 858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c) 701 штука;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d) 780 штук;</a:t>
            </a:r>
          </a:p>
          <a:p>
            <a:pPr marL="0" indent="0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819 штук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43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19.03.03 Продукты питания животного происхождения</a:t>
            </a:r>
            <a:endParaRPr lang="ru-RU" sz="36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Дисциплины: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Общая технология отрасли</a:t>
            </a:r>
          </a:p>
          <a:p>
            <a:pPr marL="0" indent="0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(60 ч лекций, 60 ч лаб. 14 ч практические)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Производство рыбных продуктов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-Проектирование рыбоперерабатывающих производств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386</TotalTime>
  <Words>753</Words>
  <Application>Microsoft Office PowerPoint</Application>
  <PresentationFormat>Экран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ФГБОУ ВО «КГТУ»   ФОРМИРОВАНИЕ ОБРАЗОВАТЕЛЬНОЙ ПРОГРАММЫ ПОДГОТОВКИ КАДРОВ ДЛЯ АПК С УЧЕТОМ ОТРАСЛЕВОЙ РАМКИ КВАЛИФИКАЦИЙ</vt:lpstr>
      <vt:lpstr>С 1 января 2017 года вступил в силу новый федеральный закон –  «О независимой оценке квалификации» (238-ФЗ от 03.07.2016), который определил правовую составляющую построения системы независимой оценки квалификации в Российской Федерации.</vt:lpstr>
      <vt:lpstr>Презентация PowerPoint</vt:lpstr>
      <vt:lpstr>Принципы  рамки квалификаций:</vt:lpstr>
      <vt:lpstr>Презентация PowerPoint</vt:lpstr>
      <vt:lpstr>Презентация PowerPoint</vt:lpstr>
      <vt:lpstr>Презентация PowerPoint</vt:lpstr>
      <vt:lpstr> </vt:lpstr>
      <vt:lpstr>19.03.03 Продукты питания животного происхождения</vt:lpstr>
      <vt:lpstr>Общая технология отрасли</vt:lpstr>
      <vt:lpstr>  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непрерывного образования в области технологии рыбных продуктов</dc:title>
  <dc:creator>user</dc:creator>
  <cp:lastModifiedBy>User</cp:lastModifiedBy>
  <cp:revision>29</cp:revision>
  <cp:lastPrinted>2018-09-04T16:01:27Z</cp:lastPrinted>
  <dcterms:created xsi:type="dcterms:W3CDTF">2015-09-09T20:10:34Z</dcterms:created>
  <dcterms:modified xsi:type="dcterms:W3CDTF">2018-09-04T16:02:16Z</dcterms:modified>
</cp:coreProperties>
</file>