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3" r:id="rId4"/>
    <p:sldId id="271" r:id="rId5"/>
    <p:sldId id="259" r:id="rId6"/>
    <p:sldId id="270" r:id="rId7"/>
    <p:sldId id="261" r:id="rId8"/>
    <p:sldId id="273" r:id="rId9"/>
    <p:sldId id="274" r:id="rId10"/>
    <p:sldId id="275" r:id="rId11"/>
    <p:sldId id="272" r:id="rId12"/>
    <p:sldId id="266" r:id="rId13"/>
    <p:sldId id="264" r:id="rId14"/>
    <p:sldId id="262" r:id="rId15"/>
    <p:sldId id="268" r:id="rId16"/>
    <p:sldId id="269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ем Биглов" initials="РБ" lastIdx="0" clrIdx="0">
    <p:extLst>
      <p:ext uri="{19B8F6BF-5375-455C-9EA6-DF929625EA0E}">
        <p15:presenceInfo xmlns:p15="http://schemas.microsoft.com/office/powerpoint/2012/main" userId="bc0cac2a01506ac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76FD7C-8196-4151-A1D7-F078C7672C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7FC697B-81F8-40BD-AFA4-3B7B65C47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08F783-2DE7-43E9-B268-62D7E3BC2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338B-E1BF-4F24-8BBE-3659C43BF3D7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971C0C-6492-447C-AFA9-AC92A6B9F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C12F85-7C3E-40F2-8D8D-6853FD4A4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E186-7C7C-41F0-BAF6-07422FE89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70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81A68C-B1EE-40BB-88B5-88A643243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8678D86-A341-4779-9338-262C3ECBE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EECC7D-E50B-4A89-A3D5-F38D8FEC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338B-E1BF-4F24-8BBE-3659C43BF3D7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285E76-647F-4EC3-BAC9-06FB663CD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13BB60-C629-4B67-AF32-BBD369FC9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E186-7C7C-41F0-BAF6-07422FE89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65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CEF46E4-E886-4C51-9F76-49C917A164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001308F-1C41-46EA-895F-CCFBC8F8B9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09A6A1-569E-4AF0-A9FF-BF1A32815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338B-E1BF-4F24-8BBE-3659C43BF3D7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45C948-B8CB-40FC-8D14-2CC1367CF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5B5DC7-95A5-41FC-B7F7-2298DDFAD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E186-7C7C-41F0-BAF6-07422FE89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07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A3CFF5-082D-49E1-A051-648EA1676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9E5CF1-2398-4E92-8121-3B0FC04A5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625DD7-22CE-4BA6-BE58-7E674FA09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338B-E1BF-4F24-8BBE-3659C43BF3D7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6A9ECD-62FC-49A8-B3BD-1663ED61C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5420FF-6FF5-4A2B-AF96-844D1DE3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E186-7C7C-41F0-BAF6-07422FE89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185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0F8280-9503-4490-9B26-6B63A4C8C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7ED47B-5965-4A18-BE2A-6BFFB4399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B53BE4-AC9A-4492-9172-0CB3CA799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338B-E1BF-4F24-8BBE-3659C43BF3D7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53F451-448A-474A-B1CF-BEB36EB6E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6EE915-2025-46DB-9645-8E7F26989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E186-7C7C-41F0-BAF6-07422FE89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800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B4FA78-97D4-4DE4-9E91-8BA3F6E2B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50ED74-FE02-4F05-879D-5173D09C6A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64F1BF7-241E-4880-9506-2FE8A2DD1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40EEFE-A534-43BF-B971-F63818909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338B-E1BF-4F24-8BBE-3659C43BF3D7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E1D23D-8377-4C56-873E-4DD6519C0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5ADBD7C-1446-4329-A745-1B1F3EAC4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E186-7C7C-41F0-BAF6-07422FE89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29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EC4960-2E1F-4DA7-8D92-48393C2A5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631A61-06F7-41CE-83DB-9992EAD3B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1A23F8E-9952-4840-A712-6EAADFF7B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CDD55DF-4BC1-4FA6-9061-1DB2D4F3D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842FD40-4E92-4F90-B0A3-98D767AED7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8232E18-3F6C-4D88-9865-E0547FD4E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338B-E1BF-4F24-8BBE-3659C43BF3D7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093177E-FBDF-4E46-BBFA-4F200783F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D692130-B1B0-4526-B820-6ECA6496A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E186-7C7C-41F0-BAF6-07422FE89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859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AB7CE1-0232-4108-AE97-196609B1F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0A3674E-47E0-4320-B07E-A85BD000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338B-E1BF-4F24-8BBE-3659C43BF3D7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CC71C51-5A52-4A29-9DB8-4F98CABF0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9E2199D-8CAE-4AEA-9B11-C934E93F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E186-7C7C-41F0-BAF6-07422FE89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852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54BDE04-E2F3-44BC-B915-804923A18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338B-E1BF-4F24-8BBE-3659C43BF3D7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B930BD5-C969-4671-BB09-DAF5CFDBF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60C8DEE-6124-4FD3-AD05-51006E4B2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E186-7C7C-41F0-BAF6-07422FE89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713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D9AF8F-683D-4D6E-BEEB-E24E3E6B5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B5CABF-D4B5-4172-952A-01DE4A7E6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84650F7-0562-4C26-AAF6-10ADAFBFD3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DFE8860-DAC6-4F21-B857-6D802A506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338B-E1BF-4F24-8BBE-3659C43BF3D7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093450-8288-44BC-BE44-3B4EB912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10A971-FB6F-4AF1-9041-E3C127E16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E186-7C7C-41F0-BAF6-07422FE89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00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CDA8ED-F4F9-4177-AA92-266C2129D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02B4464-4B19-4FEF-8E0E-F4F5819D34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7BA2EEB-DC58-49B4-948A-6DC4516CF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BCAD17-183F-4E8C-B51A-DCFFE9721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338B-E1BF-4F24-8BBE-3659C43BF3D7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C1C2BB-3A23-4676-A6C9-B7F4FEA99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B68BEB5-EF39-408B-96E9-70E52426A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E186-7C7C-41F0-BAF6-07422FE89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790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8372AD-2AE5-4771-A37D-73316BCCB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BC5132-97C6-493E-9A4D-1BB0109B5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54ECDB-6982-4B58-B8F7-6BBEF4388A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5338B-E1BF-4F24-8BBE-3659C43BF3D7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FE97B1-6394-4A1C-8FE7-056330AAC0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C81D13-D3F5-4E9B-9D39-98285DB161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4E186-7C7C-41F0-BAF6-07422FE89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018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512FA8-F5D4-4E21-9FBD-6F03663A4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0846" y="532435"/>
            <a:ext cx="8677154" cy="2479816"/>
          </a:xfrm>
        </p:spPr>
        <p:txBody>
          <a:bodyPr>
            <a:noAutofit/>
          </a:bodyPr>
          <a:lstStyle/>
          <a:p>
            <a:r>
              <a:rPr lang="ru-RU" sz="2800" b="1" cap="all" dirty="0"/>
              <a:t>РАЗРАБОТКА </a:t>
            </a:r>
            <a:r>
              <a:rPr lang="ru-RU" sz="2800" b="1" cap="all"/>
              <a:t>ОСНОВНЫХ ПРОФЕССИОНАЛЬНЫХ </a:t>
            </a:r>
            <a:r>
              <a:rPr lang="ru-RU" sz="2800" b="1" cap="all" dirty="0"/>
              <a:t>ОБРАЗОВАТЕЛЬНЫХ ПРОГРАММ НА ОСНОВЕ ПРИМЕРНЫХ ОСНОВНЫХ ОБРАЗОВАТЕЛЬНЫХ ПРОГРАММ ФЕДЕРАЛЬНОГО ГОСУДАРСТВЕННОГО ОБРАЗОВАТЕЛЬНОГО СТАНДАРТА ПО НАПРАВЛЕНИЮ «БИОТЕХНОЛОГИЯ»</a:t>
            </a:r>
            <a:endParaRPr lang="ru-RU" sz="28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FCA0AF-42E9-4146-8E10-70F052BDC6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7325" y="3977327"/>
            <a:ext cx="6590675" cy="1041721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/>
              <a:t>Биглов Р.Р. – заместитель председателя ФУМО по УГСН 19.00.00 «Промышленная экология и биотехнологии»</a:t>
            </a:r>
          </a:p>
        </p:txBody>
      </p:sp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2725" y="6356350"/>
            <a:ext cx="9401197" cy="365125"/>
          </a:xfrm>
        </p:spPr>
        <p:txBody>
          <a:bodyPr/>
          <a:lstStyle/>
          <a:p>
            <a:r>
              <a:rPr lang="ru-RU" dirty="0"/>
              <a:t>Севастополь            18 сентября 2019 г.                                                                                                           Заседание ФУМО по УГСН 19.00.00       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5593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2725" y="6356350"/>
            <a:ext cx="9401197" cy="365125"/>
          </a:xfrm>
        </p:spPr>
        <p:txBody>
          <a:bodyPr/>
          <a:lstStyle/>
          <a:p>
            <a:r>
              <a:rPr lang="ru-RU" dirty="0"/>
              <a:t>Севастополь            18 сентября 2019 г.                                                                                                           Заседание ФУМО по УГСН 19.00.00       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10</a:t>
            </a:fld>
            <a:endParaRPr lang="ru-RU" dirty="0"/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95E294E7-A7C5-4CA1-B43B-C218E857574E}"/>
              </a:ext>
            </a:extLst>
          </p:cNvPr>
          <p:cNvSpPr txBox="1">
            <a:spLocks/>
          </p:cNvSpPr>
          <p:nvPr/>
        </p:nvSpPr>
        <p:spPr>
          <a:xfrm>
            <a:off x="2181413" y="569490"/>
            <a:ext cx="8392160" cy="54366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u="sng" dirty="0"/>
              <a:t>Что можно самостоятельно включить в ОПОП: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Направленность (профиль) образовательной программы;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Области и сферы (не вошедшие в Реестр </a:t>
            </a:r>
            <a:r>
              <a:rPr lang="ru-RU" dirty="0" err="1"/>
              <a:t>профстандартов</a:t>
            </a:r>
            <a:r>
              <a:rPr lang="ru-RU" dirty="0"/>
              <a:t> Минтруда России) профессиональной деятельности выпускников;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Добавить в перечень объекты профессиональной деятельности выпускников;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Рекомендуемые профессиональные компетенции выпускников и индикаторы их достижения;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dirty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583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512FA8-F5D4-4E21-9FBD-6F03663A4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0846" y="532435"/>
            <a:ext cx="8677154" cy="823399"/>
          </a:xfrm>
        </p:spPr>
        <p:txBody>
          <a:bodyPr>
            <a:noAutofit/>
          </a:bodyPr>
          <a:lstStyle/>
          <a:p>
            <a:pPr algn="l"/>
            <a:r>
              <a:rPr lang="ru-RU" sz="2400" b="1" u="sng" dirty="0"/>
              <a:t>Что необходимо самостоятельно разработать для ОПОП, </a:t>
            </a:r>
            <a:br>
              <a:rPr lang="ru-RU" sz="2400" b="1" u="sng" dirty="0"/>
            </a:br>
            <a:r>
              <a:rPr lang="ru-RU" sz="2400" b="1" u="sng" dirty="0"/>
              <a:t>взяв за основу ПООП</a:t>
            </a:r>
            <a:r>
              <a:rPr lang="ru-RU" sz="2800" b="1" dirty="0"/>
              <a:t>: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FCA0AF-42E9-4146-8E10-70F052BDC6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0846" y="1509165"/>
            <a:ext cx="8677154" cy="1041721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dirty="0"/>
              <a:t>Учебный план и календарный учебный график;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dirty="0"/>
              <a:t>Программы учебных дисциплин (модулей) и практик.</a:t>
            </a:r>
          </a:p>
        </p:txBody>
      </p:sp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2725" y="6356350"/>
            <a:ext cx="9401197" cy="365125"/>
          </a:xfrm>
        </p:spPr>
        <p:txBody>
          <a:bodyPr/>
          <a:lstStyle/>
          <a:p>
            <a:r>
              <a:rPr lang="ru-RU" dirty="0"/>
              <a:t>Севастополь            18 сентября 2019 г.                                                                                                           Заседание ФУМО по УГСН 19.00.00       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190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512FA8-F5D4-4E21-9FBD-6F03663A4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0846" y="532435"/>
            <a:ext cx="8677154" cy="146962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+mn-lt"/>
              </a:rPr>
              <a:t>Предложения по внесению изменений в базовую часть ФГОС высшего образования, в соответствии с перечнем поручений Президента Российской Федерации, Правительства Российской Федерации</a:t>
            </a:r>
            <a:endParaRPr lang="ru-RU" sz="2400" dirty="0">
              <a:latin typeface="+mn-lt"/>
            </a:endParaRPr>
          </a:p>
        </p:txBody>
      </p:sp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2725" y="6356350"/>
            <a:ext cx="9401197" cy="365125"/>
          </a:xfrm>
        </p:spPr>
        <p:txBody>
          <a:bodyPr/>
          <a:lstStyle/>
          <a:p>
            <a:r>
              <a:rPr lang="ru-RU" dirty="0"/>
              <a:t>Севастополь            18 сентября 2019 г.                                                                                                           Заседание ФУМО по УГСН 19.00.00       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12</a:t>
            </a:fld>
            <a:endParaRPr lang="ru-RU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B1EE20AB-F3DF-4D59-BB7D-8FEA8981EC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04228"/>
              </p:ext>
            </p:extLst>
          </p:nvPr>
        </p:nvGraphicFramePr>
        <p:xfrm>
          <a:off x="1990846" y="2117296"/>
          <a:ext cx="8856826" cy="3863351"/>
        </p:xfrm>
        <a:graphic>
          <a:graphicData uri="http://schemas.openxmlformats.org/drawingml/2006/table">
            <a:tbl>
              <a:tblPr firstRow="1" firstCol="1" bandRow="1"/>
              <a:tblGrid>
                <a:gridCol w="328334">
                  <a:extLst>
                    <a:ext uri="{9D8B030D-6E8A-4147-A177-3AD203B41FA5}">
                      <a16:colId xmlns:a16="http://schemas.microsoft.com/office/drawing/2014/main" val="2495702362"/>
                    </a:ext>
                  </a:extLst>
                </a:gridCol>
                <a:gridCol w="2979539">
                  <a:extLst>
                    <a:ext uri="{9D8B030D-6E8A-4147-A177-3AD203B41FA5}">
                      <a16:colId xmlns:a16="http://schemas.microsoft.com/office/drawing/2014/main" val="581510972"/>
                    </a:ext>
                  </a:extLst>
                </a:gridCol>
                <a:gridCol w="2732997">
                  <a:extLst>
                    <a:ext uri="{9D8B030D-6E8A-4147-A177-3AD203B41FA5}">
                      <a16:colId xmlns:a16="http://schemas.microsoft.com/office/drawing/2014/main" val="1773351159"/>
                    </a:ext>
                  </a:extLst>
                </a:gridCol>
                <a:gridCol w="2815956">
                  <a:extLst>
                    <a:ext uri="{9D8B030D-6E8A-4147-A177-3AD203B41FA5}">
                      <a16:colId xmlns:a16="http://schemas.microsoft.com/office/drawing/2014/main" val="2442125319"/>
                    </a:ext>
                  </a:extLst>
                </a:gridCol>
              </a:tblGrid>
              <a:tr h="5200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Рекомендации письма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МН-3.9/2248 от 27.06.19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Существующие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нормы ФГОС 3++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Предлагаемые изменения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ФГОС 3++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324266"/>
                  </a:ext>
                </a:extLst>
              </a:tr>
              <a:tr h="1560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 включении требований в области охраны окружающей среды и устойчивого развития в том числе, с учётом современных приоритетов мирового сообщества.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Бакалавриат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УК-8. 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Способен создавать и поддерживать безопасные условия жизнедеятельности, в том числе при возникновении чрезвычайных ситуаций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Бакалавриат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УК-8. 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Способен создавать и поддерживать безопасные условия жизнедеятельности,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учитывая требования охраны окружающей среды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в том числе при возникновении чрезвычайных ситуаций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133993"/>
                  </a:ext>
                </a:extLst>
              </a:tr>
              <a:tr h="17831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Обеспечить формирование компетенции, позволяющей выработать нетерпимое отношение к коррупционному поведению, а в профессиональной деятельности – содействовать пресечению такого поведения.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Бакалавриат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УК-2. 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Способен определять круг задач в рамках поставленной цели и выбирать оптимальные способы их решения, исходя из действующих правовых норм, имеющихся ресурсов и ограничений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Бакалавриат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УК-2. 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Способен определять круг задач в рамках поставленной цели и выбирать оптимальные способы их решения, исходя из имеющихся ресурсов и ограничений, а также действующих правовых норм,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 – в области противодействия коррупции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288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475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2725" y="6356350"/>
            <a:ext cx="9401197" cy="365125"/>
          </a:xfrm>
        </p:spPr>
        <p:txBody>
          <a:bodyPr/>
          <a:lstStyle/>
          <a:p>
            <a:r>
              <a:rPr lang="ru-RU" dirty="0"/>
              <a:t>Севастополь            18 сентября 2019 г.                                                                                                           Заседание ФУМО по УГСН 19.00.00       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13</a:t>
            </a:fld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67DD880-5703-4B6E-A447-394006DB69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373905"/>
              </p:ext>
            </p:extLst>
          </p:nvPr>
        </p:nvGraphicFramePr>
        <p:xfrm>
          <a:off x="1562725" y="572775"/>
          <a:ext cx="9628506" cy="2688336"/>
        </p:xfrm>
        <a:graphic>
          <a:graphicData uri="http://schemas.openxmlformats.org/drawingml/2006/table">
            <a:tbl>
              <a:tblPr firstRow="1" firstCol="1" bandRow="1"/>
              <a:tblGrid>
                <a:gridCol w="468206">
                  <a:extLst>
                    <a:ext uri="{9D8B030D-6E8A-4147-A177-3AD203B41FA5}">
                      <a16:colId xmlns:a16="http://schemas.microsoft.com/office/drawing/2014/main" val="1546161733"/>
                    </a:ext>
                  </a:extLst>
                </a:gridCol>
                <a:gridCol w="3127876">
                  <a:extLst>
                    <a:ext uri="{9D8B030D-6E8A-4147-A177-3AD203B41FA5}">
                      <a16:colId xmlns:a16="http://schemas.microsoft.com/office/drawing/2014/main" val="48706769"/>
                    </a:ext>
                  </a:extLst>
                </a:gridCol>
                <a:gridCol w="2971118">
                  <a:extLst>
                    <a:ext uri="{9D8B030D-6E8A-4147-A177-3AD203B41FA5}">
                      <a16:colId xmlns:a16="http://schemas.microsoft.com/office/drawing/2014/main" val="1256051337"/>
                    </a:ext>
                  </a:extLst>
                </a:gridCol>
                <a:gridCol w="3061306">
                  <a:extLst>
                    <a:ext uri="{9D8B030D-6E8A-4147-A177-3AD203B41FA5}">
                      <a16:colId xmlns:a16="http://schemas.microsoft.com/office/drawing/2014/main" val="3960741503"/>
                    </a:ext>
                  </a:extLst>
                </a:gridCol>
              </a:tblGrid>
              <a:tr h="2574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Повышение финансовой грамотности.</a:t>
                      </a: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Определение содержания универсальной компетенции в области экономической культуры, в том числе – финансовой грамотности.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Актуализация ПООП и иных учебно-методических материалов в области экономической культуры, в том числе – финансовой грамотности</a:t>
                      </a: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Внедрение курсов и модулей, обеспечивающих формирование универсальной компетенции в области экономической культуры, в том числе – финансовой грамотности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Бакалавриат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УК-6. 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Способен управлять своим временем, выстраивать и реализовывать траекторию саморазвития на основе принципов образования в течение всей жизни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Бакалавриат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УК-6. 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Способен реализовывать траекторию саморазвития на основе умения управлять своим временем,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экономической культуры, финансовой грамотности 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принципов образования в течение всей жизни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542191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83D00B66-6E33-4CF3-ABED-AA5AF4CC8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350306"/>
              </p:ext>
            </p:extLst>
          </p:nvPr>
        </p:nvGraphicFramePr>
        <p:xfrm>
          <a:off x="1562725" y="3248527"/>
          <a:ext cx="9628506" cy="3072384"/>
        </p:xfrm>
        <a:graphic>
          <a:graphicData uri="http://schemas.openxmlformats.org/drawingml/2006/table">
            <a:tbl>
              <a:tblPr firstRow="1" firstCol="1" bandRow="1"/>
              <a:tblGrid>
                <a:gridCol w="497081">
                  <a:extLst>
                    <a:ext uri="{9D8B030D-6E8A-4147-A177-3AD203B41FA5}">
                      <a16:colId xmlns:a16="http://schemas.microsoft.com/office/drawing/2014/main" val="1196339660"/>
                    </a:ext>
                  </a:extLst>
                </a:gridCol>
                <a:gridCol w="3099001">
                  <a:extLst>
                    <a:ext uri="{9D8B030D-6E8A-4147-A177-3AD203B41FA5}">
                      <a16:colId xmlns:a16="http://schemas.microsoft.com/office/drawing/2014/main" val="3458592363"/>
                    </a:ext>
                  </a:extLst>
                </a:gridCol>
                <a:gridCol w="2971118">
                  <a:extLst>
                    <a:ext uri="{9D8B030D-6E8A-4147-A177-3AD203B41FA5}">
                      <a16:colId xmlns:a16="http://schemas.microsoft.com/office/drawing/2014/main" val="1886059051"/>
                    </a:ext>
                  </a:extLst>
                </a:gridCol>
                <a:gridCol w="3061306">
                  <a:extLst>
                    <a:ext uri="{9D8B030D-6E8A-4147-A177-3AD203B41FA5}">
                      <a16:colId xmlns:a16="http://schemas.microsoft.com/office/drawing/2014/main" val="2335975763"/>
                    </a:ext>
                  </a:extLst>
                </a:gridCol>
              </a:tblGrid>
              <a:tr h="17277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 ФГОС ВО магистратуры исключить п. 4.2.4.</a:t>
                      </a:r>
                      <a:endParaRPr lang="ru-RU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Магистратура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4.2.4. Среднегодовое число публикаций научно-педагогических работников Организации за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период реализации программы магистратуры в расчёте на 100 научно-педагогических работников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(исходя из количества замещаемых ставок, приведённого к целочисленным значениям) должно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составлять не менее 2 в журналах, индексируемых в базах данных Web </a:t>
                      </a:r>
                      <a:r>
                        <a:rPr lang="ru-RU" sz="14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или </a:t>
                      </a:r>
                      <a:r>
                        <a:rPr lang="ru-RU" sz="14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Scopus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или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менее 20 в журналах, индексируемых в Российском индексе научного цитирования.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Исключить п. 4.2.4. из ФГОС магистратуры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133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07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2725" y="6356350"/>
            <a:ext cx="9401197" cy="365125"/>
          </a:xfrm>
        </p:spPr>
        <p:txBody>
          <a:bodyPr/>
          <a:lstStyle/>
          <a:p>
            <a:r>
              <a:rPr lang="ru-RU" dirty="0"/>
              <a:t>Севастополь            18 сентября 2019 г.                                                                                                           Заседание ФУМО по УГСН 19.00.00       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14</a:t>
            </a:fld>
            <a:endParaRPr lang="ru-RU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27ADA49C-29D9-4922-8450-A597A3455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119201"/>
              </p:ext>
            </p:extLst>
          </p:nvPr>
        </p:nvGraphicFramePr>
        <p:xfrm>
          <a:off x="1637882" y="795528"/>
          <a:ext cx="9628506" cy="3072384"/>
        </p:xfrm>
        <a:graphic>
          <a:graphicData uri="http://schemas.openxmlformats.org/drawingml/2006/table">
            <a:tbl>
              <a:tblPr firstRow="1" firstCol="1" bandRow="1"/>
              <a:tblGrid>
                <a:gridCol w="356941">
                  <a:extLst>
                    <a:ext uri="{9D8B030D-6E8A-4147-A177-3AD203B41FA5}">
                      <a16:colId xmlns:a16="http://schemas.microsoft.com/office/drawing/2014/main" val="3855954592"/>
                    </a:ext>
                  </a:extLst>
                </a:gridCol>
                <a:gridCol w="3239141">
                  <a:extLst>
                    <a:ext uri="{9D8B030D-6E8A-4147-A177-3AD203B41FA5}">
                      <a16:colId xmlns:a16="http://schemas.microsoft.com/office/drawing/2014/main" val="1782336373"/>
                    </a:ext>
                  </a:extLst>
                </a:gridCol>
                <a:gridCol w="2466247">
                  <a:extLst>
                    <a:ext uri="{9D8B030D-6E8A-4147-A177-3AD203B41FA5}">
                      <a16:colId xmlns:a16="http://schemas.microsoft.com/office/drawing/2014/main" val="3709549474"/>
                    </a:ext>
                  </a:extLst>
                </a:gridCol>
                <a:gridCol w="3566177">
                  <a:extLst>
                    <a:ext uri="{9D8B030D-6E8A-4147-A177-3AD203B41FA5}">
                      <a16:colId xmlns:a16="http://schemas.microsoft.com/office/drawing/2014/main" val="6897078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</a:pPr>
                      <a:r>
                        <a:rPr lang="ru-RU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Рассмотреть возможность повышения инклюзивной компетентности населения введением в программы профессионального образования обязательной общекультурной компетенции «способность использовать базовые дефектологические знания в социальной и профессиональной сферах»</a:t>
                      </a:r>
                      <a:endParaRPr lang="ru-RU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профессиональной деятельности большинства выпускников вузов по образовательным программам области образования «Инженерное дело, технологии и технические науки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не требуются дефектологические знания</a:t>
                      </a:r>
                      <a:r>
                        <a:rPr lang="ru-RU" sz="1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Поэтому введение в образовательные программы обязательной универсальной компетенции приведёт к нерациональному использованию учебного времени.</a:t>
                      </a:r>
                      <a:endParaRPr lang="ru-RU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в ОП отдельных направлений подготовки потребуется сформировать компетенцию по использованию дефектологических знаний, то это целесообразно сделать в рамках профессиональных компетенций.</a:t>
                      </a:r>
                      <a:r>
                        <a:rPr lang="ru-RU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4488293"/>
                  </a:ext>
                </a:extLst>
              </a:tr>
            </a:tbl>
          </a:graphicData>
        </a:graphic>
      </p:graphicFrame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3B51C70B-D6AE-47A4-BA15-690D38C7E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7882" y="4196615"/>
            <a:ext cx="9628505" cy="1424539"/>
          </a:xfrm>
        </p:spPr>
        <p:txBody>
          <a:bodyPr>
            <a:normAutofit/>
          </a:bodyPr>
          <a:lstStyle/>
          <a:p>
            <a:pPr algn="l"/>
            <a:r>
              <a:rPr lang="ru-RU" u="sng" dirty="0"/>
              <a:t>Другие предложения: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1800" dirty="0"/>
              <a:t>Законодательно закрепить нормативный статус ПООП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1800" dirty="0"/>
              <a:t>Разработать и нормативно закрепить перечень индикаторов универсальных компетенций по уровням образования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6615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512FA8-F5D4-4E21-9FBD-6F03663A4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0846" y="532435"/>
            <a:ext cx="8677154" cy="507093"/>
          </a:xfrm>
        </p:spPr>
        <p:txBody>
          <a:bodyPr>
            <a:noAutofit/>
          </a:bodyPr>
          <a:lstStyle/>
          <a:p>
            <a:r>
              <a:rPr lang="ru-RU" sz="2800" b="1" dirty="0"/>
              <a:t>Что должно войти в ОПОП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FCA0AF-42E9-4146-8E10-70F052BDC6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9925" y="1214876"/>
            <a:ext cx="8677154" cy="4608408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dirty="0"/>
              <a:t>Направленность (профиль), область, сфера, типы задач профессиональной деятельности выпускников;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dirty="0"/>
              <a:t>Календарный график и учебный план;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dirty="0"/>
              <a:t>Программы дисциплин (модулей) и практик;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dirty="0"/>
              <a:t>Фонды оценочных средств;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dirty="0"/>
              <a:t>Программа государственной итоговой аттестации;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dirty="0"/>
              <a:t>Учебно-методическое обеспечение;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dirty="0"/>
              <a:t>Применяемые технологии обучения (дистанционные, электронные, технологии для обучения лиц с ограниченными возможностями.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dirty="0"/>
          </a:p>
        </p:txBody>
      </p:sp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2725" y="6356350"/>
            <a:ext cx="9401197" cy="365125"/>
          </a:xfrm>
        </p:spPr>
        <p:txBody>
          <a:bodyPr/>
          <a:lstStyle/>
          <a:p>
            <a:r>
              <a:rPr lang="ru-RU" dirty="0"/>
              <a:t>Севастополь            18 сентября 2019 г.                                                                                                           Заседание ФУМО по УГСН 19.00.00       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5547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512FA8-F5D4-4E21-9FBD-6F03663A4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0846" y="532435"/>
            <a:ext cx="8677154" cy="507093"/>
          </a:xfrm>
        </p:spPr>
        <p:txBody>
          <a:bodyPr>
            <a:noAutofit/>
          </a:bodyPr>
          <a:lstStyle/>
          <a:p>
            <a:endParaRPr lang="ru-RU" sz="28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FCA0AF-42E9-4146-8E10-70F052BDC6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9925" y="1214876"/>
            <a:ext cx="8677154" cy="1041721"/>
          </a:xfrm>
        </p:spPr>
        <p:txBody>
          <a:bodyPr>
            <a:normAutofit/>
          </a:bodyPr>
          <a:lstStyle/>
          <a:p>
            <a:pPr algn="l"/>
            <a:endParaRPr lang="ru-RU" dirty="0"/>
          </a:p>
        </p:txBody>
      </p:sp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2725" y="6356350"/>
            <a:ext cx="9401197" cy="365125"/>
          </a:xfrm>
        </p:spPr>
        <p:txBody>
          <a:bodyPr/>
          <a:lstStyle/>
          <a:p>
            <a:r>
              <a:rPr lang="ru-RU" dirty="0"/>
              <a:t>Севастополь            18 сентября 2019 г.                                                                                                           Заседание ФУМО по УГСН 19.00.00       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41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2725" y="6356350"/>
            <a:ext cx="9401197" cy="365125"/>
          </a:xfrm>
        </p:spPr>
        <p:txBody>
          <a:bodyPr/>
          <a:lstStyle/>
          <a:p>
            <a:r>
              <a:rPr lang="ru-RU" dirty="0"/>
              <a:t>Севастополь            18 сентября 2019 г.                                                                                                           Заседание ФУМО по УГСН 19.00.00       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2</a:t>
            </a:fld>
            <a:endParaRPr lang="ru-RU" dirty="0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5DC16A78-C23A-4F33-A32E-4D1E9EE7EB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623099"/>
              </p:ext>
            </p:extLst>
          </p:nvPr>
        </p:nvGraphicFramePr>
        <p:xfrm>
          <a:off x="2016467" y="975360"/>
          <a:ext cx="9191057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669">
                  <a:extLst>
                    <a:ext uri="{9D8B030D-6E8A-4147-A177-3AD203B41FA5}">
                      <a16:colId xmlns:a16="http://schemas.microsoft.com/office/drawing/2014/main" val="1150733334"/>
                    </a:ext>
                  </a:extLst>
                </a:gridCol>
                <a:gridCol w="8147388">
                  <a:extLst>
                    <a:ext uri="{9D8B030D-6E8A-4147-A177-3AD203B41FA5}">
                      <a16:colId xmlns:a16="http://schemas.microsoft.com/office/drawing/2014/main" val="433634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ФГОС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Федеральный государственный образовательный стандарт 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совокупность обязательных требований к образованию определенного уровня и (или) к профессии, специальности и направлению подготовки, утверждённых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211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ОП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Образовательная программа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комплекс основных характеристик образования (объем, содержание, планируемые результаты), организационно-педагогических условий и в случаях, предусмотренных настоящим Федеральным законом, форм аттестации,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а также оценочных и методических материалов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441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ПООП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Примерная основная образовательная программа 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учебно-методическая документация (примерный учебный план, примерный календарный учебный график, примерные рабочие программы учебных предметов, курсов, дисциплин (модулей), иных компонентов), определяющая рекомендуемые объем и содержание образования определенного уровня и (или) определенной направленности, планируемые результаты освоения образовательной программы, примерные условия образовательной деятельности, включая примерные расчёты нормативных затрат оказания государственных услуг по реализации образовательной программы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865678"/>
                  </a:ext>
                </a:extLst>
              </a:tr>
            </a:tbl>
          </a:graphicData>
        </a:graphic>
      </p:graphicFrame>
      <p:sp>
        <p:nvSpPr>
          <p:cNvPr id="14" name="Заголовок 13">
            <a:extLst>
              <a:ext uri="{FF2B5EF4-FFF2-40B4-BE49-F238E27FC236}">
                <a16:creationId xmlns:a16="http://schemas.microsoft.com/office/drawing/2014/main" id="{973A570C-5563-4B8B-8DE1-D11B3D7BC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6466" y="373380"/>
            <a:ext cx="9191057" cy="365125"/>
          </a:xfrm>
        </p:spPr>
        <p:txBody>
          <a:bodyPr>
            <a:normAutofit fontScale="90000"/>
          </a:bodyPr>
          <a:lstStyle/>
          <a:p>
            <a:r>
              <a:rPr lang="ru-RU" sz="1800" i="1" dirty="0"/>
              <a:t>Из </a:t>
            </a:r>
            <a:r>
              <a:rPr lang="ru-RU" sz="1800" i="1" dirty="0">
                <a:ea typeface="WenQuanYi Micro Hei"/>
                <a:cs typeface="Lohit Hindi"/>
              </a:rPr>
              <a:t>Федерального закона от "Об образовании в Российской Федерации» от 29.12.2012 № 273-ФЗ</a:t>
            </a:r>
            <a:endParaRPr lang="ru-RU" sz="1800" i="1" dirty="0"/>
          </a:p>
        </p:txBody>
      </p:sp>
    </p:spTree>
    <p:extLst>
      <p:ext uri="{BB962C8B-B14F-4D97-AF65-F5344CB8AC3E}">
        <p14:creationId xmlns:p14="http://schemas.microsoft.com/office/powerpoint/2010/main" val="2499380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2725" y="6356350"/>
            <a:ext cx="9401197" cy="365125"/>
          </a:xfrm>
        </p:spPr>
        <p:txBody>
          <a:bodyPr/>
          <a:lstStyle/>
          <a:p>
            <a:r>
              <a:rPr lang="ru-RU" dirty="0"/>
              <a:t>Севастополь            18 сентября 2019 г.                                                                                                           Заседание ФУМО по УГСН 19.00.00       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3</a:t>
            </a:fld>
            <a:endParaRPr lang="ru-RU" dirty="0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5DC16A78-C23A-4F33-A32E-4D1E9EE7EB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268252"/>
              </p:ext>
            </p:extLst>
          </p:nvPr>
        </p:nvGraphicFramePr>
        <p:xfrm>
          <a:off x="2107933" y="941279"/>
          <a:ext cx="9099591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025">
                  <a:extLst>
                    <a:ext uri="{9D8B030D-6E8A-4147-A177-3AD203B41FA5}">
                      <a16:colId xmlns:a16="http://schemas.microsoft.com/office/drawing/2014/main" val="1150733334"/>
                    </a:ext>
                  </a:extLst>
                </a:gridCol>
                <a:gridCol w="8175566">
                  <a:extLst>
                    <a:ext uri="{9D8B030D-6E8A-4147-A177-3AD203B41FA5}">
                      <a16:colId xmlns:a16="http://schemas.microsoft.com/office/drawing/2014/main" val="433634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ООП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Основная образовательная программа – 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учебно-методическая документация образовательной организации, определяющая цели, задачи, планируемые результаты, содержание и организацию образовательного процесса для каждого уровня и направленности образования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211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ОПОП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Основная профессиональная образовательная программа - 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разрабатывается по каждому направлению подготовки (специальности), уровню высшего профессионального образования, профилю (магистерской программе) с учётом формы обучения и включает в себя: </a:t>
                      </a:r>
                    </a:p>
                    <a:p>
                      <a:pPr marL="742950" marR="0" lvl="1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календарный учебный график;</a:t>
                      </a:r>
                    </a:p>
                    <a:p>
                      <a:pPr marL="742950" lvl="1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учебный план;</a:t>
                      </a:r>
                    </a:p>
                    <a:p>
                      <a:pPr marL="742950" marR="0" lvl="1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рабочие программы учебных курсов, предметов, дисциплин (модулей);</a:t>
                      </a:r>
                    </a:p>
                    <a:p>
                      <a:pPr marL="742950" marR="0" lvl="1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программы учебной и производственной практик;</a:t>
                      </a:r>
                    </a:p>
                    <a:p>
                      <a:pPr marL="742950" lvl="1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другие материалы, обеспечивающие качество подготовки обучающихся;</a:t>
                      </a:r>
                    </a:p>
                    <a:p>
                      <a:pPr marL="742950" lvl="1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методические материалы, обеспечивающие реализацию соответствующих образовательных технологий.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441930"/>
                  </a:ext>
                </a:extLst>
              </a:tr>
            </a:tbl>
          </a:graphicData>
        </a:graphic>
      </p:graphicFrame>
      <p:sp>
        <p:nvSpPr>
          <p:cNvPr id="14" name="Заголовок 13">
            <a:extLst>
              <a:ext uri="{FF2B5EF4-FFF2-40B4-BE49-F238E27FC236}">
                <a16:creationId xmlns:a16="http://schemas.microsoft.com/office/drawing/2014/main" id="{973A570C-5563-4B8B-8DE1-D11B3D7BC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0192" y="432680"/>
            <a:ext cx="9483608" cy="365125"/>
          </a:xfrm>
        </p:spPr>
        <p:txBody>
          <a:bodyPr>
            <a:normAutofit/>
          </a:bodyPr>
          <a:lstStyle/>
          <a:p>
            <a:r>
              <a:rPr lang="ru-RU" sz="1800" dirty="0"/>
              <a:t>Из </a:t>
            </a:r>
            <a:r>
              <a:rPr lang="ru-RU" sz="1800" dirty="0">
                <a:ea typeface="WenQuanYi Micro Hei"/>
                <a:cs typeface="Lohit Hindi"/>
              </a:rPr>
              <a:t>Федерального закона от "Об образовании в Российской Федерации» 29.12.2012 № 273-ФЗ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065374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FCA0AF-42E9-4146-8E10-70F052BDC6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9925" y="1214876"/>
            <a:ext cx="8677154" cy="4406278"/>
          </a:xfrm>
        </p:spPr>
        <p:txBody>
          <a:bodyPr>
            <a:normAutofit/>
          </a:bodyPr>
          <a:lstStyle/>
          <a:p>
            <a:pPr indent="457200" algn="just"/>
            <a:r>
              <a:rPr lang="ru-RU" b="1" dirty="0"/>
              <a:t>ОПОП</a:t>
            </a:r>
            <a:r>
              <a:rPr lang="ru-RU" dirty="0"/>
              <a:t> (основная профессиональная программа)  разрабатывается на основе соответствующего ФГОС ВО с учётом профессиональных стандартов. </a:t>
            </a:r>
          </a:p>
          <a:p>
            <a:pPr indent="457200" algn="just">
              <a:lnSpc>
                <a:spcPct val="100000"/>
              </a:lnSpc>
            </a:pPr>
            <a:r>
              <a:rPr lang="ru-RU" dirty="0"/>
              <a:t>ПООП для ОПОП является комплексным методическим документом, рекомендованным организациям, осуществляющим образовательную деятельность по соответствующему направлению подготовки (специальности) и уровню высшего образования.</a:t>
            </a:r>
          </a:p>
          <a:p>
            <a:pPr indent="457200" algn="just">
              <a:lnSpc>
                <a:spcPct val="100000"/>
              </a:lnSpc>
            </a:pPr>
            <a:r>
              <a:rPr lang="ru-RU" dirty="0"/>
              <a:t>ПООП должна быть размещена на специальном реестре, являющимся государственным ресурсом.</a:t>
            </a:r>
          </a:p>
          <a:p>
            <a:pPr algn="l"/>
            <a:endParaRPr lang="ru-RU" dirty="0"/>
          </a:p>
        </p:txBody>
      </p:sp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2725" y="6356350"/>
            <a:ext cx="9401197" cy="365125"/>
          </a:xfrm>
        </p:spPr>
        <p:txBody>
          <a:bodyPr/>
          <a:lstStyle/>
          <a:p>
            <a:r>
              <a:rPr lang="ru-RU" dirty="0"/>
              <a:t>Севастополь            18 сентября 2019 г.                                                                                                           Заседание ФУМО по УГСН 19.00.00       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7171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2725" y="6356350"/>
            <a:ext cx="9401197" cy="365125"/>
          </a:xfrm>
        </p:spPr>
        <p:txBody>
          <a:bodyPr/>
          <a:lstStyle/>
          <a:p>
            <a:r>
              <a:rPr lang="ru-RU" dirty="0"/>
              <a:t>Севастополь            18 сентября 2019 г.                                                                                                           Заседание ФУМО по УГСН 19.00.00       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5</a:t>
            </a:fld>
            <a:endParaRPr lang="ru-RU" dirty="0"/>
          </a:p>
        </p:txBody>
      </p:sp>
      <p:sp>
        <p:nvSpPr>
          <p:cNvPr id="8" name="Стрелка: вниз 7">
            <a:extLst>
              <a:ext uri="{FF2B5EF4-FFF2-40B4-BE49-F238E27FC236}">
                <a16:creationId xmlns:a16="http://schemas.microsoft.com/office/drawing/2014/main" id="{87A4E0E7-ECF7-4059-A95D-F462479A05E6}"/>
              </a:ext>
            </a:extLst>
          </p:cNvPr>
          <p:cNvSpPr/>
          <p:nvPr/>
        </p:nvSpPr>
        <p:spPr>
          <a:xfrm>
            <a:off x="1903781" y="836124"/>
            <a:ext cx="4892843" cy="4007590"/>
          </a:xfrm>
          <a:prstGeom prst="downArrow">
            <a:avLst>
              <a:gd name="adj1" fmla="val 50000"/>
              <a:gd name="adj2" fmla="val 15824"/>
            </a:avLst>
          </a:prstGeom>
          <a:solidFill>
            <a:srgbClr val="4BACC6">
              <a:lumMod val="20000"/>
              <a:lumOff val="80000"/>
            </a:srgb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9" name="Стрелка: вниз 8">
            <a:extLst>
              <a:ext uri="{FF2B5EF4-FFF2-40B4-BE49-F238E27FC236}">
                <a16:creationId xmlns:a16="http://schemas.microsoft.com/office/drawing/2014/main" id="{4F93740E-AF47-4B4F-85C5-F108E4EC5F6D}"/>
              </a:ext>
            </a:extLst>
          </p:cNvPr>
          <p:cNvSpPr/>
          <p:nvPr/>
        </p:nvSpPr>
        <p:spPr>
          <a:xfrm>
            <a:off x="6691288" y="1223870"/>
            <a:ext cx="4240063" cy="1252905"/>
          </a:xfrm>
          <a:prstGeom prst="downArrow">
            <a:avLst/>
          </a:prstGeom>
          <a:solidFill>
            <a:srgbClr val="4BACC6">
              <a:lumMod val="20000"/>
              <a:lumOff val="80000"/>
            </a:srgb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100965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9E348D-0362-42CA-809D-F9C96924C7E7}"/>
              </a:ext>
            </a:extLst>
          </p:cNvPr>
          <p:cNvSpPr txBox="1"/>
          <p:nvPr/>
        </p:nvSpPr>
        <p:spPr>
          <a:xfrm>
            <a:off x="2487813" y="281226"/>
            <a:ext cx="8232612" cy="919401"/>
          </a:xfrm>
          <a:prstGeom prst="roundRect">
            <a:avLst/>
          </a:prstGeom>
          <a:solidFill>
            <a:srgbClr val="4BACC6">
              <a:lumMod val="60000"/>
              <a:lumOff val="40000"/>
            </a:srgbClr>
          </a:solidFill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0965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charset="0"/>
              </a:rPr>
              <a:t>ФГОС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031348-295D-458A-82DC-6D06BAFE6BF5}"/>
              </a:ext>
            </a:extLst>
          </p:cNvPr>
          <p:cNvSpPr txBox="1"/>
          <p:nvPr/>
        </p:nvSpPr>
        <p:spPr>
          <a:xfrm>
            <a:off x="2487813" y="2474370"/>
            <a:ext cx="8617623" cy="919401"/>
          </a:xfrm>
          <a:prstGeom prst="roundRect">
            <a:avLst/>
          </a:prstGeom>
          <a:solidFill>
            <a:srgbClr val="4BACC6">
              <a:lumMod val="60000"/>
              <a:lumOff val="40000"/>
            </a:srgbClr>
          </a:solidFill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0965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charset="0"/>
              </a:rPr>
              <a:t>ПООП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D20557-7BB7-4642-BACE-FC803D6E3BAC}"/>
              </a:ext>
            </a:extLst>
          </p:cNvPr>
          <p:cNvSpPr txBox="1"/>
          <p:nvPr/>
        </p:nvSpPr>
        <p:spPr>
          <a:xfrm>
            <a:off x="7766211" y="1221364"/>
            <a:ext cx="20902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0965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prstClr val="black"/>
                </a:solidFill>
                <a:cs typeface="Arial" charset="0"/>
              </a:rPr>
              <a:t>Отсылочные нормы</a:t>
            </a:r>
          </a:p>
        </p:txBody>
      </p:sp>
      <p:sp>
        <p:nvSpPr>
          <p:cNvPr id="14" name="Подзаголовок 13">
            <a:extLst>
              <a:ext uri="{FF2B5EF4-FFF2-40B4-BE49-F238E27FC236}">
                <a16:creationId xmlns:a16="http://schemas.microsoft.com/office/drawing/2014/main" id="{53484808-303E-4727-8EAF-ADC22C23E1B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487813" y="4883097"/>
            <a:ext cx="8617623" cy="919401"/>
          </a:xfrm>
          <a:prstGeom prst="roundRect">
            <a:avLst/>
          </a:prstGeom>
          <a:solidFill>
            <a:srgbClr val="4BACC6">
              <a:lumMod val="60000"/>
              <a:lumOff val="40000"/>
            </a:srgbClr>
          </a:solidFill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0965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charset="0"/>
              </a:rPr>
              <a:t>ОПОП</a:t>
            </a:r>
          </a:p>
        </p:txBody>
      </p:sp>
      <p:sp>
        <p:nvSpPr>
          <p:cNvPr id="15" name="Стрелка: вниз 14">
            <a:extLst>
              <a:ext uri="{FF2B5EF4-FFF2-40B4-BE49-F238E27FC236}">
                <a16:creationId xmlns:a16="http://schemas.microsoft.com/office/drawing/2014/main" id="{602453AB-B6C8-473C-B06D-7622B7DA23FC}"/>
              </a:ext>
            </a:extLst>
          </p:cNvPr>
          <p:cNvSpPr/>
          <p:nvPr/>
        </p:nvSpPr>
        <p:spPr>
          <a:xfrm>
            <a:off x="6796624" y="3429000"/>
            <a:ext cx="4240063" cy="1435451"/>
          </a:xfrm>
          <a:prstGeom prst="downArrow">
            <a:avLst/>
          </a:prstGeom>
          <a:solidFill>
            <a:srgbClr val="4BACC6">
              <a:lumMod val="20000"/>
              <a:lumOff val="80000"/>
            </a:srgb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Обязательные для учёта элементы установленные ПООП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BB2D28-A60E-416D-BDDC-A5283AD06167}"/>
              </a:ext>
            </a:extLst>
          </p:cNvPr>
          <p:cNvSpPr txBox="1"/>
          <p:nvPr/>
        </p:nvSpPr>
        <p:spPr>
          <a:xfrm>
            <a:off x="3205435" y="3393771"/>
            <a:ext cx="22895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dirty="0">
                <a:solidFill>
                  <a:prstClr val="black"/>
                </a:solidFill>
              </a:rPr>
              <a:t>Обязательные для учёта элементы устанавливаются ФГОС</a:t>
            </a:r>
          </a:p>
        </p:txBody>
      </p:sp>
    </p:spTree>
    <p:extLst>
      <p:ext uri="{BB962C8B-B14F-4D97-AF65-F5344CB8AC3E}">
        <p14:creationId xmlns:p14="http://schemas.microsoft.com/office/powerpoint/2010/main" val="370896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2" animBg="1"/>
      <p:bldP spid="9" grpId="0" animBg="1"/>
      <p:bldP spid="10" grpId="0" animBg="1"/>
      <p:bldP spid="11" grpId="0" animBg="1"/>
      <p:bldP spid="12" grpId="0"/>
      <p:bldP spid="14" grpId="0" uiExpand="1" build="p" animBg="1"/>
      <p:bldP spid="15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512FA8-F5D4-4E21-9FBD-6F03663A4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4745" y="1191932"/>
            <a:ext cx="8819371" cy="1258859"/>
          </a:xfrm>
        </p:spPr>
        <p:txBody>
          <a:bodyPr>
            <a:noAutofit/>
          </a:bodyPr>
          <a:lstStyle/>
          <a:p>
            <a:pPr indent="457200" algn="just"/>
            <a:r>
              <a:rPr lang="ru-RU" sz="2800" b="1" dirty="0"/>
              <a:t>В образовательной программе выделяются обязательная часть и часть, формируемая участниками образовательных отношений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FCA0AF-42E9-4146-8E10-70F052BDC6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6962" y="2899458"/>
            <a:ext cx="8677154" cy="1041721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Обязательные </a:t>
            </a:r>
          </a:p>
          <a:p>
            <a:pPr algn="l"/>
            <a:r>
              <a:rPr lang="ru-RU" dirty="0"/>
              <a:t>Рекомендуемые</a:t>
            </a:r>
          </a:p>
          <a:p>
            <a:pPr algn="l"/>
            <a:endParaRPr lang="ru-RU" dirty="0"/>
          </a:p>
          <a:p>
            <a:pPr algn="l"/>
            <a:endParaRPr lang="ru-RU" dirty="0"/>
          </a:p>
        </p:txBody>
      </p:sp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2725" y="6356350"/>
            <a:ext cx="9401197" cy="365125"/>
          </a:xfrm>
        </p:spPr>
        <p:txBody>
          <a:bodyPr/>
          <a:lstStyle/>
          <a:p>
            <a:r>
              <a:rPr lang="ru-RU" dirty="0"/>
              <a:t>Севастополь            18 сентября 2019 г.                                                                                                           Заседание ФУМО по УГСН 19.00.00       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358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FCA0AF-42E9-4146-8E10-70F052BDC6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8521" y="569200"/>
            <a:ext cx="8392160" cy="3483035"/>
          </a:xfrm>
        </p:spPr>
        <p:txBody>
          <a:bodyPr>
            <a:normAutofit/>
          </a:bodyPr>
          <a:lstStyle/>
          <a:p>
            <a:pPr algn="l"/>
            <a:r>
              <a:rPr lang="ru-RU" u="sng" dirty="0"/>
              <a:t>Что должно войти в ОПОП из ФГОС: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dirty="0"/>
              <a:t>Объем и сроки освоения образовательной программы при различных формах обучения;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dirty="0"/>
              <a:t>Универсальные и общепрофессиональные компетенции выпускников;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ru-RU" dirty="0"/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ru-RU" dirty="0"/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ru-RU" dirty="0"/>
          </a:p>
          <a:p>
            <a:pPr algn="l"/>
            <a:endParaRPr lang="ru-RU" dirty="0"/>
          </a:p>
        </p:txBody>
      </p:sp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2725" y="6356350"/>
            <a:ext cx="9401197" cy="365125"/>
          </a:xfrm>
        </p:spPr>
        <p:txBody>
          <a:bodyPr/>
          <a:lstStyle/>
          <a:p>
            <a:r>
              <a:rPr lang="ru-RU" dirty="0"/>
              <a:t>Севастополь            18 сентября 2019 г.                                                                                                           Заседание ФУМО по УГСН 19.00.00       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4946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2725" y="6356350"/>
            <a:ext cx="9401197" cy="365125"/>
          </a:xfrm>
        </p:spPr>
        <p:txBody>
          <a:bodyPr/>
          <a:lstStyle/>
          <a:p>
            <a:r>
              <a:rPr lang="ru-RU" dirty="0"/>
              <a:t>Севастополь            18 сентября 2019 г.                                                                                                           Заседание ФУМО по УГСН 19.00.00       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8</a:t>
            </a:fld>
            <a:endParaRPr lang="ru-RU" dirty="0"/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95E294E7-A7C5-4CA1-B43B-C218E857574E}"/>
              </a:ext>
            </a:extLst>
          </p:cNvPr>
          <p:cNvSpPr txBox="1">
            <a:spLocks/>
          </p:cNvSpPr>
          <p:nvPr/>
        </p:nvSpPr>
        <p:spPr>
          <a:xfrm>
            <a:off x="2181413" y="569490"/>
            <a:ext cx="8392160" cy="54366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u="sng" dirty="0"/>
              <a:t>Что должно войти в ОПОП из ПООП: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Индикаторы достижения универсальных и компетенций выпускников;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Обязательные профессиональные компетенции выпускников и индикаторы их достижения;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dirty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5759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2725" y="6356350"/>
            <a:ext cx="9401197" cy="365125"/>
          </a:xfrm>
        </p:spPr>
        <p:txBody>
          <a:bodyPr/>
          <a:lstStyle/>
          <a:p>
            <a:r>
              <a:rPr lang="ru-RU" dirty="0"/>
              <a:t>Севастополь            18 сентября 2019 г.                                                                                                           Заседание ФУМО по УГСН 19.00.00       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9</a:t>
            </a:fld>
            <a:endParaRPr lang="ru-RU" dirty="0"/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95E294E7-A7C5-4CA1-B43B-C218E857574E}"/>
              </a:ext>
            </a:extLst>
          </p:cNvPr>
          <p:cNvSpPr txBox="1">
            <a:spLocks/>
          </p:cNvSpPr>
          <p:nvPr/>
        </p:nvSpPr>
        <p:spPr>
          <a:xfrm>
            <a:off x="2181413" y="569490"/>
            <a:ext cx="8392160" cy="54366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u="sng" dirty="0"/>
              <a:t>Что нужно выбрать из ПООП в ОПОП: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Направленность (профиль) образовательной программы;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Области и сферы (не вошедшие в Реестр </a:t>
            </a:r>
            <a:r>
              <a:rPr lang="ru-RU" dirty="0" err="1"/>
              <a:t>профстандартов</a:t>
            </a:r>
            <a:r>
              <a:rPr lang="ru-RU" dirty="0"/>
              <a:t> Минтруда России) профессиональной деятельности выпускников;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Типы задач профессиональной деятельности (научно-исследовательский, технологический);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Перечень основных объектов профессиональной деятельности выпускников;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Рекомендуемые профессиональные компетенции выпускников и индикаторы их достижения;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dirty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36420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1351</Words>
  <Application>Microsoft Office PowerPoint</Application>
  <PresentationFormat>Широкоэкранный</PresentationFormat>
  <Paragraphs>151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Тема Office</vt:lpstr>
      <vt:lpstr>РАЗРАБОТКА ОСНОВНЫХ ПРОФЕССИОНАЛЬНЫХ ОБРАЗОВАТЕЛЬНЫХ ПРОГРАММ НА ОСНОВЕ ПРИМЕРНЫХ ОСНОВНЫХ ОБРАЗОВАТЕЛЬНЫХ ПРОГРАММ ФЕДЕРАЛЬНОГО ГОСУДАРСТВЕННОГО ОБРАЗОВАТЕЛЬНОГО СТАНДАРТА ПО НАПРАВЛЕНИЮ «БИОТЕХНОЛОГИЯ»</vt:lpstr>
      <vt:lpstr>Из Федерального закона от "Об образовании в Российской Федерации» от 29.12.2012 № 273-ФЗ</vt:lpstr>
      <vt:lpstr>Из Федерального закона от "Об образовании в Российской Федерации» 29.12.2012 № 273-ФЗ</vt:lpstr>
      <vt:lpstr>Презентация PowerPoint</vt:lpstr>
      <vt:lpstr>Презентация PowerPoint</vt:lpstr>
      <vt:lpstr>В образовательной программе выделяются обязательная часть и часть, формируемая участниками образовательных отношений </vt:lpstr>
      <vt:lpstr>Презентация PowerPoint</vt:lpstr>
      <vt:lpstr>Презентация PowerPoint</vt:lpstr>
      <vt:lpstr>Презентация PowerPoint</vt:lpstr>
      <vt:lpstr>Презентация PowerPoint</vt:lpstr>
      <vt:lpstr>Что необходимо самостоятельно разработать для ОПОП,  взяв за основу ПООП:</vt:lpstr>
      <vt:lpstr>Предложения по внесению изменений в базовую часть ФГОС высшего образования, в соответствии с перечнем поручений Президента Российской Федерации, Правительства Российской Федерации</vt:lpstr>
      <vt:lpstr>Презентация PowerPoint</vt:lpstr>
      <vt:lpstr>Презентация PowerPoint</vt:lpstr>
      <vt:lpstr>Что должно войти в ОПОП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Примерные основные образовательные программы подготовки биотехнологов в магистратуре</dc:title>
  <dc:creator>Рем Биглов</dc:creator>
  <cp:lastModifiedBy>Рем Биглов</cp:lastModifiedBy>
  <cp:revision>91</cp:revision>
  <dcterms:created xsi:type="dcterms:W3CDTF">2019-07-17T22:38:23Z</dcterms:created>
  <dcterms:modified xsi:type="dcterms:W3CDTF">2019-09-28T20:47:12Z</dcterms:modified>
</cp:coreProperties>
</file>