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59" r:id="rId9"/>
    <p:sldId id="271" r:id="rId10"/>
    <p:sldId id="269" r:id="rId11"/>
    <p:sldId id="270" r:id="rId12"/>
    <p:sldId id="275" r:id="rId13"/>
    <p:sldId id="268" r:id="rId14"/>
    <p:sldId id="274" r:id="rId15"/>
    <p:sldId id="273" r:id="rId16"/>
    <p:sldId id="272" r:id="rId17"/>
    <p:sldId id="265" r:id="rId18"/>
    <p:sldId id="264" r:id="rId19"/>
    <p:sldId id="267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3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7E254-5321-41AF-B801-B1C5091996BC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FF5E2-C57F-4CC1-B591-709AE9F92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D448-B1C1-4FA1-AE56-734A3E249B5A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6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9C12-92B1-42CA-A05D-1697107AE91A}" type="datetime1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7BC6-C8EF-4906-810D-5488F9017575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63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2AD2-92A8-42F5-A736-0DEAB866FF79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97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6E8E-9FE7-4552-AAFD-214F538434DF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02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CC1C-33E4-4C73-8271-3C22EB1CC844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031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4CF9-0E4B-4653-9A10-AA8AAFBE6CC8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51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8194-5CD1-4BC5-BFEB-0E024CD216D0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2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18E5-7804-459E-9244-E3E7CAB96167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96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1B1E-8D0C-4AFA-8502-5BEA41B6BF31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0084-E36D-4F89-9CD2-D789703CFC4A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1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295-EBE9-4658-BE1A-54883650F425}" type="datetime1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2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0F6E-010A-4294-B778-55C53B6AF513}" type="datetime1">
              <a:rPr lang="ru-RU" smtClean="0"/>
              <a:t>20.09.2020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9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C511-AE99-45EB-90E5-295566B847AC}" type="datetime1">
              <a:rPr lang="ru-RU" smtClean="0"/>
              <a:t>20.09.2020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1B77-6536-41DF-B6F0-05F9D7C401F4}" type="datetime1">
              <a:rPr lang="ru-RU" smtClean="0"/>
              <a:t>20.09.2020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6111C-EB8E-46B0-81F5-93B4A574C16E}" type="datetime1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5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1BD4-F7D2-41E1-A4F7-A5E072F775B8}" type="datetime1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277D4F7-8CF6-421A-8B70-2F1767BC09F6}" type="datetime1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ru-RU"/>
              <a:t>VIII международная научно-практическая конференция "Биотехнология: наука и практика"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198C9C-0CF8-4374-8869-64DF48CA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1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ED788-0C54-4E61-B1EC-AE39B2C62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942" y="1297728"/>
            <a:ext cx="9144000" cy="1320212"/>
          </a:xfrm>
        </p:spPr>
        <p:txBody>
          <a:bodyPr>
            <a:noAutofit/>
          </a:bodyPr>
          <a:lstStyle/>
          <a:p>
            <a:r>
              <a:rPr lang="ru-RU" sz="3600" dirty="0"/>
              <a:t>Реализация основных образовательных программ по направлению «Биотехнология»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A33279-EA33-4E86-9EBF-338474568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8730"/>
            <a:ext cx="9144000" cy="1655762"/>
          </a:xfrm>
        </p:spPr>
        <p:txBody>
          <a:bodyPr/>
          <a:lstStyle/>
          <a:p>
            <a:r>
              <a:rPr lang="ru-RU" dirty="0"/>
              <a:t>Р.Р. Биглов, В.А. Соломонов</a:t>
            </a:r>
          </a:p>
          <a:p>
            <a:r>
              <a:rPr lang="ru-RU" dirty="0"/>
              <a:t>Институт тонких химических технологий им. М.В. Ломоносова</a:t>
            </a:r>
          </a:p>
          <a:p>
            <a:r>
              <a:rPr lang="ru-RU" dirty="0"/>
              <a:t>МИРЭА – Российского технологического университета </a:t>
            </a:r>
          </a:p>
        </p:txBody>
      </p:sp>
    </p:spTree>
    <p:extLst>
      <p:ext uri="{BB962C8B-B14F-4D97-AF65-F5344CB8AC3E}">
        <p14:creationId xmlns:p14="http://schemas.microsoft.com/office/powerpoint/2010/main" val="414089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10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D4CB57-62AE-4CBE-BA08-23C49133E4DD}"/>
              </a:ext>
            </a:extLst>
          </p:cNvPr>
          <p:cNvSpPr/>
          <p:nvPr/>
        </p:nvSpPr>
        <p:spPr>
          <a:xfrm>
            <a:off x="1670080" y="631074"/>
            <a:ext cx="9745249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02 Здравоохранение (в сферах: биофармацевтики, в том числе в части разработки, исследований и производства лекарственных средств, вакцин нового поколения, антибиотиков и бактериофагов, ферментов медицинского назначения, средств для биотерапии; биомедицины, в том числе в части разработки диагностикумов ин-витро, молекулярных диагностикумов; персонализированной медицины, в том числе клеточных биомедицинских технологий, биосовместимых материалов; биоинформатики, развития банков биологических образцов, инфраструктурного обеспечения исследований на животных);</a:t>
            </a:r>
          </a:p>
        </p:txBody>
      </p:sp>
    </p:spTree>
    <p:extLst>
      <p:ext uri="{BB962C8B-B14F-4D97-AF65-F5344CB8AC3E}">
        <p14:creationId xmlns:p14="http://schemas.microsoft.com/office/powerpoint/2010/main" val="102010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11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B521ED2-83A4-40E6-85BF-D8F017FE84C4}"/>
              </a:ext>
            </a:extLst>
          </p:cNvPr>
          <p:cNvSpPr/>
          <p:nvPr/>
        </p:nvSpPr>
        <p:spPr>
          <a:xfrm>
            <a:off x="1640910" y="382261"/>
            <a:ext cx="1019618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13 Сельское хозяйство (в сферах: биологической защиты растений, создания сортов растений с использованием методов биотехнологии; технологии молекулярной селекции животных и растений, трансгенных и клонированных животных; биотехнологии почв и биоудобрений; производства биопрепаратов для животноводства, кормового белка; переработки сельскохозяйственных отходов; производства биологических компонентов кормов и премиксов; глубокой переработки сельскохозяйственных культур); </a:t>
            </a:r>
          </a:p>
        </p:txBody>
      </p:sp>
    </p:spTree>
    <p:extLst>
      <p:ext uri="{BB962C8B-B14F-4D97-AF65-F5344CB8AC3E}">
        <p14:creationId xmlns:p14="http://schemas.microsoft.com/office/powerpoint/2010/main" val="2954610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12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DDAAE6-5CCC-48B3-B516-530C9B51C280}"/>
              </a:ext>
            </a:extLst>
          </p:cNvPr>
          <p:cNvSpPr/>
          <p:nvPr/>
        </p:nvSpPr>
        <p:spPr>
          <a:xfrm>
            <a:off x="2262968" y="608163"/>
            <a:ext cx="8738992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14 Лесное хозяйство, охота (в сферах: применения биотехнологий для управления лесонасаждениями; применения биотехнологий для сохранения и воспроизводства лесных генетических ресурсов; создания биотехнологических форм деревьев с заданными признаками; создания биологических средств защиты леса; развития принципов биорефайнинга на основе производства целлюлозы; производства биотоплива на основе древесного сырья); </a:t>
            </a:r>
          </a:p>
        </p:txBody>
      </p:sp>
    </p:spTree>
    <p:extLst>
      <p:ext uri="{BB962C8B-B14F-4D97-AF65-F5344CB8AC3E}">
        <p14:creationId xmlns:p14="http://schemas.microsoft.com/office/powerpoint/2010/main" val="369574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13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398F09C-4E40-4236-80CB-723B84B867B5}"/>
              </a:ext>
            </a:extLst>
          </p:cNvPr>
          <p:cNvSpPr/>
          <p:nvPr/>
        </p:nvSpPr>
        <p:spPr>
          <a:xfrm>
            <a:off x="1841327" y="494375"/>
            <a:ext cx="100208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15 Рыбоводство и рыболовство (в сферах: создания сети аквабиоцентров; глубокой переработки промысловых гидробионтов и рыбной продукции; создания специализированных кормов для аквакультур);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18 Добыча, переработка угля, руд и других полезных ископаемых (в сфере применения биогеотехнологии в горнодобывающей промышленности);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19 Добыча, переработка, транспортировка нефти и газа (в сфере биотехнологической переработки и хранения нефти и газа);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21 Легкая и текстильная промышленность (в сфере производства искусственных материалов и утилизации отходов); </a:t>
            </a:r>
          </a:p>
        </p:txBody>
      </p:sp>
    </p:spTree>
    <p:extLst>
      <p:ext uri="{BB962C8B-B14F-4D97-AF65-F5344CB8AC3E}">
        <p14:creationId xmlns:p14="http://schemas.microsoft.com/office/powerpoint/2010/main" val="2279381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14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84BC0B-856C-491F-8B32-522E78AD3D75}"/>
              </a:ext>
            </a:extLst>
          </p:cNvPr>
          <p:cNvSpPr/>
          <p:nvPr/>
        </p:nvSpPr>
        <p:spPr>
          <a:xfrm>
            <a:off x="1728590" y="573858"/>
            <a:ext cx="10221239" cy="531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22 Пищевая промышленность, включая производство напитков и табака </a:t>
            </a:r>
            <a:br>
              <a:rPr lang="ru-RU" sz="2400" dirty="0">
                <a:latin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</a:rPr>
              <a:t>(в сферах: производства пищевого белка, ферментных препаратов, пребиотиков, пробиотиков, синбиотиков, функциональных пищевых продуктов (включая лечебные, профилактические и детские), пищевых ингредиентов, в том числе витаминов и функциональных смесей; глубокой переработки пищевого сырья); </a:t>
            </a: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23 Деревообрабатывающая и целлюлозно-бумажная промышленность, мебельное производство (в сфере создания биотехнологических комплексов </a:t>
            </a:r>
            <a:br>
              <a:rPr lang="ru-RU" sz="2400" dirty="0">
                <a:latin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</a:rPr>
              <a:t>по глубокой переработке древесной биомассы); </a:t>
            </a:r>
          </a:p>
        </p:txBody>
      </p:sp>
    </p:spTree>
    <p:extLst>
      <p:ext uri="{BB962C8B-B14F-4D97-AF65-F5344CB8AC3E}">
        <p14:creationId xmlns:p14="http://schemas.microsoft.com/office/powerpoint/2010/main" val="106670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15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C191310-3D29-4CA9-A179-3EBF99605992}"/>
              </a:ext>
            </a:extLst>
          </p:cNvPr>
          <p:cNvSpPr/>
          <p:nvPr/>
        </p:nvSpPr>
        <p:spPr>
          <a:xfrm>
            <a:off x="1532305" y="369027"/>
            <a:ext cx="10020822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26 Химическое, химико-технологическое производство (в сферах: безопасного для окружающей среды производства химических продуктов («зеленая» химия); производства продуктов ферментативных реакций, микробиологического синтеза и биотрансформаций; производства электрической энергии и тепла из биомассы, поглощения (утилизации) эмиссии парниковых газов, образуемых в энергетических производственных циклах; переработки и обезвреживания промышленных </a:t>
            </a:r>
            <a:br>
              <a:rPr lang="ru-RU" sz="2400" dirty="0">
                <a:latin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</a:rPr>
              <a:t>и коммунальных стоков; предотвращения и ликвидации последствий вредного антропогенного воздействия на окружающую среду техногенной деятельности); </a:t>
            </a:r>
          </a:p>
        </p:txBody>
      </p:sp>
    </p:spTree>
    <p:extLst>
      <p:ext uri="{BB962C8B-B14F-4D97-AF65-F5344CB8AC3E}">
        <p14:creationId xmlns:p14="http://schemas.microsoft.com/office/powerpoint/2010/main" val="2476039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16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E4C1AC-4B7D-4A59-B190-6AF1C26D8C8C}"/>
              </a:ext>
            </a:extLst>
          </p:cNvPr>
          <p:cNvSpPr/>
          <p:nvPr/>
        </p:nvSpPr>
        <p:spPr>
          <a:xfrm>
            <a:off x="1619987" y="502981"/>
            <a:ext cx="9933140" cy="310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40 Сквозные виды профессиональной деятельности в промышленности (в сферах: научно-исследовательских и конструкторских разработок; стандартизации, сертификации контроля качества продукции; хранения и транспортировки биотехнологической продукции);</a:t>
            </a: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4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17</a:t>
            </a:fld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55615ED-269F-4FA1-B842-2FC79A933F44}"/>
              </a:ext>
            </a:extLst>
          </p:cNvPr>
          <p:cNvSpPr/>
          <p:nvPr/>
        </p:nvSpPr>
        <p:spPr>
          <a:xfrm>
            <a:off x="1966586" y="382681"/>
            <a:ext cx="9194104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Сфера проведения экспертиз с применением биотехнологических методов.</a:t>
            </a: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Выпускники могут осуществлять профессиональную деятельность в других областях профессиональной деятельности и (или) сферах профессиональной деятельности при условии соответствия уровня их образования и полученных компетенций требованиям к квалификации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46586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18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B2BD39-BC6A-48D5-AA44-8445D0774F74}"/>
              </a:ext>
            </a:extLst>
          </p:cNvPr>
          <p:cNvSpPr/>
          <p:nvPr/>
        </p:nvSpPr>
        <p:spPr>
          <a:xfrm>
            <a:off x="1565753" y="976278"/>
            <a:ext cx="9695145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В рамках освоения программы как бакалавриата, так и магистратуры, выпускники могут готовиться к решению задач профессиональной деятельности следующих типов: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</a:rPr>
              <a:t>научно-исследовательский;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</a:rPr>
              <a:t>организационно-управленческий;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</a:rPr>
              <a:t>производственно-технологический;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</a:rPr>
              <a:t>проектный;</a:t>
            </a:r>
          </a:p>
          <a:p>
            <a:pPr marL="1257300" lvl="2" indent="-3429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</a:rPr>
              <a:t>педагогический.</a:t>
            </a:r>
          </a:p>
        </p:txBody>
      </p:sp>
    </p:spTree>
    <p:extLst>
      <p:ext uri="{BB962C8B-B14F-4D97-AF65-F5344CB8AC3E}">
        <p14:creationId xmlns:p14="http://schemas.microsoft.com/office/powerpoint/2010/main" val="53397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19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882C90-2DAF-45AB-A043-DD8589ED8B15}"/>
              </a:ext>
            </a:extLst>
          </p:cNvPr>
          <p:cNvSpPr/>
          <p:nvPr/>
        </p:nvSpPr>
        <p:spPr>
          <a:xfrm>
            <a:off x="1691016" y="407236"/>
            <a:ext cx="9995768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При разработке программы Организация устанавливает направленность (профиль) программы, которая соответствует направлению подготовки в целом или конкретизирует содержание программы в рамках направления подготовки путем ориентации ее на:</a:t>
            </a: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область (области) профессиональной деятельности и (или) сферу (сферы) профессиональной деятельности выпускников;</a:t>
            </a:r>
          </a:p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тип (типы) задач и задачи профессиональной деятельности выпускников.</a:t>
            </a:r>
          </a:p>
        </p:txBody>
      </p:sp>
    </p:spTree>
    <p:extLst>
      <p:ext uri="{BB962C8B-B14F-4D97-AF65-F5344CB8AC3E}">
        <p14:creationId xmlns:p14="http://schemas.microsoft.com/office/powerpoint/2010/main" val="104031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2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878E75A-0164-4FC6-A861-291CCE242098}"/>
              </a:ext>
            </a:extLst>
          </p:cNvPr>
          <p:cNvSpPr/>
          <p:nvPr/>
        </p:nvSpPr>
        <p:spPr>
          <a:xfrm>
            <a:off x="1983287" y="747377"/>
            <a:ext cx="97160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Реализацию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 образовательных программ по направлениям бакалавриата и магистратуры вузы Российской Федерации осуществляют на основе разрабатываемых преподавателями основных профессиональных образовательных программ (ОПОП), центральными элементами которых являются учебные планы и рабочие учебные программы дисциплин и практик.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ОПОП должны конструироваться на основе примерных основных образовательных программ (ПООП), которые создаются Федеральными УМО и должны быть размещены в реестре, который находится в ведении Минобрнауки России.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011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20</a:t>
            </a:fld>
            <a:endParaRPr lang="ru-RU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0327-C763-4E89-AFFC-A3520792989B}"/>
              </a:ext>
            </a:extLst>
          </p:cNvPr>
          <p:cNvSpPr txBox="1"/>
          <p:nvPr/>
        </p:nvSpPr>
        <p:spPr>
          <a:xfrm>
            <a:off x="3528164" y="914401"/>
            <a:ext cx="5135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Спасибо за внимание!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3CF63-99C3-4369-A809-907480733A2B}"/>
              </a:ext>
            </a:extLst>
          </p:cNvPr>
          <p:cNvSpPr txBox="1"/>
          <p:nvPr/>
        </p:nvSpPr>
        <p:spPr>
          <a:xfrm>
            <a:off x="5649239" y="2704236"/>
            <a:ext cx="5135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Биглов Рем Равильевич</a:t>
            </a:r>
            <a:endParaRPr lang="en-US" sz="2400" i="1" dirty="0"/>
          </a:p>
          <a:p>
            <a:endParaRPr lang="ru-RU" sz="2400" i="1" dirty="0"/>
          </a:p>
          <a:p>
            <a:r>
              <a:rPr lang="en-US" sz="2400" i="1" dirty="0"/>
              <a:t>biglov@mitht.ru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55364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3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87A626-765B-4C0A-B5F1-00567C49D188}"/>
              </a:ext>
            </a:extLst>
          </p:cNvPr>
          <p:cNvSpPr/>
          <p:nvPr/>
        </p:nvSpPr>
        <p:spPr>
          <a:xfrm>
            <a:off x="2221283" y="459278"/>
            <a:ext cx="93318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На сегодня, несмотря что для ряда направлений и специальностей уже утверждены </a:t>
            </a:r>
            <a:r>
              <a:rPr lang="ru-RU" sz="2400" dirty="0" err="1">
                <a:latin typeface="Times New Roman" panose="02020603050405020304" pitchFamily="18" charset="0"/>
              </a:rPr>
              <a:t>ФГОСы</a:t>
            </a:r>
            <a:r>
              <a:rPr lang="ru-RU" sz="2400" dirty="0">
                <a:latin typeface="Times New Roman" panose="02020603050405020304" pitchFamily="18" charset="0"/>
              </a:rPr>
              <a:t>, учитывающие профессиональные стандарты, </a:t>
            </a:r>
            <a:r>
              <a:rPr lang="ru-RU" sz="2400" dirty="0" err="1">
                <a:latin typeface="Times New Roman" panose="02020603050405020304" pitchFamily="18" charset="0"/>
              </a:rPr>
              <a:t>т.е</a:t>
            </a:r>
            <a:r>
              <a:rPr lang="ru-RU" sz="2400" dirty="0">
                <a:latin typeface="Times New Roman" panose="02020603050405020304" pitchFamily="18" charset="0"/>
              </a:rPr>
              <a:t> ФГОС ВО 3++  (некоторые еще в 2017 году), в реестре нет ни одной зарегистрированной образовательной программы (хотя имеются проекты 314 программ (из свыше 1000).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Наше ФУМО начала разработку ПООП, базируясь на внесенных нами проектах ФГОС, но так, как эти проекты «зависли» в Минобрнауки с 2017 г., «зависла» и разработка ПООП.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Высока вероятность того, что после утверждения ФГОС ВО по биотехнологии (19.03.01 и 19.04.01) соответствующие ПООП не успеют внести в реестр.</a:t>
            </a:r>
          </a:p>
        </p:txBody>
      </p:sp>
    </p:spTree>
    <p:extLst>
      <p:ext uri="{BB962C8B-B14F-4D97-AF65-F5344CB8AC3E}">
        <p14:creationId xmlns:p14="http://schemas.microsoft.com/office/powerpoint/2010/main" val="3223238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4</a:t>
            </a:fld>
            <a:endParaRPr lang="ru-RU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89EC9B-68F7-439B-99CE-CBF7F49203FC}"/>
              </a:ext>
            </a:extLst>
          </p:cNvPr>
          <p:cNvSpPr txBox="1"/>
          <p:nvPr/>
        </p:nvSpPr>
        <p:spPr>
          <a:xfrm>
            <a:off x="2329840" y="676405"/>
            <a:ext cx="883084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В отсутствии ПООП образовательные организации имеют право самостоятельно разрабатывать ОПОП, опираясь только на ФГОС, однако профессиональные компетенции, в обязательной части устанавливаются только в ПООП.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Как быть?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Кроме того, в ПООП устанавливаются и основные профили (направленности); правда образовательная организация может вводить и свои профили.</a:t>
            </a:r>
          </a:p>
        </p:txBody>
      </p:sp>
    </p:spTree>
    <p:extLst>
      <p:ext uri="{BB962C8B-B14F-4D97-AF65-F5344CB8AC3E}">
        <p14:creationId xmlns:p14="http://schemas.microsoft.com/office/powerpoint/2010/main" val="428483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5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5E80B3-70CE-4E5C-88A5-86ED800754D5}"/>
              </a:ext>
            </a:extLst>
          </p:cNvPr>
          <p:cNvSpPr/>
          <p:nvPr/>
        </p:nvSpPr>
        <p:spPr>
          <a:xfrm>
            <a:off x="1878905" y="413359"/>
            <a:ext cx="9832932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tabLst>
                <a:tab pos="1028700" algn="l"/>
              </a:tabLst>
            </a:pPr>
            <a:r>
              <a:rPr lang="ru-RU" sz="2400" dirty="0">
                <a:latin typeface="Times New Roman" panose="02020603050405020304" pitchFamily="18" charset="0"/>
              </a:rPr>
              <a:t>При подготовке учебных планов для программ по направлению бакалавриата «Биотехнология» сложными моментами являются выделение дисциплин для получения фундаментального естественнонаучного образования и составление «образовательных полей» освоения универсальных и общепрофессиональных компетенций. Направление «Биотехнология» относится к числу направлений, по которым для обеспечения успешной специальной подготовки требуется изучение большого числа общенаучных дисциплин в области химии, физики, биологии, математики, информатики. Размещение общих учебных дисциплин на младших курсах позволяет проводить распределение студентов по выпускающим кафедрам на третьем курсе и сокращать затраты на изучение учебных дисциплин на первом и втором курсах. </a:t>
            </a:r>
          </a:p>
        </p:txBody>
      </p:sp>
    </p:spTree>
    <p:extLst>
      <p:ext uri="{BB962C8B-B14F-4D97-AF65-F5344CB8AC3E}">
        <p14:creationId xmlns:p14="http://schemas.microsoft.com/office/powerpoint/2010/main" val="25758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6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28F4AC-45C2-472D-A85E-2BFDDAA699A5}"/>
              </a:ext>
            </a:extLst>
          </p:cNvPr>
          <p:cNvSpPr/>
          <p:nvPr/>
        </p:nvSpPr>
        <p:spPr>
          <a:xfrm>
            <a:off x="1937325" y="820673"/>
            <a:ext cx="9340218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Формирование компетенций предполагает освоение владений, являющихся составными частями компетенций. Владения проявляются прежде всего в практической деятельности студентов: в лабораторных работах, в практиках, при выполнении квалификационной работы. В отличие от владений освоение знаний, умений и навыков, необходимых для формирования компетенций осуществляется в ходе изучения различных учебных дисциплин. Образовательное поле компетенции включает набор учебных дисциплин и практик, обеспечивающих формирование компетенции. </a:t>
            </a:r>
          </a:p>
        </p:txBody>
      </p:sp>
    </p:spTree>
    <p:extLst>
      <p:ext uri="{BB962C8B-B14F-4D97-AF65-F5344CB8AC3E}">
        <p14:creationId xmlns:p14="http://schemas.microsoft.com/office/powerpoint/2010/main" val="190956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7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7572AB-A7D0-4DF1-AB60-113D303A8988}"/>
              </a:ext>
            </a:extLst>
          </p:cNvPr>
          <p:cNvSpPr/>
          <p:nvPr/>
        </p:nvSpPr>
        <p:spPr>
          <a:xfrm>
            <a:off x="1983288" y="545533"/>
            <a:ext cx="987886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Сложности в определении образовательного поля компетенции связаны: с размещением учебных дисциплин и практик в учебном плане; выделением знаний, умений, навыков и владений компетенции, подлежащих освоению при изучении конкретной дисциплины; формированием индикаторов освоения компетенций; подготовкой и проведением контрольных мероприятий по оценке степени сформированности компетенции (контрольные мероприятия могут включать учебный материал нескольких дисциплин).</a:t>
            </a:r>
          </a:p>
        </p:txBody>
      </p:sp>
    </p:spTree>
    <p:extLst>
      <p:ext uri="{BB962C8B-B14F-4D97-AF65-F5344CB8AC3E}">
        <p14:creationId xmlns:p14="http://schemas.microsoft.com/office/powerpoint/2010/main" val="347195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8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7EC2661-150F-4317-8C90-54B4F6220B98}"/>
              </a:ext>
            </a:extLst>
          </p:cNvPr>
          <p:cNvSpPr/>
          <p:nvPr/>
        </p:nvSpPr>
        <p:spPr>
          <a:xfrm>
            <a:off x="1945710" y="482470"/>
            <a:ext cx="10091802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Программы по направлению «Биотехнология» могут охватывать разнообразные области и сферы профессиональной деятельности, могут быть направлены на решение различных задач профессиональной деятельности с использованием отличающихся объектов или областей знаний. Для обеспечения практической подготовки необходимого уровня возможно использование дистанционных образовательных технологий и сетевой формы обучения, которые позволяют отвести для практической подготовки 4 курс программ бакалавриата и 2 курс магистратуры, сделав практику распределенной с параллельным дистанционным изучением ограниченного числа учебных дисциплин.</a:t>
            </a:r>
          </a:p>
        </p:txBody>
      </p:sp>
    </p:spTree>
    <p:extLst>
      <p:ext uri="{BB962C8B-B14F-4D97-AF65-F5344CB8AC3E}">
        <p14:creationId xmlns:p14="http://schemas.microsoft.com/office/powerpoint/2010/main" val="197442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F4A3D12-7B7C-4A29-9C1E-1AD78B21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788" y="6248400"/>
            <a:ext cx="11022902" cy="365125"/>
          </a:xfrm>
        </p:spPr>
        <p:txBody>
          <a:bodyPr/>
          <a:lstStyle/>
          <a:p>
            <a:r>
              <a:rPr lang="ru-RU" sz="1200" dirty="0"/>
              <a:t>Ялта 2020 г.                                                          VIII международная научно-практическая конференция "Биотехнология: наука и практика"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5A2D7C3-9F8D-4C44-9730-73C5816A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01960" y="6248400"/>
            <a:ext cx="551167" cy="365125"/>
          </a:xfrm>
        </p:spPr>
        <p:txBody>
          <a:bodyPr/>
          <a:lstStyle/>
          <a:p>
            <a:fld id="{AC198C9C-0CF8-4374-8869-64DF48CA39A2}" type="slidenum">
              <a:rPr lang="ru-RU" sz="1400" smtClean="0"/>
              <a:t>9</a:t>
            </a:fld>
            <a:endParaRPr lang="ru-RU" sz="1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9352DC-9731-4E56-9E17-261698FF9A37}"/>
              </a:ext>
            </a:extLst>
          </p:cNvPr>
          <p:cNvSpPr/>
          <p:nvPr/>
        </p:nvSpPr>
        <p:spPr>
          <a:xfrm>
            <a:off x="1741061" y="670360"/>
            <a:ext cx="960746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Области профессиональной деятельности и (или) сферы профессиональной деятельности, в которых выпускники, освоившие программу бакалавриата (далее – выпускники), могут осуществлять профессиональную деятельность: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</a:endParaRP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</a:rPr>
              <a:t>01 Образование и наука (в сферах: реализации образовательных программ профессионального образования, высшего образования и дополнительных профессиональных программ; научных исследований); </a:t>
            </a:r>
          </a:p>
          <a:p>
            <a:pPr indent="457200" algn="just">
              <a:spcBef>
                <a:spcPts val="1200"/>
              </a:spcBef>
              <a:spcAft>
                <a:spcPts val="1200"/>
              </a:spcAft>
            </a:pPr>
            <a:endParaRPr lang="ru-R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82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639</TotalTime>
  <Words>1517</Words>
  <Application>Microsoft Office PowerPoint</Application>
  <PresentationFormat>Широкоэкранный</PresentationFormat>
  <Paragraphs>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</vt:lpstr>
      <vt:lpstr>Параллакс</vt:lpstr>
      <vt:lpstr>Реализация основных образовательных программ по направлению «Биотехнология»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основных образовательных программ по направлению «Биотехнология»</dc:title>
  <dc:creator>Рем Равильевич Биглов</dc:creator>
  <cp:lastModifiedBy>Рем Равильевич Биглов</cp:lastModifiedBy>
  <cp:revision>30</cp:revision>
  <dcterms:created xsi:type="dcterms:W3CDTF">2020-09-20T11:42:56Z</dcterms:created>
  <dcterms:modified xsi:type="dcterms:W3CDTF">2020-09-20T22:35:24Z</dcterms:modified>
</cp:coreProperties>
</file>