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53" r:id="rId3"/>
    <p:sldId id="354" r:id="rId4"/>
    <p:sldId id="355" r:id="rId5"/>
    <p:sldId id="356" r:id="rId6"/>
    <p:sldId id="357" r:id="rId7"/>
    <p:sldId id="358" r:id="rId8"/>
    <p:sldId id="360" r:id="rId9"/>
    <p:sldId id="361" r:id="rId10"/>
    <p:sldId id="344" r:id="rId11"/>
    <p:sldId id="343" r:id="rId12"/>
    <p:sldId id="346" r:id="rId13"/>
    <p:sldId id="348" r:id="rId14"/>
    <p:sldId id="347" r:id="rId15"/>
    <p:sldId id="349" r:id="rId16"/>
    <p:sldId id="350" r:id="rId17"/>
    <p:sldId id="351" r:id="rId18"/>
    <p:sldId id="352" r:id="rId19"/>
    <p:sldId id="362" r:id="rId20"/>
    <p:sldId id="302" r:id="rId21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006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390" autoAdjust="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185E7-B885-47BE-BD85-9410EB7938A4}" type="datetimeFigureOut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0BB24-5BBE-4AFD-B262-17350B1B43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D3AD8-1C19-4080-80C8-AC97AA19A579}" type="datetimeFigureOut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04723-EE75-4971-BB4A-66B4C0794E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0573A-6B6B-443C-A190-B9EF5AB75EFD}" type="datetimeFigureOut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2ED0A-1F51-4DB4-AE46-F990AB4B5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68779-2A82-4634-B38B-CDBF6B645CE1}" type="datetimeFigureOut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11280-8A61-4AC7-8DD3-0985891446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5DA1A-157D-4189-A7BE-066A5FEDBE43}" type="datetimeFigureOut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16406-68B9-47A3-89E6-B69392A5C2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CCE13-57AE-4348-80C4-AE8EA5A7562B}" type="datetimeFigureOut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87552-B0F8-431A-87F3-67723BF69C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02658-F5C3-42BC-BE2B-4382D0490417}" type="datetimeFigureOut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8C791-2F52-40ED-AE53-29FA8F7E1E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FD86B-7841-47A5-B7B6-B46DD7C99DFD}" type="datetimeFigureOut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9CC96-D7E0-4C25-B170-746F704027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EDC92-85C8-44CF-B87A-C41E1BF6425C}" type="datetimeFigureOut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8AE97-912D-44D6-8103-0B43209B8A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842AF-CC99-4723-AF35-D1B7E7F21A2E}" type="datetimeFigureOut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B7996-9521-41B6-B486-AE55B231ED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74C9F-FE9E-4AB7-BA8B-AB733C9FAD21}" type="datetimeFigureOut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CE129-BCF9-4FC6-9A33-3DF8D2E83C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67CF2E-1FF2-4EB1-B6D7-09F782B5858B}" type="datetimeFigureOut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331C6A-4709-497E-AF57-1CAAE6BA0C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gif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2000240"/>
            <a:ext cx="78486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РАЗРАБОТКА ОБРАЗОВАТЕЛЬНОГО СТАНДАРТА 3++</a:t>
            </a:r>
          </a:p>
          <a:p>
            <a:pPr algn="ctr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Направление подготовки 19.03.04 и 19.04.04 «Технология продукции и организация общественного питания»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  <p:pic>
        <p:nvPicPr>
          <p:cNvPr id="13314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60350"/>
            <a:ext cx="15113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5"/>
          <p:cNvSpPr txBox="1">
            <a:spLocks noChangeArrowheads="1"/>
          </p:cNvSpPr>
          <p:nvPr/>
        </p:nvSpPr>
        <p:spPr bwMode="auto">
          <a:xfrm>
            <a:off x="2243138" y="404813"/>
            <a:ext cx="66500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Федеральное государственное </a:t>
            </a:r>
            <a:r>
              <a:rPr lang="ru-RU" dirty="0" smtClean="0"/>
              <a:t>бюджетное образовательное </a:t>
            </a:r>
            <a:r>
              <a:rPr lang="ru-RU" dirty="0"/>
              <a:t>учреждение высшего образования </a:t>
            </a:r>
            <a:br>
              <a:rPr lang="ru-RU" dirty="0"/>
            </a:br>
            <a:r>
              <a:rPr lang="ru-RU" dirty="0"/>
              <a:t>«Московский государственный университет технологий и управления имени К. Г. Разумовского (ПКУ)»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5715016"/>
            <a:ext cx="50040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Бредихина Ольга Валентиновна  д.т.н., доцент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akk\Desktop\0321.png"/>
          <p:cNvPicPr>
            <a:picLocks noChangeAspect="1" noChangeArrowheads="1"/>
          </p:cNvPicPr>
          <p:nvPr/>
        </p:nvPicPr>
        <p:blipFill>
          <a:blip r:embed="rId3" cstate="print"/>
          <a:srcRect t="57023" r="49512"/>
          <a:stretch>
            <a:fillRect/>
          </a:stretch>
        </p:blipFill>
        <p:spPr bwMode="auto">
          <a:xfrm flipH="1">
            <a:off x="5412433" y="4897769"/>
            <a:ext cx="3731567" cy="1960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Требования к подготовке студентов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8229600" cy="4757758"/>
          </a:xfrm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Взаимодействие вузов и работодателей;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Разработка профессиональных стандартов и актуализация с образовательными стандартами;  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Повышение уровня технического и методологического обеспечения вузов;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Реализация программы информационной поддержки технологических направлений подготовки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Повышение нормативов финансирования подготовки студентов технологических направлений подготовки</a:t>
            </a:r>
          </a:p>
          <a:p>
            <a:pPr algn="just">
              <a:buFont typeface="Wingdings" pitchFamily="2" charset="2"/>
              <a:buChar char="v"/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Сотрудничество вузов и работодателей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4525963"/>
          </a:xfrm>
        </p:spPr>
        <p:txBody>
          <a:bodyPr/>
          <a:lstStyle/>
          <a:p>
            <a:pPr marL="0" algn="ctr">
              <a:buNone/>
            </a:pPr>
            <a:r>
              <a:rPr lang="ru-RU" sz="1800" dirty="0" smtClean="0"/>
              <a:t>Совместное ведение учебного процесса     и    обеспечение качества образования</a:t>
            </a:r>
          </a:p>
          <a:p>
            <a:pPr marL="0" algn="just">
              <a:buFont typeface="Wingdings" pitchFamily="2" charset="2"/>
              <a:buChar char="q"/>
            </a:pPr>
            <a:r>
              <a:rPr lang="ru-RU" sz="1800" dirty="0" smtClean="0"/>
              <a:t>Заказ на подготовку кадров по годам в  разрезе направлений подготовки </a:t>
            </a:r>
          </a:p>
          <a:p>
            <a:pPr marL="0" algn="just">
              <a:buFont typeface="Wingdings" pitchFamily="2" charset="2"/>
              <a:buChar char="q"/>
            </a:pPr>
            <a:r>
              <a:rPr lang="ru-RU" sz="1800" dirty="0" smtClean="0"/>
              <a:t>Обоснование  требований к знаниям (компетенциям)  выпускника и содержанию  образовательных программ </a:t>
            </a:r>
          </a:p>
          <a:p>
            <a:pPr marL="0" algn="just">
              <a:buFont typeface="Wingdings" pitchFamily="2" charset="2"/>
              <a:buChar char="q"/>
            </a:pPr>
            <a:r>
              <a:rPr lang="ru-RU" sz="1800" dirty="0" smtClean="0"/>
              <a:t>Создание ассоциаций с ведущими научными организациями </a:t>
            </a:r>
          </a:p>
          <a:p>
            <a:pPr marL="0" algn="just">
              <a:buFont typeface="Wingdings" pitchFamily="2" charset="2"/>
              <a:buChar char="q"/>
            </a:pPr>
            <a:r>
              <a:rPr lang="ru-RU" sz="1800" dirty="0" smtClean="0"/>
              <a:t>Создание технологических кластеров подготовки выпускников для пищевой и перерабатывающей промышленности  </a:t>
            </a:r>
          </a:p>
          <a:p>
            <a:pPr marL="0" algn="just">
              <a:buFont typeface="Wingdings" pitchFamily="2" charset="2"/>
              <a:buChar char="q"/>
            </a:pPr>
            <a:r>
              <a:rPr lang="ru-RU" sz="1800" dirty="0" smtClean="0"/>
              <a:t>Привлечение ученых и  производственников к учебному  процессу </a:t>
            </a:r>
          </a:p>
          <a:p>
            <a:pPr marL="0" algn="just">
              <a:buFont typeface="Wingdings" pitchFamily="2" charset="2"/>
              <a:buChar char="q"/>
            </a:pPr>
            <a:r>
              <a:rPr lang="ru-RU" sz="1800" dirty="0" smtClean="0"/>
              <a:t>Использование научно-лабораторной и  производственной базы предприятий  для учебного процесса </a:t>
            </a:r>
          </a:p>
          <a:p>
            <a:pPr marL="0" algn="just">
              <a:buFont typeface="Wingdings" pitchFamily="2" charset="2"/>
              <a:buChar char="q"/>
            </a:pPr>
            <a:r>
              <a:rPr lang="ru-RU" sz="1800" dirty="0" smtClean="0"/>
              <a:t>Производственная и преддипломная  практики на предприятиях </a:t>
            </a:r>
          </a:p>
          <a:p>
            <a:pPr marL="0" algn="just">
              <a:buFont typeface="Wingdings" pitchFamily="2" charset="2"/>
              <a:buChar char="q"/>
            </a:pPr>
            <a:r>
              <a:rPr lang="ru-RU" sz="1800" dirty="0" smtClean="0"/>
              <a:t>Разработка отраслевых  квалификационных рамок и  профессиональных стандартов актуализация с образовательными стандартами по направлению подготовки </a:t>
            </a:r>
          </a:p>
          <a:p>
            <a:pPr algn="just">
              <a:buNone/>
            </a:pPr>
            <a:endParaRPr lang="ru-RU" sz="1600" dirty="0" smtClean="0"/>
          </a:p>
          <a:p>
            <a:pPr algn="just">
              <a:buNone/>
            </a:pPr>
            <a:endParaRPr lang="ru-RU" sz="1600" dirty="0" smtClean="0"/>
          </a:p>
          <a:p>
            <a:pPr algn="just">
              <a:buNone/>
            </a:pPr>
            <a:endParaRPr lang="ru-RU" sz="1600" dirty="0" smtClean="0"/>
          </a:p>
          <a:p>
            <a:pPr algn="just">
              <a:buNone/>
            </a:pPr>
            <a:endParaRPr lang="ru-RU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Овал 292"/>
          <p:cNvSpPr/>
          <p:nvPr/>
        </p:nvSpPr>
        <p:spPr>
          <a:xfrm>
            <a:off x="971600" y="260648"/>
            <a:ext cx="7200800" cy="6264696"/>
          </a:xfrm>
          <a:prstGeom prst="ellipse">
            <a:avLst/>
          </a:prstGeom>
          <a:solidFill>
            <a:srgbClr val="6699FF">
              <a:alpha val="69804"/>
            </a:srgb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4" name="Овал 293"/>
          <p:cNvSpPr/>
          <p:nvPr/>
        </p:nvSpPr>
        <p:spPr>
          <a:xfrm>
            <a:off x="2123728" y="1052736"/>
            <a:ext cx="4968552" cy="4608512"/>
          </a:xfrm>
          <a:prstGeom prst="ellipse">
            <a:avLst/>
          </a:prstGeom>
          <a:solidFill>
            <a:srgbClr val="DCE6F2">
              <a:alpha val="56863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5" name="Прямая со стрелкой 294"/>
          <p:cNvCxnSpPr>
            <a:endCxn id="313" idx="5"/>
          </p:cNvCxnSpPr>
          <p:nvPr/>
        </p:nvCxnSpPr>
        <p:spPr>
          <a:xfrm flipH="1" flipV="1">
            <a:off x="4206532" y="2303080"/>
            <a:ext cx="2813740" cy="18460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6" name="Прямая со стрелкой 295"/>
          <p:cNvCxnSpPr>
            <a:endCxn id="313" idx="4"/>
          </p:cNvCxnSpPr>
          <p:nvPr/>
        </p:nvCxnSpPr>
        <p:spPr>
          <a:xfrm flipH="1" flipV="1">
            <a:off x="3671900" y="2492896"/>
            <a:ext cx="1188132" cy="324036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7" name="Прямая со стрелкой 296"/>
          <p:cNvCxnSpPr>
            <a:stCxn id="331" idx="3"/>
          </p:cNvCxnSpPr>
          <p:nvPr/>
        </p:nvCxnSpPr>
        <p:spPr>
          <a:xfrm flipV="1">
            <a:off x="2303240" y="2276872"/>
            <a:ext cx="756592" cy="254486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8" name="Прямая со стрелкой 297"/>
          <p:cNvCxnSpPr/>
          <p:nvPr/>
        </p:nvCxnSpPr>
        <p:spPr>
          <a:xfrm flipV="1">
            <a:off x="2771800" y="3861048"/>
            <a:ext cx="1728192" cy="1584176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9" name="Прямая со стрелкой 298"/>
          <p:cNvCxnSpPr/>
          <p:nvPr/>
        </p:nvCxnSpPr>
        <p:spPr>
          <a:xfrm flipH="1" flipV="1">
            <a:off x="5292080" y="3645024"/>
            <a:ext cx="1728192" cy="504056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0" name="Прямая со стрелкой 299"/>
          <p:cNvCxnSpPr/>
          <p:nvPr/>
        </p:nvCxnSpPr>
        <p:spPr>
          <a:xfrm>
            <a:off x="3275856" y="908720"/>
            <a:ext cx="1008112" cy="180020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1" name="Прямая со стрелкой 300"/>
          <p:cNvCxnSpPr>
            <a:stCxn id="330" idx="3"/>
          </p:cNvCxnSpPr>
          <p:nvPr/>
        </p:nvCxnSpPr>
        <p:spPr>
          <a:xfrm>
            <a:off x="2051720" y="2804994"/>
            <a:ext cx="1872208" cy="55199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2" name="Прямая со стрелкой 301"/>
          <p:cNvCxnSpPr>
            <a:stCxn id="355" idx="2"/>
          </p:cNvCxnSpPr>
          <p:nvPr/>
        </p:nvCxnSpPr>
        <p:spPr>
          <a:xfrm flipH="1">
            <a:off x="4860032" y="928465"/>
            <a:ext cx="1476164" cy="1708447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03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564904"/>
            <a:ext cx="217558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4" name="Picture 4" descr="Обуч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501008"/>
            <a:ext cx="864096" cy="64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5" name="Овал 304"/>
          <p:cNvSpPr/>
          <p:nvPr/>
        </p:nvSpPr>
        <p:spPr>
          <a:xfrm>
            <a:off x="4932040" y="3861048"/>
            <a:ext cx="1584176" cy="136815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6" name="TextBox 305"/>
          <p:cNvSpPr txBox="1"/>
          <p:nvPr/>
        </p:nvSpPr>
        <p:spPr>
          <a:xfrm>
            <a:off x="4716016" y="3933056"/>
            <a:ext cx="1944216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50"/>
              </a:spcBef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Институт </a:t>
            </a:r>
          </a:p>
          <a:p>
            <a:pPr algn="ctr">
              <a:spcBef>
                <a:spcPts val="50"/>
              </a:spcBef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Системной </a:t>
            </a:r>
          </a:p>
          <a:p>
            <a:pPr algn="ctr">
              <a:spcBef>
                <a:spcPts val="50"/>
              </a:spcBef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автоматизации, информационных </a:t>
            </a:r>
          </a:p>
          <a:p>
            <a:pPr algn="ctr">
              <a:spcBef>
                <a:spcPts val="50"/>
              </a:spcBef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технологий и предпринимательства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" name="TextBox 306"/>
          <p:cNvSpPr txBox="1"/>
          <p:nvPr/>
        </p:nvSpPr>
        <p:spPr>
          <a:xfrm>
            <a:off x="4211960" y="332656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Ф</a:t>
            </a:r>
            <a:endParaRPr lang="ru-RU" sz="4800" dirty="0"/>
          </a:p>
        </p:txBody>
      </p:sp>
      <p:sp>
        <p:nvSpPr>
          <p:cNvPr id="308" name="TextBox 307"/>
          <p:cNvSpPr txBox="1"/>
          <p:nvPr/>
        </p:nvSpPr>
        <p:spPr>
          <a:xfrm>
            <a:off x="3275856" y="5517232"/>
            <a:ext cx="5918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О</a:t>
            </a:r>
          </a:p>
        </p:txBody>
      </p:sp>
      <p:sp>
        <p:nvSpPr>
          <p:cNvPr id="309" name="TextBox 308"/>
          <p:cNvSpPr txBox="1"/>
          <p:nvPr/>
        </p:nvSpPr>
        <p:spPr>
          <a:xfrm>
            <a:off x="6732240" y="4581128"/>
            <a:ext cx="5677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Н</a:t>
            </a:r>
            <a:endParaRPr lang="ru-RU" sz="4800" dirty="0"/>
          </a:p>
        </p:txBody>
      </p:sp>
      <p:sp>
        <p:nvSpPr>
          <p:cNvPr id="310" name="TextBox 309"/>
          <p:cNvSpPr txBox="1"/>
          <p:nvPr/>
        </p:nvSpPr>
        <p:spPr>
          <a:xfrm>
            <a:off x="6660232" y="1556792"/>
            <a:ext cx="5405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А</a:t>
            </a:r>
            <a:endParaRPr lang="ru-RU" sz="4800" dirty="0"/>
          </a:p>
        </p:txBody>
      </p:sp>
      <p:sp>
        <p:nvSpPr>
          <p:cNvPr id="311" name="Овал 310"/>
          <p:cNvSpPr/>
          <p:nvPr/>
        </p:nvSpPr>
        <p:spPr>
          <a:xfrm>
            <a:off x="2915816" y="4077072"/>
            <a:ext cx="1584176" cy="136815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2" name="Овал 311"/>
          <p:cNvSpPr/>
          <p:nvPr/>
        </p:nvSpPr>
        <p:spPr>
          <a:xfrm>
            <a:off x="2051720" y="2636912"/>
            <a:ext cx="1656184" cy="144016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3" name="Овал 312"/>
          <p:cNvSpPr/>
          <p:nvPr/>
        </p:nvSpPr>
        <p:spPr>
          <a:xfrm>
            <a:off x="2915816" y="1196752"/>
            <a:ext cx="1512168" cy="129614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4" name="Овал 313"/>
          <p:cNvSpPr/>
          <p:nvPr/>
        </p:nvSpPr>
        <p:spPr>
          <a:xfrm>
            <a:off x="4572000" y="1196752"/>
            <a:ext cx="1512168" cy="129614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5" name="Овал 314"/>
          <p:cNvSpPr/>
          <p:nvPr/>
        </p:nvSpPr>
        <p:spPr>
          <a:xfrm>
            <a:off x="5580112" y="2492896"/>
            <a:ext cx="1440160" cy="136815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6" name="TextBox 315"/>
          <p:cNvSpPr txBox="1"/>
          <p:nvPr/>
        </p:nvSpPr>
        <p:spPr>
          <a:xfrm>
            <a:off x="4427984" y="1340768"/>
            <a:ext cx="1800200" cy="751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50"/>
              </a:spcBef>
            </a:pP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Институт </a:t>
            </a:r>
          </a:p>
          <a:p>
            <a:pPr algn="ctr">
              <a:spcBef>
                <a:spcPts val="50"/>
              </a:spcBef>
            </a:pP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Технологического менеджмента</a:t>
            </a:r>
            <a:endParaRPr lang="ru-RU" sz="1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" name="TextBox 316"/>
          <p:cNvSpPr txBox="1"/>
          <p:nvPr/>
        </p:nvSpPr>
        <p:spPr>
          <a:xfrm>
            <a:off x="2915816" y="1268760"/>
            <a:ext cx="1440160" cy="966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50"/>
              </a:spcBef>
            </a:pP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Институт </a:t>
            </a:r>
          </a:p>
          <a:p>
            <a:pPr algn="ctr">
              <a:spcBef>
                <a:spcPts val="50"/>
              </a:spcBef>
            </a:pP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Технологии пищевых продуктов</a:t>
            </a:r>
            <a:endParaRPr lang="ru-RU" sz="1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8" name="TextBox 317"/>
          <p:cNvSpPr txBox="1"/>
          <p:nvPr/>
        </p:nvSpPr>
        <p:spPr>
          <a:xfrm>
            <a:off x="2051720" y="2780928"/>
            <a:ext cx="1584176" cy="966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50"/>
              </a:spcBef>
            </a:pP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Институт </a:t>
            </a:r>
          </a:p>
          <a:p>
            <a:pPr algn="ctr">
              <a:spcBef>
                <a:spcPts val="50"/>
              </a:spcBef>
            </a:pP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Биотехнологии и рыбного хозяйства</a:t>
            </a:r>
            <a:endParaRPr lang="ru-RU" sz="1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9" name="TextBox 318"/>
          <p:cNvSpPr txBox="1"/>
          <p:nvPr/>
        </p:nvSpPr>
        <p:spPr>
          <a:xfrm>
            <a:off x="2771800" y="4149080"/>
            <a:ext cx="1872208" cy="1182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5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Институт </a:t>
            </a:r>
          </a:p>
          <a:p>
            <a:pPr algn="ctr">
              <a:spcBef>
                <a:spcPts val="5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Социально-Гуманитарных технологий и дизайна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0" name="TextBox 319"/>
          <p:cNvSpPr txBox="1"/>
          <p:nvPr/>
        </p:nvSpPr>
        <p:spPr>
          <a:xfrm>
            <a:off x="5572132" y="2643182"/>
            <a:ext cx="1440160" cy="966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5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Институт </a:t>
            </a:r>
          </a:p>
          <a:p>
            <a:pPr algn="ctr">
              <a:spcBef>
                <a:spcPts val="5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Экономики, менеджмента и права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1" name="Прямая со стрелкой 320"/>
          <p:cNvCxnSpPr/>
          <p:nvPr/>
        </p:nvCxnSpPr>
        <p:spPr>
          <a:xfrm>
            <a:off x="3851920" y="2420888"/>
            <a:ext cx="216024" cy="432048"/>
          </a:xfrm>
          <a:prstGeom prst="straightConnector1">
            <a:avLst/>
          </a:prstGeom>
          <a:ln w="31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2" name="Прямая со стрелкой 321"/>
          <p:cNvCxnSpPr/>
          <p:nvPr/>
        </p:nvCxnSpPr>
        <p:spPr>
          <a:xfrm flipH="1">
            <a:off x="5076056" y="2420888"/>
            <a:ext cx="144016" cy="288032"/>
          </a:xfrm>
          <a:prstGeom prst="straightConnector1">
            <a:avLst/>
          </a:prstGeom>
          <a:ln w="31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3" name="Прямая со стрелкой 322"/>
          <p:cNvCxnSpPr/>
          <p:nvPr/>
        </p:nvCxnSpPr>
        <p:spPr>
          <a:xfrm flipH="1" flipV="1">
            <a:off x="5076056" y="3789040"/>
            <a:ext cx="144016" cy="216024"/>
          </a:xfrm>
          <a:prstGeom prst="straightConnector1">
            <a:avLst/>
          </a:prstGeom>
          <a:ln w="31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4" name="Прямая со стрелкой 323"/>
          <p:cNvCxnSpPr>
            <a:stCxn id="315" idx="2"/>
          </p:cNvCxnSpPr>
          <p:nvPr/>
        </p:nvCxnSpPr>
        <p:spPr>
          <a:xfrm flipH="1">
            <a:off x="5364088" y="3176972"/>
            <a:ext cx="216024" cy="36004"/>
          </a:xfrm>
          <a:prstGeom prst="straightConnector1">
            <a:avLst/>
          </a:prstGeom>
          <a:ln w="31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5" name="Прямая со стрелкой 324"/>
          <p:cNvCxnSpPr>
            <a:stCxn id="303" idx="1"/>
          </p:cNvCxnSpPr>
          <p:nvPr/>
        </p:nvCxnSpPr>
        <p:spPr>
          <a:xfrm flipV="1">
            <a:off x="3563888" y="3212976"/>
            <a:ext cx="432048" cy="36004"/>
          </a:xfrm>
          <a:prstGeom prst="straightConnector1">
            <a:avLst/>
          </a:prstGeom>
          <a:ln w="31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6" name="Прямая со стрелкой 325"/>
          <p:cNvCxnSpPr/>
          <p:nvPr/>
        </p:nvCxnSpPr>
        <p:spPr>
          <a:xfrm flipV="1">
            <a:off x="4067944" y="3789040"/>
            <a:ext cx="216024" cy="360040"/>
          </a:xfrm>
          <a:prstGeom prst="straightConnector1">
            <a:avLst/>
          </a:prstGeom>
          <a:ln w="31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7" name="Блок-схема: альтернативный процесс 326"/>
          <p:cNvSpPr/>
          <p:nvPr/>
        </p:nvSpPr>
        <p:spPr>
          <a:xfrm>
            <a:off x="72008" y="980728"/>
            <a:ext cx="2088232" cy="909101"/>
          </a:xfrm>
          <a:prstGeom prst="flowChartAlternateProcess">
            <a:avLst/>
          </a:prstGeom>
          <a:solidFill>
            <a:srgbClr val="6699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8" name="Блок-схема: альтернативный процесс 327"/>
          <p:cNvSpPr/>
          <p:nvPr/>
        </p:nvSpPr>
        <p:spPr>
          <a:xfrm>
            <a:off x="1547664" y="0"/>
            <a:ext cx="2154701" cy="936104"/>
          </a:xfrm>
          <a:prstGeom prst="flowChartAlternateProcess">
            <a:avLst/>
          </a:prstGeom>
          <a:solidFill>
            <a:srgbClr val="6699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9" name="Блок-схема: альтернативный процесс 328"/>
          <p:cNvSpPr/>
          <p:nvPr/>
        </p:nvSpPr>
        <p:spPr>
          <a:xfrm>
            <a:off x="5292080" y="44624"/>
            <a:ext cx="2093771" cy="936104"/>
          </a:xfrm>
          <a:prstGeom prst="flowChartAlternateProcess">
            <a:avLst/>
          </a:prstGeom>
          <a:solidFill>
            <a:srgbClr val="6699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0" name="Блок-схема: альтернативный процесс 329"/>
          <p:cNvSpPr/>
          <p:nvPr/>
        </p:nvSpPr>
        <p:spPr>
          <a:xfrm>
            <a:off x="35496" y="2359963"/>
            <a:ext cx="2016224" cy="890061"/>
          </a:xfrm>
          <a:prstGeom prst="flowChartAlternateProcess">
            <a:avLst/>
          </a:prstGeom>
          <a:solidFill>
            <a:srgbClr val="6699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1" name="Блок-схема: альтернативный процесс 330"/>
          <p:cNvSpPr/>
          <p:nvPr/>
        </p:nvSpPr>
        <p:spPr>
          <a:xfrm>
            <a:off x="179512" y="4376187"/>
            <a:ext cx="2123728" cy="891099"/>
          </a:xfrm>
          <a:prstGeom prst="flowChartAlternateProcess">
            <a:avLst/>
          </a:prstGeom>
          <a:solidFill>
            <a:srgbClr val="6699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2" name="Блок-схема: альтернативный процесс 331"/>
          <p:cNvSpPr/>
          <p:nvPr/>
        </p:nvSpPr>
        <p:spPr>
          <a:xfrm>
            <a:off x="7128792" y="1007731"/>
            <a:ext cx="2079415" cy="1053117"/>
          </a:xfrm>
          <a:prstGeom prst="flowChartAlternateProcess">
            <a:avLst/>
          </a:prstGeom>
          <a:solidFill>
            <a:srgbClr val="6699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3" name="Блок-схема: альтернативный процесс 332"/>
          <p:cNvSpPr/>
          <p:nvPr/>
        </p:nvSpPr>
        <p:spPr>
          <a:xfrm>
            <a:off x="827584" y="5471189"/>
            <a:ext cx="2043919" cy="936104"/>
          </a:xfrm>
          <a:prstGeom prst="flowChartAlternateProcess">
            <a:avLst/>
          </a:prstGeom>
          <a:solidFill>
            <a:srgbClr val="6699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4" name="Блок-схема: альтернативный процесс 333"/>
          <p:cNvSpPr/>
          <p:nvPr/>
        </p:nvSpPr>
        <p:spPr>
          <a:xfrm>
            <a:off x="4716016" y="5661248"/>
            <a:ext cx="2121466" cy="936104"/>
          </a:xfrm>
          <a:prstGeom prst="flowChartAlternateProcess">
            <a:avLst/>
          </a:prstGeom>
          <a:solidFill>
            <a:srgbClr val="6699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" name="TextBox 334"/>
          <p:cNvSpPr txBox="1"/>
          <p:nvPr/>
        </p:nvSpPr>
        <p:spPr>
          <a:xfrm>
            <a:off x="576064" y="960983"/>
            <a:ext cx="1218597" cy="659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5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ФГБНУ</a:t>
            </a:r>
          </a:p>
          <a:p>
            <a:pPr algn="ctr">
              <a:spcBef>
                <a:spcPts val="5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ВНИИМП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6" name="TextBox 335"/>
          <p:cNvSpPr txBox="1"/>
          <p:nvPr/>
        </p:nvSpPr>
        <p:spPr>
          <a:xfrm>
            <a:off x="5940152" y="-27384"/>
            <a:ext cx="1218597" cy="659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5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ФГБНУ</a:t>
            </a:r>
          </a:p>
          <a:p>
            <a:pPr algn="ctr">
              <a:spcBef>
                <a:spcPts val="5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ВНИДП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" name="TextBox 336"/>
          <p:cNvSpPr txBox="1"/>
          <p:nvPr/>
        </p:nvSpPr>
        <p:spPr>
          <a:xfrm>
            <a:off x="755576" y="4365104"/>
            <a:ext cx="1401386" cy="659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5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ФГБНУ</a:t>
            </a:r>
          </a:p>
          <a:p>
            <a:pPr algn="ctr">
              <a:spcBef>
                <a:spcPts val="5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ВНИИК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" name="TextBox 337"/>
          <p:cNvSpPr txBox="1"/>
          <p:nvPr/>
        </p:nvSpPr>
        <p:spPr>
          <a:xfrm>
            <a:off x="7998427" y="1026772"/>
            <a:ext cx="1218597" cy="659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5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ФГБНУ</a:t>
            </a:r>
          </a:p>
          <a:p>
            <a:pPr algn="ctr">
              <a:spcBef>
                <a:spcPts val="5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ВНИИТК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9" name="TextBox 338"/>
          <p:cNvSpPr txBox="1"/>
          <p:nvPr/>
        </p:nvSpPr>
        <p:spPr>
          <a:xfrm>
            <a:off x="329067" y="2348880"/>
            <a:ext cx="1218597" cy="659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5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ФГБНУ</a:t>
            </a:r>
          </a:p>
          <a:p>
            <a:pPr algn="ctr">
              <a:spcBef>
                <a:spcPts val="5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ВНИИ КП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0" name="TextBox 339"/>
          <p:cNvSpPr txBox="1"/>
          <p:nvPr/>
        </p:nvSpPr>
        <p:spPr>
          <a:xfrm>
            <a:off x="1625211" y="5445224"/>
            <a:ext cx="1218597" cy="659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5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ФГБНУ</a:t>
            </a:r>
          </a:p>
          <a:p>
            <a:pPr algn="ctr">
              <a:spcBef>
                <a:spcPts val="5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ВНИХИ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1" name="TextBox 340"/>
          <p:cNvSpPr txBox="1"/>
          <p:nvPr/>
        </p:nvSpPr>
        <p:spPr>
          <a:xfrm>
            <a:off x="2417299" y="-70589"/>
            <a:ext cx="1218597" cy="659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ФГБНУ</a:t>
            </a:r>
          </a:p>
          <a:p>
            <a:pPr algn="ctr">
              <a:spcBef>
                <a:spcPts val="5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ВНИМИ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2" name="TextBox 341"/>
          <p:cNvSpPr txBox="1"/>
          <p:nvPr/>
        </p:nvSpPr>
        <p:spPr>
          <a:xfrm>
            <a:off x="5148064" y="5624200"/>
            <a:ext cx="1645106" cy="659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5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ФГБНУ</a:t>
            </a:r>
          </a:p>
          <a:p>
            <a:pPr algn="ctr">
              <a:spcBef>
                <a:spcPts val="5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ПБиВП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3" name="Picture 12" descr="http://vniimp.ru/components/com_gk3_photoslide/thumbs_big/310930112002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016" y="1032991"/>
            <a:ext cx="435251" cy="464268"/>
          </a:xfrm>
          <a:prstGeom prst="rect">
            <a:avLst/>
          </a:prstGeom>
          <a:noFill/>
        </p:spPr>
      </p:pic>
      <p:pic>
        <p:nvPicPr>
          <p:cNvPr id="344" name="Picture 14" descr="НИИДП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44624"/>
            <a:ext cx="561391" cy="474129"/>
          </a:xfrm>
          <a:prstGeom prst="rect">
            <a:avLst/>
          </a:prstGeom>
          <a:noFill/>
        </p:spPr>
      </p:pic>
      <p:pic>
        <p:nvPicPr>
          <p:cNvPr id="345" name="Picture 18" descr="ВНИХ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543197"/>
            <a:ext cx="426732" cy="364613"/>
          </a:xfrm>
          <a:prstGeom prst="rect">
            <a:avLst/>
          </a:prstGeom>
          <a:noFill/>
        </p:spPr>
      </p:pic>
      <p:pic>
        <p:nvPicPr>
          <p:cNvPr id="346" name="Picture 20" descr="http://www.vniitek.ru/template/visitor_/bone/site/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00800" y="1180120"/>
            <a:ext cx="843799" cy="376672"/>
          </a:xfrm>
          <a:prstGeom prst="rect">
            <a:avLst/>
          </a:prstGeom>
          <a:noFill/>
        </p:spPr>
      </p:pic>
      <p:pic>
        <p:nvPicPr>
          <p:cNvPr id="347" name="Picture 2" descr="http://vnimi.org/images/vnimi_diz_0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44400" y="124847"/>
            <a:ext cx="839368" cy="351825"/>
          </a:xfrm>
          <a:prstGeom prst="rect">
            <a:avLst/>
          </a:prstGeom>
          <a:noFill/>
        </p:spPr>
      </p:pic>
      <p:pic>
        <p:nvPicPr>
          <p:cNvPr id="348" name="Picture 26" descr="http://www.vniinapitkov.ru/bitrix/templates/main/images/log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60032" y="5707291"/>
            <a:ext cx="355450" cy="355451"/>
          </a:xfrm>
          <a:prstGeom prst="rect">
            <a:avLst/>
          </a:prstGeom>
          <a:noFill/>
        </p:spPr>
      </p:pic>
      <p:pic>
        <p:nvPicPr>
          <p:cNvPr id="349" name="Picture 16" descr="ГНУ ВНИИ крахмалопродуктов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5008" y="4448195"/>
            <a:ext cx="669479" cy="315049"/>
          </a:xfrm>
          <a:prstGeom prst="rect">
            <a:avLst/>
          </a:prstGeom>
          <a:noFill/>
        </p:spPr>
      </p:pic>
      <p:sp>
        <p:nvSpPr>
          <p:cNvPr id="350" name="TextBox 349"/>
          <p:cNvSpPr txBox="1"/>
          <p:nvPr/>
        </p:nvSpPr>
        <p:spPr>
          <a:xfrm>
            <a:off x="4716016" y="6211347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Соглашение от 25.08.2008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1" name="TextBox 350"/>
          <p:cNvSpPr txBox="1"/>
          <p:nvPr/>
        </p:nvSpPr>
        <p:spPr>
          <a:xfrm>
            <a:off x="179512" y="4953290"/>
            <a:ext cx="2195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Соглашение от 25.08.2014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2" name="TextBox 351"/>
          <p:cNvSpPr txBox="1"/>
          <p:nvPr/>
        </p:nvSpPr>
        <p:spPr>
          <a:xfrm>
            <a:off x="755576" y="6047253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Соглашение от 25.08.2014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3" name="TextBox 352"/>
          <p:cNvSpPr txBox="1"/>
          <p:nvPr/>
        </p:nvSpPr>
        <p:spPr>
          <a:xfrm>
            <a:off x="-36512" y="2936027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Соглашение от 30.06.2014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4" name="TextBox 353"/>
          <p:cNvSpPr txBox="1"/>
          <p:nvPr/>
        </p:nvSpPr>
        <p:spPr>
          <a:xfrm>
            <a:off x="1475656" y="577483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Соглашение от 04.04.2014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5" name="TextBox 354"/>
          <p:cNvSpPr txBox="1"/>
          <p:nvPr/>
        </p:nvSpPr>
        <p:spPr>
          <a:xfrm>
            <a:off x="5220072" y="620688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Соглашение от 25.08.2014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6" name="TextBox 355"/>
          <p:cNvSpPr txBox="1"/>
          <p:nvPr/>
        </p:nvSpPr>
        <p:spPr>
          <a:xfrm>
            <a:off x="7020272" y="1674844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Соглашение от 30.06.2014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7" name="TextBox 356"/>
          <p:cNvSpPr txBox="1"/>
          <p:nvPr/>
        </p:nvSpPr>
        <p:spPr>
          <a:xfrm>
            <a:off x="0" y="1537047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Соглашение от 25.08.2014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" name="Блок-схема: альтернативный процесс 357"/>
          <p:cNvSpPr/>
          <p:nvPr/>
        </p:nvSpPr>
        <p:spPr>
          <a:xfrm>
            <a:off x="7020273" y="3645024"/>
            <a:ext cx="2123728" cy="936104"/>
          </a:xfrm>
          <a:prstGeom prst="flowChartAlternateProcess">
            <a:avLst/>
          </a:prstGeom>
          <a:solidFill>
            <a:srgbClr val="6699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9" name="TextBox 358"/>
          <p:cNvSpPr txBox="1"/>
          <p:nvPr/>
        </p:nvSpPr>
        <p:spPr>
          <a:xfrm>
            <a:off x="7889907" y="3573016"/>
            <a:ext cx="1218597" cy="659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5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ФГБНУ</a:t>
            </a:r>
          </a:p>
          <a:p>
            <a:pPr algn="ctr">
              <a:spcBef>
                <a:spcPts val="5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ВНИИХП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0" name="TextBox 359"/>
          <p:cNvSpPr txBox="1"/>
          <p:nvPr/>
        </p:nvSpPr>
        <p:spPr>
          <a:xfrm>
            <a:off x="6948264" y="4149080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Соглашение от 21.03.2010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1" name="Picture 24" descr="Научно-исследовательский институт хлебопекарной промышленности |  ФГБНУ НИИХП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64288" y="3645024"/>
            <a:ext cx="606887" cy="525108"/>
          </a:xfrm>
          <a:prstGeom prst="rect">
            <a:avLst/>
          </a:prstGeom>
          <a:noFill/>
        </p:spPr>
      </p:pic>
      <p:cxnSp>
        <p:nvCxnSpPr>
          <p:cNvPr id="362" name="Прямая со стрелкой 361"/>
          <p:cNvCxnSpPr/>
          <p:nvPr/>
        </p:nvCxnSpPr>
        <p:spPr>
          <a:xfrm flipV="1">
            <a:off x="2276128" y="3645024"/>
            <a:ext cx="1791816" cy="1160514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3" name="Прямая со стрелкой 362"/>
          <p:cNvCxnSpPr/>
          <p:nvPr/>
        </p:nvCxnSpPr>
        <p:spPr>
          <a:xfrm flipH="1">
            <a:off x="5292080" y="1628800"/>
            <a:ext cx="1800200" cy="1224136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4" name="Прямая со стрелкой 363"/>
          <p:cNvCxnSpPr/>
          <p:nvPr/>
        </p:nvCxnSpPr>
        <p:spPr>
          <a:xfrm>
            <a:off x="2123728" y="1772816"/>
            <a:ext cx="1872208" cy="1224136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5" name="Прямая со стрелкой 364"/>
          <p:cNvCxnSpPr/>
          <p:nvPr/>
        </p:nvCxnSpPr>
        <p:spPr>
          <a:xfrm flipH="1" flipV="1">
            <a:off x="4788025" y="3968016"/>
            <a:ext cx="72007" cy="169323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6" name="Прямая со стрелкой 365"/>
          <p:cNvCxnSpPr>
            <a:stCxn id="330" idx="3"/>
          </p:cNvCxnSpPr>
          <p:nvPr/>
        </p:nvCxnSpPr>
        <p:spPr>
          <a:xfrm flipV="1">
            <a:off x="2051720" y="2060849"/>
            <a:ext cx="864096" cy="74414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7" name="Прямая со стрелкой 366"/>
          <p:cNvCxnSpPr/>
          <p:nvPr/>
        </p:nvCxnSpPr>
        <p:spPr>
          <a:xfrm>
            <a:off x="3275856" y="908720"/>
            <a:ext cx="432048" cy="28803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8" name="Прямая со стрелкой 367"/>
          <p:cNvCxnSpPr>
            <a:endCxn id="317" idx="1"/>
          </p:cNvCxnSpPr>
          <p:nvPr/>
        </p:nvCxnSpPr>
        <p:spPr>
          <a:xfrm flipV="1">
            <a:off x="2123728" y="1752226"/>
            <a:ext cx="792088" cy="2059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9" name="Прямая со стрелкой 368"/>
          <p:cNvCxnSpPr/>
          <p:nvPr/>
        </p:nvCxnSpPr>
        <p:spPr>
          <a:xfrm flipH="1" flipV="1">
            <a:off x="2612122" y="3990902"/>
            <a:ext cx="159678" cy="145432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0" name="Прямая со стрелкой 369"/>
          <p:cNvCxnSpPr/>
          <p:nvPr/>
        </p:nvCxnSpPr>
        <p:spPr>
          <a:xfrm>
            <a:off x="3275856" y="908720"/>
            <a:ext cx="1656184" cy="36004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1" name="Прямая со стрелкой 370"/>
          <p:cNvCxnSpPr/>
          <p:nvPr/>
        </p:nvCxnSpPr>
        <p:spPr>
          <a:xfrm flipH="1">
            <a:off x="6012161" y="1628800"/>
            <a:ext cx="1080119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2" name="Прямая со стрелкой 371"/>
          <p:cNvCxnSpPr>
            <a:stCxn id="355" idx="2"/>
          </p:cNvCxnSpPr>
          <p:nvPr/>
        </p:nvCxnSpPr>
        <p:spPr>
          <a:xfrm flipH="1">
            <a:off x="5652121" y="928465"/>
            <a:ext cx="684075" cy="34029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3" name="TextBox 372"/>
          <p:cNvSpPr txBox="1"/>
          <p:nvPr/>
        </p:nvSpPr>
        <p:spPr>
          <a:xfrm>
            <a:off x="0" y="652534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/>
              <a:t>Научно-производственная площадка МГУТУ им. К.Г.Разумовского (ПКУ)</a:t>
            </a:r>
            <a:endParaRPr lang="ru-RU" b="1" u="sng" dirty="0"/>
          </a:p>
        </p:txBody>
      </p:sp>
      <p:sp>
        <p:nvSpPr>
          <p:cNvPr id="374" name="Блок-схема: альтернативный процесс 373"/>
          <p:cNvSpPr/>
          <p:nvPr/>
        </p:nvSpPr>
        <p:spPr>
          <a:xfrm>
            <a:off x="7215206" y="2428868"/>
            <a:ext cx="1928794" cy="1071570"/>
          </a:xfrm>
          <a:prstGeom prst="flowChartAlternateProcess">
            <a:avLst/>
          </a:prstGeom>
          <a:solidFill>
            <a:srgbClr val="6699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 НИЦ Курчатовский институт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Соглашение 25.12.16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75" name="Picture 2" descr="http://www.nrcki.ru/dyn_images/img6089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86644" y="2500306"/>
            <a:ext cx="232412" cy="285752"/>
          </a:xfrm>
          <a:prstGeom prst="rect">
            <a:avLst/>
          </a:prstGeom>
          <a:noFill/>
        </p:spPr>
      </p:pic>
      <p:cxnSp>
        <p:nvCxnSpPr>
          <p:cNvPr id="376" name="Прямая со стрелкой 375"/>
          <p:cNvCxnSpPr/>
          <p:nvPr/>
        </p:nvCxnSpPr>
        <p:spPr>
          <a:xfrm rot="10800000">
            <a:off x="6000760" y="2071678"/>
            <a:ext cx="1214446" cy="78581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D:\Работа\Дизайн\Презентация лешиной в москву 2016\Elegant-Abstract-Blue-Backgrounds-PPT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4000"/>
                    </a14:imgEffect>
                    <a14:imgEffect>
                      <a14:colorTemperature colorTemp="3875"/>
                    </a14:imgEffect>
                    <a14:imgEffect>
                      <a14:saturation sat="270000"/>
                    </a14:imgEffect>
                    <a14:imgEffect>
                      <a14:brightnessContrast bright="20000" contrast="2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" y="4812"/>
            <a:ext cx="9151513" cy="68304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117552" y="2492896"/>
            <a:ext cx="3168352" cy="1273906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Профильные технологические классы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1259632" y="4274103"/>
            <a:ext cx="2509889" cy="949723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Профильные колледжи 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140494" y="2516278"/>
            <a:ext cx="2896001" cy="1250523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Технопарки «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Кванториум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1475656" y="5661248"/>
            <a:ext cx="5832648" cy="961305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Предприятия пищевой, перерабатывающей промышленности, 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9379576">
            <a:off x="2413580" y="1889959"/>
            <a:ext cx="1683360" cy="259470"/>
          </a:xfrm>
          <a:prstGeom prst="rightArrow">
            <a:avLst/>
          </a:prstGeom>
          <a:effectLst>
            <a:outerShdw blurRad="40000" dist="20000" dir="5400000" rotWithShape="0">
              <a:srgbClr val="000000">
                <a:alpha val="1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6659584">
            <a:off x="2531964" y="2863651"/>
            <a:ext cx="2627986" cy="259470"/>
          </a:xfrm>
          <a:prstGeom prst="rightArrow">
            <a:avLst/>
          </a:prstGeom>
          <a:effectLst>
            <a:outerShdw blurRad="40000" dist="20000" dir="5400000" rotWithShape="0">
              <a:srgbClr val="000000">
                <a:alpha val="1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2964042" y="3513692"/>
            <a:ext cx="3603594" cy="259470"/>
          </a:xfrm>
          <a:prstGeom prst="rightArrow">
            <a:avLst/>
          </a:prstGeom>
          <a:effectLst>
            <a:outerShdw blurRad="40000" dist="20000" dir="5400000" rotWithShape="0">
              <a:srgbClr val="000000">
                <a:alpha val="1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4182561">
            <a:off x="4047915" y="2700250"/>
            <a:ext cx="3079554" cy="259470"/>
          </a:xfrm>
          <a:prstGeom prst="rightArrow">
            <a:avLst/>
          </a:prstGeom>
          <a:effectLst>
            <a:outerShdw blurRad="40000" dist="20000" dir="5400000" rotWithShape="0">
              <a:srgbClr val="000000">
                <a:alpha val="1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188640"/>
            <a:ext cx="89644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целостная система устойчивого воспроизводства и привлечения кадров для научно-технологического развития пищевой отрасли</a:t>
            </a:r>
          </a:p>
        </p:txBody>
      </p:sp>
      <p:sp>
        <p:nvSpPr>
          <p:cNvPr id="15" name="Стрелка вправо 14"/>
          <p:cNvSpPr/>
          <p:nvPr/>
        </p:nvSpPr>
        <p:spPr>
          <a:xfrm rot="1561533">
            <a:off x="5368814" y="1885911"/>
            <a:ext cx="1719648" cy="259470"/>
          </a:xfrm>
          <a:prstGeom prst="rightArrow">
            <a:avLst/>
          </a:prstGeom>
          <a:effectLst>
            <a:outerShdw blurRad="40000" dist="20000" dir="5400000" rotWithShape="0">
              <a:srgbClr val="000000">
                <a:alpha val="1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75856" y="980728"/>
            <a:ext cx="3024336" cy="144016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Кластер непрерывного технологического образования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3275856" y="3068960"/>
            <a:ext cx="2880320" cy="216024"/>
          </a:xfrm>
          <a:prstGeom prst="rightArrow">
            <a:avLst/>
          </a:prstGeom>
          <a:effectLst>
            <a:outerShdw blurRad="40000" dist="20000" dir="5400000" rotWithShape="0">
              <a:srgbClr val="000000">
                <a:alpha val="1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1203264">
            <a:off x="3167560" y="3584664"/>
            <a:ext cx="3041871" cy="192727"/>
          </a:xfrm>
          <a:prstGeom prst="rightArrow">
            <a:avLst/>
          </a:prstGeom>
          <a:effectLst>
            <a:outerShdw blurRad="40000" dist="20000" dir="5400000" rotWithShape="0">
              <a:srgbClr val="000000">
                <a:alpha val="1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736278">
            <a:off x="3722576" y="4577342"/>
            <a:ext cx="1915099" cy="343933"/>
          </a:xfrm>
          <a:prstGeom prst="rightArrow">
            <a:avLst/>
          </a:prstGeom>
          <a:effectLst>
            <a:outerShdw blurRad="40000" dist="20000" dir="5400000" rotWithShape="0">
              <a:srgbClr val="000000">
                <a:alpha val="1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12439573">
            <a:off x="3696133" y="5222193"/>
            <a:ext cx="1288006" cy="261818"/>
          </a:xfrm>
          <a:prstGeom prst="rightArrow">
            <a:avLst/>
          </a:prstGeom>
          <a:effectLst>
            <a:outerShdw blurRad="40000" dist="20000" dir="5400000" rotWithShape="0">
              <a:srgbClr val="000000">
                <a:alpha val="1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8296768">
            <a:off x="4624187" y="5237877"/>
            <a:ext cx="1173307" cy="171137"/>
          </a:xfrm>
          <a:prstGeom prst="rightArrow">
            <a:avLst/>
          </a:prstGeom>
          <a:effectLst>
            <a:outerShdw blurRad="40000" dist="20000" dir="5400000" rotWithShape="0">
              <a:srgbClr val="000000">
                <a:alpha val="1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4082227">
            <a:off x="2569370" y="4329815"/>
            <a:ext cx="2997147" cy="172079"/>
          </a:xfrm>
          <a:prstGeom prst="rightArrow">
            <a:avLst/>
          </a:prstGeom>
          <a:effectLst>
            <a:outerShdw blurRad="40000" dist="20000" dir="5400000" rotWithShape="0">
              <a:srgbClr val="000000">
                <a:alpha val="1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6200000">
            <a:off x="6339992" y="3874155"/>
            <a:ext cx="576064" cy="261818"/>
          </a:xfrm>
          <a:prstGeom prst="rightArrow">
            <a:avLst/>
          </a:prstGeom>
          <a:effectLst>
            <a:outerShdw blurRad="40000" dist="20000" dir="5400000" rotWithShape="0">
              <a:srgbClr val="000000">
                <a:alpha val="1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12097988">
            <a:off x="3023677" y="3670675"/>
            <a:ext cx="2905137" cy="164724"/>
          </a:xfrm>
          <a:prstGeom prst="rightArrow">
            <a:avLst/>
          </a:prstGeom>
          <a:effectLst>
            <a:outerShdw blurRad="40000" dist="20000" dir="5400000" rotWithShape="0">
              <a:srgbClr val="000000">
                <a:alpha val="1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5635368" y="4274104"/>
            <a:ext cx="2969080" cy="1243127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университет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500298" y="214290"/>
            <a:ext cx="3714776" cy="171451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Подготовка выпускников технологического направления для пищевой и перерабатывающей промышленности </a:t>
            </a:r>
            <a:endParaRPr lang="ru-RU" sz="1600" dirty="0"/>
          </a:p>
        </p:txBody>
      </p:sp>
      <p:sp>
        <p:nvSpPr>
          <p:cNvPr id="7" name="Овал 6"/>
          <p:cNvSpPr/>
          <p:nvPr/>
        </p:nvSpPr>
        <p:spPr>
          <a:xfrm>
            <a:off x="2571736" y="3643314"/>
            <a:ext cx="3714776" cy="171451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Технология продукции и организация общественного  питания</a:t>
            </a:r>
          </a:p>
          <a:p>
            <a:pPr algn="ctr"/>
            <a:r>
              <a:rPr lang="ru-RU" sz="1600" dirty="0" smtClean="0"/>
              <a:t>19.03.04 – </a:t>
            </a:r>
            <a:r>
              <a:rPr lang="ru-RU" sz="1600" dirty="0" err="1" smtClean="0"/>
              <a:t>бакалавриат</a:t>
            </a:r>
            <a:endParaRPr lang="ru-RU" sz="1600" dirty="0" smtClean="0"/>
          </a:p>
          <a:p>
            <a:pPr algn="ctr"/>
            <a:r>
              <a:rPr lang="ru-RU" sz="1600" dirty="0" smtClean="0"/>
              <a:t>19.04.04 – магистратура   </a:t>
            </a:r>
          </a:p>
          <a:p>
            <a:pPr algn="ctr"/>
            <a:r>
              <a:rPr lang="ru-RU" sz="1600" dirty="0" smtClean="0"/>
              <a:t>     </a:t>
            </a:r>
          </a:p>
          <a:p>
            <a:pPr algn="ctr"/>
            <a:endParaRPr lang="ru-RU" sz="1600" dirty="0" smtClean="0"/>
          </a:p>
          <a:p>
            <a:pPr algn="ctr"/>
            <a:endParaRPr lang="ru-RU" sz="1600" dirty="0"/>
          </a:p>
        </p:txBody>
      </p:sp>
      <p:sp>
        <p:nvSpPr>
          <p:cNvPr id="8" name="Овал 7"/>
          <p:cNvSpPr/>
          <p:nvPr/>
        </p:nvSpPr>
        <p:spPr>
          <a:xfrm>
            <a:off x="5072066" y="2000240"/>
            <a:ext cx="3714776" cy="171451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Продукты питания животного происхождения</a:t>
            </a:r>
          </a:p>
          <a:p>
            <a:pPr algn="ctr"/>
            <a:r>
              <a:rPr lang="ru-RU" sz="1600" dirty="0" smtClean="0"/>
              <a:t>19.03.03  – </a:t>
            </a:r>
            <a:r>
              <a:rPr lang="ru-RU" sz="1600" dirty="0" err="1" smtClean="0"/>
              <a:t>бакалавриат</a:t>
            </a:r>
            <a:endParaRPr lang="ru-RU" sz="1600" dirty="0" smtClean="0"/>
          </a:p>
          <a:p>
            <a:pPr algn="ctr"/>
            <a:r>
              <a:rPr lang="ru-RU" sz="1600" dirty="0" smtClean="0"/>
              <a:t>19.04.03 – магистратура   </a:t>
            </a:r>
          </a:p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9" name="Овал 8"/>
          <p:cNvSpPr/>
          <p:nvPr/>
        </p:nvSpPr>
        <p:spPr>
          <a:xfrm>
            <a:off x="142844" y="2000240"/>
            <a:ext cx="3714776" cy="171451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Продукты питания из растительного сырья</a:t>
            </a:r>
          </a:p>
          <a:p>
            <a:pPr algn="ctr"/>
            <a:r>
              <a:rPr lang="ru-RU" sz="1600" dirty="0" smtClean="0"/>
              <a:t>19.03.02 – </a:t>
            </a:r>
            <a:r>
              <a:rPr lang="ru-RU" sz="1600" dirty="0" err="1" smtClean="0"/>
              <a:t>бакалавриат</a:t>
            </a:r>
            <a:endParaRPr lang="ru-RU" sz="1600" dirty="0" smtClean="0"/>
          </a:p>
          <a:p>
            <a:pPr algn="ctr"/>
            <a:r>
              <a:rPr lang="ru-RU" sz="1600" dirty="0" smtClean="0"/>
              <a:t>19.04.02 – магистратура   </a:t>
            </a:r>
            <a:endParaRPr lang="ru-RU" sz="1600" dirty="0"/>
          </a:p>
        </p:txBody>
      </p:sp>
      <p:cxnSp>
        <p:nvCxnSpPr>
          <p:cNvPr id="11" name="Прямая со стрелкой 10"/>
          <p:cNvCxnSpPr>
            <a:stCxn id="4" idx="3"/>
          </p:cNvCxnSpPr>
          <p:nvPr/>
        </p:nvCxnSpPr>
        <p:spPr>
          <a:xfrm rot="5400000">
            <a:off x="2575327" y="1531252"/>
            <a:ext cx="322522" cy="6154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4" idx="4"/>
            <a:endCxn id="7" idx="0"/>
          </p:cNvCxnSpPr>
          <p:nvPr/>
        </p:nvCxnSpPr>
        <p:spPr>
          <a:xfrm rot="16200000" flipH="1">
            <a:off x="3536149" y="2750339"/>
            <a:ext cx="1714512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4" idx="5"/>
          </p:cNvCxnSpPr>
          <p:nvPr/>
        </p:nvCxnSpPr>
        <p:spPr>
          <a:xfrm rot="16200000" flipH="1">
            <a:off x="5746084" y="1602690"/>
            <a:ext cx="393962" cy="5440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1143000"/>
          </a:xfrm>
        </p:spPr>
        <p:txBody>
          <a:bodyPr/>
          <a:lstStyle/>
          <a:p>
            <a:r>
              <a:rPr lang="ru-RU" sz="2000" dirty="0" smtClean="0"/>
              <a:t>Повышение привлекательности технологического образования и карьеры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857232"/>
            <a:ext cx="4679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Привлечение молодежи к инновациям </a:t>
            </a:r>
            <a:endParaRPr lang="ru-RU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500174"/>
            <a:ext cx="81439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Вовлечение молодых ученых, аспирантов и студентов в инновационную деятельность 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Создание системы работы с объектами интеллектуальной собственности 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Коммерциализация результатов НИОКР 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Развитие государственно-частного партнерства</a:t>
            </a:r>
          </a:p>
          <a:p>
            <a:r>
              <a:rPr lang="ru-RU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Развитие навыков патентования и защиты приоритетов </a:t>
            </a:r>
            <a:endParaRPr lang="ru-RU" dirty="0"/>
          </a:p>
        </p:txBody>
      </p:sp>
      <p:pic>
        <p:nvPicPr>
          <p:cNvPr id="8" name="Picture 6" descr="C:\Documents and Settings\Администратор\Рабочий стол\ВНИМИ-оборуд\подготовка навесок для опр. белка-сту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630490"/>
            <a:ext cx="1648043" cy="2227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C:\Documents and Settings\Администратор\Рабочий стол\ВНИМИ-оборуд\подготовка проб-сту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3069" y="1928802"/>
            <a:ext cx="152093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Documents and Settings\Администратор\Рабочий стол\Фото\image-11-05-16-12-08-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072066" y="4857760"/>
            <a:ext cx="2055981" cy="2000240"/>
          </a:xfr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u="sng" dirty="0" smtClean="0"/>
              <a:t>НИОКР вузов в интересах работодателя </a:t>
            </a:r>
            <a:endParaRPr lang="ru-RU" sz="3200" b="1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ru-RU" sz="2800" dirty="0" smtClean="0"/>
              <a:t>Программы инновационного развития компаний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/>
              <a:t>Технологические платформы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/>
              <a:t>Кооперация вузов и организаций по созданию высокотехнологичного производства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/>
              <a:t>Хоздоговора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/>
              <a:t>Развитие инновационной инфраструктуры вузов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/>
              <a:t>Развитие университетских технопарков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/>
              <a:t>Создание молодежных инновационных центров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/>
              <a:t>Создание малых предприятий </a:t>
            </a:r>
            <a:endParaRPr lang="ru-RU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:\Работа\Дизайн\Презентация лешиной в москву 2016\Elegant-Abstract-Blue-Backgrounds-PPT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4000"/>
                    </a14:imgEffect>
                    <a14:imgEffect>
                      <a14:colorTemperature colorTemp="3875"/>
                    </a14:imgEffect>
                    <a14:imgEffect>
                      <a14:saturation sat="270000"/>
                    </a14:imgEffect>
                    <a14:imgEffect>
                      <a14:brightnessContrast bright="20000" contrast="2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14" y="0"/>
            <a:ext cx="9151513" cy="68304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2441904" y="2384304"/>
            <a:ext cx="5802504" cy="61264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разрабатываемый продукт и пути решения должны отличаться оригинальностью и новизной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2436556" y="1404754"/>
            <a:ext cx="5688632" cy="612648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Наличие задачи, приводящей к созданию нового  продукта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2458193" y="3332566"/>
            <a:ext cx="5688632" cy="612648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2060"/>
                </a:solidFill>
              </a:rPr>
              <a:t>результаты проекта должны представляться на выставках, семинарах и конференциях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2483768" y="4365104"/>
            <a:ext cx="5688632" cy="72008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2060"/>
                </a:solidFill>
              </a:rPr>
              <a:t>Проект должен иметь возможность продолжения с целью коммерциализации результатов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2470384" y="5292832"/>
            <a:ext cx="5688632" cy="94448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участники  проекта должны иметь перспективу создания собственного предприятия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19876341">
            <a:off x="1575427" y="2701635"/>
            <a:ext cx="905210" cy="25947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9124447">
            <a:off x="1083044" y="2220212"/>
            <a:ext cx="1503235" cy="25947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3083789">
            <a:off x="1042472" y="4747807"/>
            <a:ext cx="1725893" cy="25947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2060135">
            <a:off x="1608366" y="4130501"/>
            <a:ext cx="934664" cy="25947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1779490" y="3424711"/>
            <a:ext cx="690894" cy="25947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71600" y="188640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Требования к проектному обучению </a:t>
            </a:r>
          </a:p>
        </p:txBody>
      </p:sp>
      <p:pic>
        <p:nvPicPr>
          <p:cNvPr id="16" name="Picture 7" descr="Untitled-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2093540" cy="242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908720"/>
            <a:ext cx="71287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2060"/>
                </a:solidFill>
              </a:rPr>
              <a:t>Проектное обучение предусматривает разработку технологических проектов в области</a:t>
            </a:r>
            <a:r>
              <a:rPr lang="ru-RU" sz="2400" b="1" dirty="0" smtClean="0">
                <a:solidFill>
                  <a:srgbClr val="002060"/>
                </a:solidFill>
              </a:rPr>
              <a:t>:</a:t>
            </a: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</a:rPr>
              <a:t>специализированной функциональной и обогащенной пищевой продукции;</a:t>
            </a:r>
          </a:p>
          <a:p>
            <a:endParaRPr lang="ru-RU" sz="800" b="1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</a:rPr>
              <a:t> биологических активных добавок к пище;</a:t>
            </a:r>
          </a:p>
          <a:p>
            <a:endParaRPr lang="ru-RU" sz="800" b="1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</a:rPr>
              <a:t> разработки новых рецептур и составов;</a:t>
            </a:r>
          </a:p>
          <a:p>
            <a:pPr>
              <a:buFontTx/>
              <a:buChar char="-"/>
            </a:pPr>
            <a:endParaRPr lang="ru-RU" sz="800" b="1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</a:rPr>
              <a:t> инновационных упаковочных материалов для сохранения качества пищевой продукции;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</a:rPr>
              <a:t> проекты сети предприятий индустрии питания.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Внедрение методики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World Skills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образовательный процесс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Организация практических занятий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соотвествии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 методиками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World Skills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Организация проведения чемпионатов между вузами по методикам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World Skills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906953"/>
            <a:ext cx="4176464" cy="2766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933056"/>
            <a:ext cx="399593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uybrand.ru/upload/Buybrand-horeca_rb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2924944"/>
            <a:ext cx="8229600" cy="922114"/>
          </a:xfrm>
        </p:spPr>
        <p:txBody>
          <a:bodyPr/>
          <a:lstStyle/>
          <a:p>
            <a:r>
              <a:rPr lang="ru-RU" sz="2800" b="1" dirty="0" smtClean="0"/>
              <a:t>Спасибо за внимание!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600" b="1" dirty="0" smtClean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buybrand.ru/upload/Buybrand-horeca_rbc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80" y="0"/>
            <a:ext cx="914768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buybrand.ru/upload/Buybrand-horeca_rbc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734481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Современные тенденции развития общественного питания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Разделение общественного питания на коммерческое и социальное;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Переход  предприятий на использование  отечественного сырья;  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Тенденция открытия демократических заведений;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Возрождение русской кухни (классическая, современная, боярская)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Открытие заведений специализирующихся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монокухне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/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Требования к персоналу предприятий общественного питания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000" b="1" dirty="0" smtClean="0"/>
              <a:t>—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знание и соблюдение должностных инструкций и правил внутреннего распорядка предприятия (организации);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соблюдение требований санитарии, правил личной гигиены и гигиены рабочего места [5];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знание и соблюдение мер пожарной безопасности, правил охраны труда и техники безопасности;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знание требований нормативных и технических документов в сфере услуг общественного питания, в том числе о продукции общественного питания;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владение профессиональной терминологией;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повышение квалификации работников (не реже одного раза в пять лет).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Профессиональные стандарты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области общественного питания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«Руководитель предприятия питания»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утвержденный приказом Министерства труда и социальной защиты Российской Федерации  7 мая 2015 г. № 281н (зарегистрирован Министерством юстиции Российской Федерации  2 июня 2015 г. регистрационный номер № 37510)</a:t>
            </a:r>
          </a:p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«Повар»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утвержденный приказом Министерства труда и социальной защиты Российской Федерации  08.09.2015 г. № 610н (зарегистрирован Министерством юстиции Российской Федерации  29.09. 2015 г. регистрационный номер № 39023)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Образовательный стандарт 3++</a:t>
            </a:r>
            <a:br>
              <a:rPr lang="ru-RU" sz="2800" dirty="0" smtClean="0"/>
            </a:br>
            <a:r>
              <a:rPr lang="ru-RU" sz="2800" dirty="0" smtClean="0"/>
              <a:t>19.03.04 и 19.04.04 «Технология продукции и организация общественного питания»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dirty="0" smtClean="0"/>
              <a:t>ФГОС ВО представляет собой совокупность обязательных требований при реализации основных профессиональных образовательных программ высшего образования – программ </a:t>
            </a:r>
            <a:r>
              <a:rPr lang="ru-RU" sz="2400" dirty="0" err="1" smtClean="0"/>
              <a:t>бакалавриата</a:t>
            </a:r>
            <a:r>
              <a:rPr lang="ru-RU" sz="2400" dirty="0" smtClean="0"/>
              <a:t> и магистратуры по направлению подготовки  19.03.04 и 19.04.04</a:t>
            </a:r>
          </a:p>
          <a:p>
            <a:pPr algn="just"/>
            <a:r>
              <a:rPr lang="ru-RU" sz="2400" dirty="0" smtClean="0"/>
              <a:t>обучение по программе </a:t>
            </a:r>
            <a:r>
              <a:rPr lang="ru-RU" sz="2400" dirty="0" err="1" smtClean="0"/>
              <a:t>бакалавриата</a:t>
            </a:r>
            <a:r>
              <a:rPr lang="ru-RU" sz="2400" dirty="0" smtClean="0"/>
              <a:t>  и магистратуры может осуществляться в очной, </a:t>
            </a:r>
            <a:r>
              <a:rPr lang="ru-RU" sz="2400" dirty="0" err="1" smtClean="0"/>
              <a:t>очно-заочной</a:t>
            </a:r>
            <a:r>
              <a:rPr lang="ru-RU" sz="2400" dirty="0" smtClean="0"/>
              <a:t> и заочной формах</a:t>
            </a:r>
          </a:p>
          <a:p>
            <a:pPr algn="just"/>
            <a:r>
              <a:rPr lang="ru-RU" sz="2400" dirty="0" smtClean="0"/>
              <a:t>применять электронное обучение, дистанционные образовательные технологии</a:t>
            </a:r>
          </a:p>
          <a:p>
            <a:pPr algn="just"/>
            <a:r>
              <a:rPr lang="ru-RU" sz="2400" dirty="0" err="1" smtClean="0"/>
              <a:t>практикоориентированное</a:t>
            </a:r>
            <a:r>
              <a:rPr lang="ru-RU" sz="2400" dirty="0" smtClean="0"/>
              <a:t> обучение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Области профессиональной деятельности выпускников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01 Образование и наука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(в сфере реализации, в сфере научных исследований)  и в сфере преподавания по программам профессионального обучения, среднего профессионального образования, дополнительной профессиональной подготовки;</a:t>
            </a:r>
          </a:p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22 Пищевая промышленность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включая производство напитков и табака (в сфере технологий комплексной переработки мясного и молочного сырья); </a:t>
            </a:r>
          </a:p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33 Сервис, оказание услуг населению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(услуги гостеприимства, общественное питание)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Proposal</Template>
  <TotalTime>1186</TotalTime>
  <Words>797</Words>
  <Application>Microsoft Office PowerPoint</Application>
  <PresentationFormat>Экран (4:3)</PresentationFormat>
  <Paragraphs>165</Paragraphs>
  <Slides>20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Современные тенденции развития общественного питания</vt:lpstr>
      <vt:lpstr> Требования к персоналу предприятий общественного питания </vt:lpstr>
      <vt:lpstr>Профессиональные стандарты  в области общественного питания</vt:lpstr>
      <vt:lpstr>Образовательный стандарт 3++ 19.03.04 и 19.04.04 «Технология продукции и организация общественного питания»</vt:lpstr>
      <vt:lpstr>Области профессиональной деятельности выпускников</vt:lpstr>
      <vt:lpstr>Требования к подготовке студентов</vt:lpstr>
      <vt:lpstr>Сотрудничество вузов и работодателей  </vt:lpstr>
      <vt:lpstr>Слайд 12</vt:lpstr>
      <vt:lpstr>Слайд 13</vt:lpstr>
      <vt:lpstr>Слайд 14</vt:lpstr>
      <vt:lpstr>Повышение привлекательности технологического образования и карьеры</vt:lpstr>
      <vt:lpstr>НИОКР вузов в интересах работодателя </vt:lpstr>
      <vt:lpstr>Слайд 17</vt:lpstr>
      <vt:lpstr>Слайд 18</vt:lpstr>
      <vt:lpstr>Внедрение методики World Skills в образовательный процесс </vt:lpstr>
      <vt:lpstr>Спасибо за внимание!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142</cp:revision>
  <cp:lastPrinted>2017-02-09T10:30:30Z</cp:lastPrinted>
  <dcterms:created xsi:type="dcterms:W3CDTF">2016-06-03T08:48:59Z</dcterms:created>
  <dcterms:modified xsi:type="dcterms:W3CDTF">2017-05-21T18:51:01Z</dcterms:modified>
</cp:coreProperties>
</file>