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4" r:id="rId6"/>
    <p:sldId id="260" r:id="rId7"/>
    <p:sldId id="261" r:id="rId8"/>
    <p:sldId id="262" r:id="rId9"/>
    <p:sldId id="265" r:id="rId10"/>
    <p:sldId id="266" r:id="rId11"/>
    <p:sldId id="263" r:id="rId1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03372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561024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03372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561024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61976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03372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610240" y="16002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03372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5610240" y="4107600"/>
            <a:ext cx="245340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61976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480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361400" y="41076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361400" y="1600200"/>
            <a:ext cx="371808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4107600"/>
            <a:ext cx="7619760" cy="2289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1905120"/>
            <a:ext cx="7543440" cy="25934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ru-RU" sz="6600" b="0" strike="noStrike" spc="-100">
                <a:solidFill>
                  <a:srgbClr val="5B6973"/>
                </a:solidFill>
                <a:latin typeface="Cambria"/>
              </a:rPr>
              <a:t>Образец заголовка</a:t>
            </a:r>
            <a:endParaRPr lang="ru-RU" sz="6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 rot="16200000">
            <a:off x="7551360" y="1646280"/>
            <a:ext cx="2437920" cy="3654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5177D3A-CDCD-4761-8AB9-BA7690C7CAC5}" type="datetime">
              <a:rPr lang="ru-RU" sz="1200" b="0" strike="noStrike" spc="-1">
                <a:solidFill>
                  <a:srgbClr val="E7ECED"/>
                </a:solidFill>
                <a:latin typeface="Calibri"/>
              </a:rPr>
              <a:t>07.10.2019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 rot="16200000">
            <a:off x="7587000" y="4048920"/>
            <a:ext cx="2367000" cy="3654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531640" y="5649120"/>
            <a:ext cx="548280" cy="39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fld id="{0CEE68A1-1265-40FC-9E63-6B0F4AF91E40}" type="slidenum">
              <a:rPr lang="ru-RU" sz="180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8458200" y="0"/>
            <a:ext cx="685440" cy="68576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8458200" y="5486400"/>
            <a:ext cx="685440" cy="685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600" b="0" strike="noStrike" spc="-100">
                <a:solidFill>
                  <a:srgbClr val="5B6973"/>
                </a:solidFill>
                <a:latin typeface="Cambria"/>
              </a:rPr>
              <a:t>Образец заголовка</a:t>
            </a:r>
            <a:endParaRPr lang="ru-RU" sz="4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7619760" cy="480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228240">
              <a:lnSpc>
                <a:spcPct val="100000"/>
              </a:lnSpc>
              <a:spcBef>
                <a:spcPts val="439"/>
              </a:spcBef>
              <a:buClr>
                <a:srgbClr val="98C723"/>
              </a:buClr>
              <a:buFont typeface="Arial"/>
              <a:buChar char="•"/>
            </a:pPr>
            <a:r>
              <a:rPr lang="ru-RU" sz="2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640080" lvl="1" indent="-228240">
              <a:lnSpc>
                <a:spcPct val="100000"/>
              </a:lnSpc>
              <a:spcBef>
                <a:spcPts val="400"/>
              </a:spcBef>
              <a:buClr>
                <a:srgbClr val="59B0B9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005840" lvl="2" indent="-228240">
              <a:lnSpc>
                <a:spcPct val="100000"/>
              </a:lnSpc>
              <a:spcBef>
                <a:spcPts val="360"/>
              </a:spcBef>
              <a:buClr>
                <a:srgbClr val="DEAE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280160" lvl="3" indent="-228240">
              <a:lnSpc>
                <a:spcPct val="100000"/>
              </a:lnSpc>
              <a:spcBef>
                <a:spcPts val="320"/>
              </a:spcBef>
              <a:buClr>
                <a:srgbClr val="B77BB4"/>
              </a:buClr>
              <a:buFont typeface="Arial"/>
              <a:buChar char="•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1554480" lvl="4" indent="-228240">
              <a:lnSpc>
                <a:spcPct val="100000"/>
              </a:lnSpc>
              <a:spcBef>
                <a:spcPts val="281"/>
              </a:spcBef>
              <a:buClr>
                <a:srgbClr val="E0773C"/>
              </a:buClr>
              <a:buFont typeface="Arial"/>
              <a:buChar char="•"/>
            </a:pPr>
            <a:r>
              <a:rPr lang="ru-RU" sz="14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dt"/>
          </p:nvPr>
        </p:nvSpPr>
        <p:spPr>
          <a:xfrm rot="16200000">
            <a:off x="7551360" y="1646280"/>
            <a:ext cx="2437920" cy="3654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EEE3AE0-B2F4-43D9-B547-109785523FCF}" type="datetime">
              <a:rPr lang="ru-RU" sz="1200" b="0" strike="noStrike" spc="-1">
                <a:solidFill>
                  <a:srgbClr val="E7ECED"/>
                </a:solidFill>
                <a:latin typeface="Calibri"/>
              </a:rPr>
              <a:t>07.10.2019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ftr"/>
          </p:nvPr>
        </p:nvSpPr>
        <p:spPr>
          <a:xfrm rot="16200000">
            <a:off x="7587000" y="4048920"/>
            <a:ext cx="2367000" cy="3654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sldNum"/>
          </p:nvPr>
        </p:nvSpPr>
        <p:spPr>
          <a:xfrm>
            <a:off x="8531640" y="5649120"/>
            <a:ext cx="548280" cy="39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fld id="{670B0883-72B0-4C56-BCD2-6BDF87424F65}" type="slidenum">
              <a:rPr lang="ru-RU" sz="180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ru-RU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67640" y="2277000"/>
            <a:ext cx="7773840" cy="25437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400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9800" b="1" strike="noStrike" spc="-100" dirty="0" smtClean="0">
                <a:solidFill>
                  <a:srgbClr val="4C6312"/>
                </a:solidFill>
                <a:latin typeface="Times New Roman"/>
              </a:rPr>
              <a:t>Особенности формирования учебного плана по направлению «Продукты питания животного происхождения» с учетом лучших практик инженерного образования</a:t>
            </a:r>
            <a:endParaRPr lang="ru-RU" sz="9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1331640" y="5013000"/>
            <a:ext cx="705780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439"/>
              </a:spcBef>
            </a:pPr>
            <a:r>
              <a:rPr lang="ru-RU" sz="2200" b="1" strike="noStrike" spc="-1" dirty="0">
                <a:solidFill>
                  <a:srgbClr val="000000"/>
                </a:solidFill>
                <a:latin typeface="Times New Roman"/>
              </a:rPr>
              <a:t>к.т.н., доцент, </a:t>
            </a:r>
            <a:endParaRPr lang="ru-RU" sz="2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39"/>
              </a:spcBef>
            </a:pPr>
            <a:r>
              <a:rPr lang="ru-RU" sz="2200" b="1" strike="noStrike" spc="-1" dirty="0">
                <a:solidFill>
                  <a:srgbClr val="000000"/>
                </a:solidFill>
                <a:latin typeface="Times New Roman"/>
              </a:rPr>
              <a:t>заведующая кафедрой технологии продуктов питания</a:t>
            </a:r>
            <a:endParaRPr lang="ru-RU" sz="22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439"/>
              </a:spcBef>
            </a:pPr>
            <a:r>
              <a:rPr lang="ru-RU" sz="2200" b="1" strike="noStrike" spc="-1" dirty="0">
                <a:solidFill>
                  <a:srgbClr val="000000"/>
                </a:solidFill>
                <a:latin typeface="Times New Roman"/>
              </a:rPr>
              <a:t>И.М. Титова </a:t>
            </a:r>
            <a:endParaRPr lang="ru-RU" sz="2200" b="0" strike="noStrike" spc="-1" dirty="0">
              <a:latin typeface="Arial"/>
            </a:endParaRPr>
          </a:p>
        </p:txBody>
      </p:sp>
      <p:pic>
        <p:nvPicPr>
          <p:cNvPr id="88" name="Picture 3"/>
          <p:cNvPicPr/>
          <p:nvPr/>
        </p:nvPicPr>
        <p:blipFill>
          <a:blip r:embed="rId2"/>
          <a:stretch/>
        </p:blipFill>
        <p:spPr>
          <a:xfrm>
            <a:off x="147960" y="116640"/>
            <a:ext cx="1413000" cy="1884960"/>
          </a:xfrm>
          <a:prstGeom prst="rect">
            <a:avLst/>
          </a:prstGeom>
          <a:ln>
            <a:noFill/>
          </a:ln>
        </p:spPr>
      </p:pic>
      <p:sp>
        <p:nvSpPr>
          <p:cNvPr id="89" name="CustomShape 3"/>
          <p:cNvSpPr/>
          <p:nvPr/>
        </p:nvSpPr>
        <p:spPr>
          <a:xfrm>
            <a:off x="1561320" y="550800"/>
            <a:ext cx="6984360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ФГБОУ ВО «Калининградский государственный технический университет»</a:t>
            </a:r>
            <a:endParaRPr lang="ru-RU" sz="2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07640" y="476640"/>
            <a:ext cx="8229240" cy="993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500" b="1" strike="noStrike" spc="-100">
                <a:solidFill>
                  <a:srgbClr val="72951A"/>
                </a:solidFill>
                <a:latin typeface="Times New Roman"/>
              </a:rPr>
              <a:t>Спасибо за внимание!</a:t>
            </a:r>
            <a:endParaRPr lang="ru-RU" sz="4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107640" y="4725000"/>
            <a:ext cx="8229240" cy="1728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</a:rPr>
              <a:t>ФГБОУ ВО «Калининградский государственный технический университет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</a:rPr>
              <a:t>»</a:t>
            </a:r>
            <a:endParaRPr lang="ru-RU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46680" y="18864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FF0000"/>
                </a:solidFill>
              </a:rPr>
              <a:t>Инженер</a:t>
            </a:r>
            <a:r>
              <a:rPr lang="ru-RU" sz="2400" dirty="0">
                <a:solidFill>
                  <a:srgbClr val="FF0000"/>
                </a:solidFill>
              </a:rPr>
              <a:t> — это человек с высшим техническим образованием</a:t>
            </a:r>
            <a:endParaRPr lang="ru-RU" sz="2400" b="0" strike="noStrike" spc="-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179640" y="980640"/>
            <a:ext cx="8229240" cy="4497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000" b="1" dirty="0">
                <a:solidFill>
                  <a:srgbClr val="FF0000"/>
                </a:solidFill>
              </a:rPr>
              <a:t> Инженер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/>
              <a:t>от </a:t>
            </a:r>
            <a:r>
              <a:rPr lang="ru-RU" sz="2000" dirty="0" smtClean="0"/>
              <a:t>латинского </a:t>
            </a:r>
            <a:r>
              <a:rPr lang="en-US" sz="2000" dirty="0" err="1"/>
              <a:t>ingenium</a:t>
            </a:r>
            <a:r>
              <a:rPr lang="en-US" sz="2000" dirty="0"/>
              <a:t> — </a:t>
            </a:r>
            <a:r>
              <a:rPr lang="ru-RU" sz="2000" dirty="0"/>
              <a:t>способности, </a:t>
            </a:r>
            <a:r>
              <a:rPr lang="ru-RU" sz="2000" dirty="0" smtClean="0"/>
              <a:t>изобретательность</a:t>
            </a:r>
          </a:p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Бакалавр в соответствии с требованиями </a:t>
            </a:r>
            <a:r>
              <a:rPr lang="ru-RU" sz="2400" spc="-1" dirty="0" err="1" smtClean="0">
                <a:solidFill>
                  <a:srgbClr val="000000"/>
                </a:solidFill>
                <a:latin typeface="Calibri"/>
              </a:rPr>
              <a:t>профстандартов</a:t>
            </a: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 должен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342900" indent="-342900" algn="just">
              <a:lnSpc>
                <a:spcPct val="100000"/>
              </a:lnSpc>
              <a:spcBef>
                <a:spcPts val="479"/>
              </a:spcBef>
              <a:buFontTx/>
              <a:buChar char="-"/>
            </a:pP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осуществлять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  «организационное обеспечение производства продуктов питания животного происхождения на автоматизированных технологических линиях»</a:t>
            </a:r>
          </a:p>
          <a:p>
            <a:pPr marL="342900" indent="-342900" algn="just">
              <a:lnSpc>
                <a:spcPct val="100000"/>
              </a:lnSpc>
              <a:spcBef>
                <a:spcPts val="479"/>
              </a:spcBef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latin typeface="Calibri"/>
              </a:rPr>
              <a:t>о</a:t>
            </a: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существлять технологический процесс</a:t>
            </a:r>
          </a:p>
          <a:p>
            <a:pPr marL="342900" indent="-342900" algn="just">
              <a:lnSpc>
                <a:spcPct val="100000"/>
              </a:lnSpc>
              <a:spcBef>
                <a:spcPts val="479"/>
              </a:spcBef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latin typeface="Calibri"/>
              </a:rPr>
              <a:t>з</a:t>
            </a: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нать и уметь эксплуатировать технологическое оборудование</a:t>
            </a:r>
          </a:p>
          <a:p>
            <a:pPr marL="342900" indent="-342900" algn="just">
              <a:lnSpc>
                <a:spcPct val="100000"/>
              </a:lnSpc>
              <a:spcBef>
                <a:spcPts val="479"/>
              </a:spcBef>
              <a:buFontTx/>
              <a:buChar char="-"/>
            </a:pPr>
            <a:r>
              <a:rPr lang="ru-RU" sz="2400" spc="-1" dirty="0">
                <a:solidFill>
                  <a:srgbClr val="000000"/>
                </a:solidFill>
                <a:latin typeface="Calibri"/>
              </a:rPr>
              <a:t>у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правлять качеством и безопасностью производства и продукции</a:t>
            </a:r>
          </a:p>
          <a:p>
            <a:pPr marL="342900" indent="-342900" algn="just">
              <a:lnSpc>
                <a:spcPct val="100000"/>
              </a:lnSpc>
              <a:spcBef>
                <a:spcPts val="479"/>
              </a:spcBef>
              <a:buFontTx/>
              <a:buChar char="-"/>
            </a:pP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обладать навыками </a:t>
            </a:r>
            <a:r>
              <a:rPr lang="ru-RU" sz="2400" spc="-1" dirty="0">
                <a:solidFill>
                  <a:srgbClr val="000000"/>
                </a:solidFill>
                <a:latin typeface="Calibri"/>
              </a:rPr>
              <a:t>проведения </a:t>
            </a: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лабораторных анализов (знать методы </a:t>
            </a:r>
            <a:r>
              <a:rPr lang="ru-RU" sz="2400" spc="-1" dirty="0" smtClean="0">
                <a:solidFill>
                  <a:srgbClr val="000000"/>
                </a:solidFill>
                <a:latin typeface="Calibri"/>
              </a:rPr>
              <a:t>анализа)</a:t>
            </a:r>
            <a:endParaRPr lang="ru-RU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lnSpc>
                <a:spcPct val="100000"/>
              </a:lnSpc>
              <a:spcBef>
                <a:spcPts val="479"/>
              </a:spcBef>
              <a:buFontTx/>
              <a:buChar char="-"/>
            </a:pPr>
            <a:r>
              <a:rPr lang="ru-RU" sz="2400" b="0" strike="noStrike" spc="-1" dirty="0" smtClean="0">
                <a:solidFill>
                  <a:srgbClr val="000000"/>
                </a:solidFill>
                <a:latin typeface="Calibri"/>
              </a:rPr>
              <a:t>проектировать новые продукты и производства                                                                                           </a:t>
            </a:r>
            <a:endParaRPr lang="ru-RU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</a:rPr>
              <a:t>                                               </a:t>
            </a:r>
            <a:r>
              <a:rPr lang="ru-RU" sz="22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ru-RU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251640" y="404640"/>
            <a:ext cx="8229240" cy="791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251640" y="1628640"/>
            <a:ext cx="7992360" cy="3600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1484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</a:pPr>
            <a:endParaRPr lang="ru-RU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55636"/>
              </p:ext>
            </p:extLst>
          </p:nvPr>
        </p:nvGraphicFramePr>
        <p:xfrm>
          <a:off x="1228407" y="548680"/>
          <a:ext cx="6799978" cy="5195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8075"/>
                <a:gridCol w="1442269"/>
                <a:gridCol w="1957365"/>
                <a:gridCol w="1442269"/>
              </a:tblGrid>
              <a:tr h="2811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Сегодня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Завтра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дисциплины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объем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З.е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объем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З.е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История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Философия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Философия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Экономика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8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Правоведение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Правовые основы профессиональной деятельности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Русский язык и культура речи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и культура речи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1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Иностранный язык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Иностранный язык 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Профессиональный иностранный язык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Культурология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Культурология и межкультурные коммуникации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1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Психология и педагогика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Психология коммуникаций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61"/>
            <a:ext cx="761976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260648"/>
            <a:ext cx="7619760" cy="613979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7164"/>
              </p:ext>
            </p:extLst>
          </p:nvPr>
        </p:nvGraphicFramePr>
        <p:xfrm>
          <a:off x="755576" y="332652"/>
          <a:ext cx="7056784" cy="5636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24"/>
                <a:gridCol w="1496737"/>
                <a:gridCol w="2031286"/>
                <a:gridCol w="1496737"/>
              </a:tblGrid>
              <a:tr h="23851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Сегодня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Завтра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дисциплины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объем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З.е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объем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З.е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Алгебра и геометрия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Математический анализ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2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Теория вероятностей и математическая статистика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Математическое моделирование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Математическое моделирование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Информатика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Неорганическая химия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Неорганическая химия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Органическая химия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Органическая химия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0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Аналитическая химия и физико-химические методы анализа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Физическая и коллоидная химия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Физическая и коллоидная химия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3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Биохимия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Биохимия пищевых продуктов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Химия итого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итого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7030A0"/>
                          </a:solidFill>
                          <a:effectLst/>
                        </a:rPr>
                        <a:t>25</a:t>
                      </a:r>
                      <a:endParaRPr lang="ru-RU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54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2"/>
          <p:cNvSpPr txBox="1"/>
          <p:nvPr/>
        </p:nvSpPr>
        <p:spPr>
          <a:xfrm>
            <a:off x="125640" y="1047687"/>
            <a:ext cx="8229240" cy="2808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 dirty="0">
                <a:solidFill>
                  <a:srgbClr val="000000"/>
                </a:solidFill>
                <a:latin typeface="Times New Roman"/>
              </a:rPr>
              <a:t>	</a:t>
            </a:r>
            <a:endParaRPr lang="ru-RU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061532"/>
              </p:ext>
            </p:extLst>
          </p:nvPr>
        </p:nvGraphicFramePr>
        <p:xfrm>
          <a:off x="899592" y="260646"/>
          <a:ext cx="7272808" cy="5976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228"/>
                <a:gridCol w="1542556"/>
                <a:gridCol w="2093468"/>
                <a:gridCol w="1542556"/>
              </a:tblGrid>
              <a:tr h="2308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Сегодня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Завтра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дисциплины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объем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З.е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объем 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З.е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0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0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Биология 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0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Микробиология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Микробиология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4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Экология и природопользование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Экологический менеджмент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7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Электротехника и электроника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70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Информационные технологии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Информационные технологии профессиональной деятельности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4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Методы научных исследований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исследований в профессиональной деятельности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7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Социология и политология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Социология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70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Инженерная графика 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Проекционное черчение и компьютерная графика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74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Техническая механика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Техническая механика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81800" y="548640"/>
            <a:ext cx="8784720" cy="500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99338"/>
              </p:ext>
            </p:extLst>
          </p:nvPr>
        </p:nvGraphicFramePr>
        <p:xfrm>
          <a:off x="827585" y="404665"/>
          <a:ext cx="7344814" cy="5688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4962"/>
                <a:gridCol w="1557828"/>
                <a:gridCol w="2114196"/>
                <a:gridCol w="1557828"/>
              </a:tblGrid>
              <a:tr h="2291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Сегодня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Завтра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в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в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7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Метрология, стандартизация и сертификация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Метрология и техническое регулирование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8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Безопасность жизнедеятельности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Безопасность жизнедеятельности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7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Экономика и управление на предприятии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 и управление на предприятии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7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Введение в профессию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профессиональной деятельности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9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Теплотехника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164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Пищевая химия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Пищевые добавки и технологические вспомогательные средства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9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</a:t>
                      </a:r>
                      <a:r>
                        <a:rPr lang="ru-RU" sz="12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нутрициологии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7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Общая технология отрасли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10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Научные основы технологических процессов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8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Процессы и аппараты пищевых производств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аппараты пищевых производств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761976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5000"/>
          </a:bodyPr>
          <a:lstStyle/>
          <a:p>
            <a:pPr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 flipV="1">
            <a:off x="107640" y="274680"/>
            <a:ext cx="8352720" cy="57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algn="ctr">
              <a:lnSpc>
                <a:spcPct val="100000"/>
              </a:lnSpc>
              <a:spcBef>
                <a:spcPts val="961"/>
              </a:spcBef>
            </a:pPr>
            <a:endParaRPr lang="ru-RU" sz="4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922855"/>
              </p:ext>
            </p:extLst>
          </p:nvPr>
        </p:nvGraphicFramePr>
        <p:xfrm>
          <a:off x="827585" y="404661"/>
          <a:ext cx="7344814" cy="5904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4962"/>
                <a:gridCol w="1557445"/>
                <a:gridCol w="2114579"/>
                <a:gridCol w="1557828"/>
              </a:tblGrid>
              <a:tr h="2235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Сегодня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Завтра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дисциплины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в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в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Реология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Реометрия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пищевого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сырья и продуктов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0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Производство структурированных продуктов питания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Безопасность и контроль качества продовольственного сырья и продуктов питания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Безопасность и контроль качества продовольственного сырья и продуктов питания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17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Автоматизированные системы управления технологическими процессами пищевых производств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Автоматизированные системы управления технологическими процессами пищевых производств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63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Основы законодательства и стандартизации пищевых производств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законодательства и стандартизации пищевых производств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2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Основы строительства зданий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Основы строительства зданий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2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Теплоэнергоснабжение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пищевых предприятий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Теплоэнергоснабжение пищевых предприятий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61"/>
            <a:ext cx="761976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7200" y="260648"/>
            <a:ext cx="7619760" cy="613979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77215"/>
              </p:ext>
            </p:extLst>
          </p:nvPr>
        </p:nvGraphicFramePr>
        <p:xfrm>
          <a:off x="1043608" y="476674"/>
          <a:ext cx="6768752" cy="5781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9084"/>
                <a:gridCol w="1435646"/>
                <a:gridCol w="2087878"/>
                <a:gridCol w="1296144"/>
              </a:tblGrid>
              <a:tr h="22232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Сегодня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Завтра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в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в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по выбору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Модуль по выбору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57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Физико-химические и биохимические основы производства рыбных продуктов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Сырьевая база отрасли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Сырье и материалы рыбной промышленности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Микробиология рыбы и рыбных продуктов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Микробиология рыбы и рыбных продуктов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Производство рыбных продуктов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Технология продукции из рыбы и морепродуктов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893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Технологическое оборудование рыбоперерабатывающих производств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Технологическое оборудование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рыбоперерабатывающих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производств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рыбоперерабатывающих производств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рыбоперерабатывающих производств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46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Экспертиза рыбы и рыбных продуктов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Экспертиза рыбы и рыбных продуктов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5226" marR="6522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66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619760" cy="5797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804346"/>
              </p:ext>
            </p:extLst>
          </p:nvPr>
        </p:nvGraphicFramePr>
        <p:xfrm>
          <a:off x="1043608" y="1268760"/>
          <a:ext cx="6768753" cy="4818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1296498"/>
                <a:gridCol w="1948377"/>
                <a:gridCol w="1435646"/>
              </a:tblGrid>
              <a:tr h="205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в зет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дисциплины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в зет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85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Биологическая безопасность сырья и продуктов животного происхождения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 пищи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5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Сырье и материалы рыбной промышленности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Инженерная реология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5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Микробиология рыбы и рыбных продуктов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исследования рыбы и рыбных продуктов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Введение в технологию отрасли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Технология  рыбы и рыбных продуктов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80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Технохимический контроль, сертификация и управление качеством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Научные основы производства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рыбопродукции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45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рыбоперерабатывающих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производств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5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з.е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/>
          </p:nvPr>
        </p:nvSpPr>
        <p:spPr bwMode="auto">
          <a:xfrm>
            <a:off x="1115616" y="6309320"/>
            <a:ext cx="67687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ПООП ФГОС 3++    48 </a:t>
            </a:r>
            <a:r>
              <a:rPr kumimoji="0" lang="ru-RU" alt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з.е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54868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Учебный план подготовки инженеров (2003 г.)</a:t>
            </a:r>
          </a:p>
          <a:p>
            <a:pPr algn="ctr"/>
            <a:r>
              <a:rPr lang="ru-RU" b="1" i="1" dirty="0"/>
              <a:t>«Технология рыбы и рыбных продуктов»</a:t>
            </a:r>
          </a:p>
        </p:txBody>
      </p:sp>
    </p:spTree>
    <p:extLst>
      <p:ext uri="{BB962C8B-B14F-4D97-AF65-F5344CB8AC3E}">
        <p14:creationId xmlns:p14="http://schemas.microsoft.com/office/powerpoint/2010/main" val="4123421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554</TotalTime>
  <Words>627</Words>
  <Application>Microsoft Office PowerPoint</Application>
  <PresentationFormat>Экран (4:3)</PresentationFormat>
  <Paragraphs>295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Перспективы непрерывного образования в области технологии рыбных продуктов</dc:title>
  <dc:creator>user</dc:creator>
  <cp:lastModifiedBy>Титова Инна</cp:lastModifiedBy>
  <cp:revision>49</cp:revision>
  <cp:lastPrinted>2019-10-07T17:22:40Z</cp:lastPrinted>
  <dcterms:created xsi:type="dcterms:W3CDTF">2015-09-09T20:10:34Z</dcterms:created>
  <dcterms:modified xsi:type="dcterms:W3CDTF">2019-10-07T17:22:43Z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