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4" r:id="rId12"/>
    <p:sldId id="278" r:id="rId13"/>
    <p:sldId id="279" r:id="rId14"/>
    <p:sldId id="268" r:id="rId15"/>
    <p:sldId id="270" r:id="rId16"/>
    <p:sldId id="280" r:id="rId17"/>
    <p:sldId id="267" r:id="rId18"/>
    <p:sldId id="269" r:id="rId19"/>
    <p:sldId id="281" r:id="rId20"/>
    <p:sldId id="282" r:id="rId21"/>
    <p:sldId id="283" r:id="rId22"/>
    <p:sldId id="271" r:id="rId23"/>
    <p:sldId id="273" r:id="rId24"/>
    <p:sldId id="275" r:id="rId25"/>
    <p:sldId id="276" r:id="rId26"/>
    <p:sldId id="277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ем Биглов" initials="РБ" lastIdx="1" clrIdx="0">
    <p:extLst>
      <p:ext uri="{19B8F6BF-5375-455C-9EA6-DF929625EA0E}">
        <p15:presenceInfo xmlns:p15="http://schemas.microsoft.com/office/powerpoint/2012/main" userId="bc0cac2a01506ac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9790D6-C819-40DB-A0B5-EF4A6BF10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EA3806-5F5C-483F-887A-07EACCD8E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F3FE10-F912-4B55-9073-FA5241DCF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DD8-FD14-413F-B2E1-9836E410A14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FD552A-7B1D-4057-951C-5EEBB100B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2730E6-AB01-4649-8076-B7C58C2B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9ED8-016C-4EEF-A3CD-BE2173BB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00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69B8D7-96A6-4EAC-933F-F8C9DE5F3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086197-BF4B-4651-8025-A47624AAD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0526A2-3F5E-4481-8576-D7F51F63F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DD8-FD14-413F-B2E1-9836E410A14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939022-6DC8-48FF-A804-C93F2EFA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105F27-F159-4BF0-AD5C-57E9C4AF9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9ED8-016C-4EEF-A3CD-BE2173BB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92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B7EFE33-6248-4EB7-8AEA-21E12376D0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BD14E0-CA51-4F5C-9AB2-5B7399FE1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2D82B2-B323-4572-B34F-AC3369D0A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DD8-FD14-413F-B2E1-9836E410A14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C3EEF4-BEA6-4A6B-9D64-627B9A37A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74BF05-7915-4903-B71C-C56810603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9ED8-016C-4EEF-A3CD-BE2173BB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13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333E7F-5DAE-4D52-AEDC-8E3D94CE9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C00681-6ED0-4FF7-B37F-5DE1D6E57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AA9E70-967D-479C-931E-09155E418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DD8-FD14-413F-B2E1-9836E410A14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C0ADE9-4075-40D1-9498-EBEEAF7EA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C889E2-FE58-4C1F-B2C7-0A180EE20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9ED8-016C-4EEF-A3CD-BE2173BB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61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44F6D2-FD1D-4792-980C-8C734AF1E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3906C0-0879-4628-AA3D-168A7009C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2DCF64-A1D1-4F87-89A9-54D0CAF40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DD8-FD14-413F-B2E1-9836E410A14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A2F6A9-7F21-4504-A774-80435DE8D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BF05AE-ACE1-408C-B5C8-E3293E63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9ED8-016C-4EEF-A3CD-BE2173BB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54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00E848-6157-4FB9-B8AD-9F109D86D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376B08-1B85-4410-BF0A-803A3F5AF0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E6A4A3-64E0-431D-9318-C221B2262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E583C4-18AF-495B-B665-12FF3D421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DD8-FD14-413F-B2E1-9836E410A14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E0DA79-8DE7-4AE4-9B50-D11BFE367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C0798D-E0D3-46C7-8F44-6F04B0D9A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9ED8-016C-4EEF-A3CD-BE2173BB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80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778096-76CB-434C-80C1-0364EA85A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A2D274-1A89-4662-AAA7-1F7BB1647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8B238D-EB52-4606-BD15-0D0E377FD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6E710C9-F0D2-4422-8E38-FCED5C30D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1DEBAB9-291C-45F9-B50D-3C9ACBB13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47F2C5F-FFBF-4480-AF0B-8E944F061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DD8-FD14-413F-B2E1-9836E410A14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AEB31DF-B873-4168-86FA-5C83E9FEC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F07A683-921D-43BD-8A32-550F76BB7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9ED8-016C-4EEF-A3CD-BE2173BB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3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988C3-B4A5-409D-A2F3-292BBE3A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C61C93D-C530-4363-99F3-D5831C21D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DD8-FD14-413F-B2E1-9836E410A14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86A8B5A-1CC9-45EA-A948-B78F05416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C2F01F2-F3B1-48B7-8D3C-5ECEFC0E7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9ED8-016C-4EEF-A3CD-BE2173BB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17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510E458-691D-4CBE-89A5-FC25D641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DD8-FD14-413F-B2E1-9836E410A14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B168B9B-4D31-4B83-91C0-1702CFE3D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91E323-FCC4-421E-B251-8FBA08B45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9ED8-016C-4EEF-A3CD-BE2173BB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64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AE0539-8F79-4D97-841D-314FFF615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70362A-38F8-4F21-852D-1A47F3A8B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07F7DF6-6E8A-44B6-8E24-11C99F666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821E1E-46CB-4257-B394-CB2429094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DD8-FD14-413F-B2E1-9836E410A14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403A1D-D6E8-40C7-ACEE-E14A4946E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8EC554-61EE-491F-A954-520AF0F0D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9ED8-016C-4EEF-A3CD-BE2173BB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36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E7673B-B8AD-426A-A5EF-F86EF8E67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3D3A66E-B6FE-4BBB-9392-D1BFDB57E2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0D9B74B-FF50-43EB-9606-32EDDC83C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90C496-F755-44E5-A105-C2676ADB3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DD8-FD14-413F-B2E1-9836E410A14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E69A84-261B-4537-8B7E-4FC9CE528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2ECD26-7334-477E-BEA0-2A5E91CEE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9ED8-016C-4EEF-A3CD-BE2173BB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04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DF218D-2B69-4ACE-AD1B-7FA56A72B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41D443-8DE7-4BDD-AFC6-63C734510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6B58A2-3066-4304-8337-A1637523B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B0DD8-FD14-413F-B2E1-9836E410A147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A8C4CF-2344-471D-BCC4-5CB126C5D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12F176-2213-49FC-A8F5-158843583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F9ED8-016C-4EEF-A3CD-BE2173BB8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30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umo19.ru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512FA8-F5D4-4E21-9FBD-6F03663A4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0846" y="532435"/>
            <a:ext cx="8677154" cy="2479816"/>
          </a:xfrm>
        </p:spPr>
        <p:txBody>
          <a:bodyPr>
            <a:noAutofit/>
          </a:bodyPr>
          <a:lstStyle/>
          <a:p>
            <a:r>
              <a:rPr lang="ru-RU" sz="3200" dirty="0"/>
              <a:t>Примерные основные образовательные программы подготовки биотехнологов в магистратуре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FCA0AF-42E9-4146-8E10-70F052BDC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7325" y="3977327"/>
            <a:ext cx="6590675" cy="1041721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/>
              <a:t>Биглов Р.Р. – заместитель председателя ФУМО по УГСН 19.00.00 «Промышленная экология и биотехнологии»</a:t>
            </a:r>
          </a:p>
        </p:txBody>
      </p:sp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593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10</a:t>
            </a:fld>
            <a:endParaRPr lang="ru-RU" dirty="0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CA609ABD-B8E7-4E87-8202-0CF816624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6262" y="226665"/>
            <a:ext cx="9144000" cy="477837"/>
          </a:xfrm>
        </p:spPr>
        <p:txBody>
          <a:bodyPr/>
          <a:lstStyle/>
          <a:p>
            <a:r>
              <a:rPr lang="ru-RU" sz="2600" dirty="0"/>
              <a:t>Универсальные компетенции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22CB018-5D45-4883-8F49-300458D23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900006"/>
              </p:ext>
            </p:extLst>
          </p:nvPr>
        </p:nvGraphicFramePr>
        <p:xfrm>
          <a:off x="1624084" y="783407"/>
          <a:ext cx="10249468" cy="5438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212">
                  <a:extLst>
                    <a:ext uri="{9D8B030D-6E8A-4147-A177-3AD203B41FA5}">
                      <a16:colId xmlns:a16="http://schemas.microsoft.com/office/drawing/2014/main" val="1798377626"/>
                    </a:ext>
                  </a:extLst>
                </a:gridCol>
                <a:gridCol w="7274256">
                  <a:extLst>
                    <a:ext uri="{9D8B030D-6E8A-4147-A177-3AD203B41FA5}">
                      <a16:colId xmlns:a16="http://schemas.microsoft.com/office/drawing/2014/main" val="3948741289"/>
                    </a:ext>
                  </a:extLst>
                </a:gridCol>
              </a:tblGrid>
              <a:tr h="60983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Наименование категории (группы) универсальных компетенций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Код и наименование универсальной компетенции выпускника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018311"/>
                  </a:ext>
                </a:extLst>
              </a:tr>
              <a:tr h="652687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Системное и критическое мышление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УК-1. Способен осуществлять критический анализ проблемных ситуаций на основе системного подхода, вырабатывать стратегию действий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146615"/>
                  </a:ext>
                </a:extLst>
              </a:tr>
              <a:tr h="677423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Разработка и реализация проектов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УК-2. Способен управлять проектом на всех этапах его жизненного цикла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396927"/>
                  </a:ext>
                </a:extLst>
              </a:tr>
              <a:tr h="677423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Командная работа и лидерство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УК-3. Способен организовывать и руководить работой команды, вырабатывая командную стратегию для достижения поставленной цели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792902"/>
                  </a:ext>
                </a:extLst>
              </a:tr>
              <a:tr h="967747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Коммуникация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УК-4. Способен применять современные коммуникативные технологии, в том числе на иностранном(</a:t>
                      </a:r>
                      <a:r>
                        <a:rPr lang="ru-RU" dirty="0" err="1"/>
                        <a:t>ых</a:t>
                      </a:r>
                      <a:r>
                        <a:rPr lang="ru-RU" dirty="0"/>
                        <a:t>) языке(ах), для академического и профессионального взаимодействия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598515"/>
                  </a:ext>
                </a:extLst>
              </a:tr>
              <a:tr h="677423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Межкультурное взаимодействие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УК-5. Способен анализировать и учитывать разнообразие культур в процессе межкультурного взаимодействия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85165"/>
                  </a:ext>
                </a:extLst>
              </a:tr>
              <a:tr h="392475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Самоорганизация и саморазвитие (в том числе здоровьесбережение)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УК-6. Способен определять и реализовывать приоритеты собственной деятельности и способы её совершенствования на основе самооценки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377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725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11</a:t>
            </a:fld>
            <a:endParaRPr lang="ru-RU" dirty="0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CA609ABD-B8E7-4E87-8202-0CF816624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437047"/>
            <a:ext cx="9144000" cy="406186"/>
          </a:xfrm>
        </p:spPr>
        <p:txBody>
          <a:bodyPr>
            <a:normAutofit fontScale="90000"/>
          </a:bodyPr>
          <a:lstStyle/>
          <a:p>
            <a:r>
              <a:rPr lang="ru-RU" sz="2600" dirty="0"/>
              <a:t>Универсальные компетенции</a:t>
            </a:r>
          </a:p>
        </p:txBody>
      </p:sp>
      <p:sp>
        <p:nvSpPr>
          <p:cNvPr id="10" name="Подзаголовок 9">
            <a:extLst>
              <a:ext uri="{FF2B5EF4-FFF2-40B4-BE49-F238E27FC236}">
                <a16:creationId xmlns:a16="http://schemas.microsoft.com/office/drawing/2014/main" id="{B16F01F0-965F-4ECF-A4A4-94815951C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589" y="880260"/>
            <a:ext cx="9554570" cy="641105"/>
          </a:xfrm>
        </p:spPr>
        <p:txBody>
          <a:bodyPr>
            <a:normAutofit/>
          </a:bodyPr>
          <a:lstStyle/>
          <a:p>
            <a:pPr indent="457200" algn="just"/>
            <a:r>
              <a:rPr lang="ru-RU" sz="1800" dirty="0"/>
              <a:t>Наши выстоящие органы обязав нас использовать предложенные  УК не предложили индикаторов их достижения.</a:t>
            </a:r>
          </a:p>
        </p:txBody>
      </p:sp>
      <p:sp>
        <p:nvSpPr>
          <p:cNvPr id="9" name="Заголовок 7">
            <a:extLst>
              <a:ext uri="{FF2B5EF4-FFF2-40B4-BE49-F238E27FC236}">
                <a16:creationId xmlns:a16="http://schemas.microsoft.com/office/drawing/2014/main" id="{8CA65EF8-3D39-42D3-B740-F1C05C733829}"/>
              </a:ext>
            </a:extLst>
          </p:cNvPr>
          <p:cNvSpPr txBox="1">
            <a:spLocks/>
          </p:cNvSpPr>
          <p:nvPr/>
        </p:nvSpPr>
        <p:spPr>
          <a:xfrm>
            <a:off x="2341159" y="1459323"/>
            <a:ext cx="9144000" cy="40618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/>
              <a:t>Индикаторы УК по группе 19.04.01 «Химическая технология</a:t>
            </a:r>
            <a:r>
              <a:rPr lang="ru-RU" sz="2600" dirty="0"/>
              <a:t>»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0EB291E-11B5-4F6F-96D1-63EA7C613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606331"/>
              </p:ext>
            </p:extLst>
          </p:nvPr>
        </p:nvGraphicFramePr>
        <p:xfrm>
          <a:off x="1889077" y="1823238"/>
          <a:ext cx="9785445" cy="43891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785445">
                  <a:extLst>
                    <a:ext uri="{9D8B030D-6E8A-4147-A177-3AD203B41FA5}">
                      <a16:colId xmlns:a16="http://schemas.microsoft.com/office/drawing/2014/main" val="3532859090"/>
                    </a:ext>
                  </a:extLst>
                </a:gridCol>
              </a:tblGrid>
              <a:tr h="17239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ИД-1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УК-1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Знает методы анализа проблемных ситуаций на основе системного подхода.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ИД-2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УК-1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Умеет осуществлять поиск вариантов решения поставленной проблемной ситуации на основе доступных источников информации.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ИД-3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УК-1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. Умеет определять в рамках выбранного алгоритма вопросы или задачи, подлежащие дальнейшей разработке.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ИД-4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УК-1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. Умеет разрабатывать стратегию достижения поставленной цели как последовательности шагов, предвидя результат каждого из них.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ИД-5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УК-1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. Владеет способами решения поставленных задач, оценивания их достоинства и недостатки.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500424"/>
                  </a:ext>
                </a:extLst>
              </a:tr>
              <a:tr h="15281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ИД-1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УК-2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Знает теоретические основы и понятийный аппарат управления проектами.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ИД-2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УК-2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Знает основные виды и элементы проектов.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ИД-3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УК-2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Знает важнейшие принципы и методы управления проектами.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ИД-4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УК-2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Умеет использовать полученные знания для разработки и управления проектами.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ИД-5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УК-2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Умеет использовать инструменты и методы управления проектами.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ИД-6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УК-2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Умеет анализировать и управлять рисками, возникающими при управлении проектами.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ИД-7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УК-2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Владеет специальной терминологией управления проектами.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7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841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E2D9D46-3D89-492E-A4A9-97D2939EF1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374897"/>
              </p:ext>
            </p:extLst>
          </p:nvPr>
        </p:nvGraphicFramePr>
        <p:xfrm>
          <a:off x="1746913" y="444231"/>
          <a:ext cx="10058400" cy="60350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058400">
                  <a:extLst>
                    <a:ext uri="{9D8B030D-6E8A-4147-A177-3AD203B41FA5}">
                      <a16:colId xmlns:a16="http://schemas.microsoft.com/office/drawing/2014/main" val="3461274152"/>
                    </a:ext>
                  </a:extLst>
                </a:gridCol>
              </a:tblGrid>
              <a:tr h="3507548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ИД-1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УК-3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Знает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конфликтологические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аспекты управления в организации.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ИД-2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УК-3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Знает методики изучения социально-психологических явлений в сфере управления и самоуправления личности, группы, организации. 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ИД-3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УК-3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Умеет планировать и решать задачи   личностного и профессионального развития не только своего, но и членов коллектива.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ИД-4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УК-3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Умеет устанавливать с коллегами отношения, характеризующиеся конструктивным уровнем общения.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ИД-5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УК-3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Умеет вырабатывать командную стратегию для достижения поставленной цели в решении профессиональных задач.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ИД-6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УК-3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Владеет теоретическими и практическими навыками  предупреждения и разрешения внутри личностных,  групповых и межкультурных конфликтов навыками установления доверительного контакта и диалога.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ИД-7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УК-3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Владеет способностями к конструктивному общению в команде, рефлексии своего поведения  и  лидерскими  качествами.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926751"/>
                  </a:ext>
                </a:extLst>
              </a:tr>
              <a:tr h="1957701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ИД-1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УК-4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Знает на государственном и иностранном языках коммуникативно приемлемые стили делового общения.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ИД-2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УК-4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Умеет представлять результаты академической и профессиональной деятельности на различных научных мероприятиях, включая международные.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ИД-3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УК-4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Владеет интегративными умениями, необходимыми для написания, письменного перевода и редактирования различных текстов (рефератов, обзоров, статей и т.д.).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ИД-4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УК-4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Владеет интегративными умениями, необходимыми для эффективного участия в академических и профессиональных дискуссиях.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488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862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BB3B368-9A8E-493B-AE6E-2B28E9062C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990437"/>
              </p:ext>
            </p:extLst>
          </p:nvPr>
        </p:nvGraphicFramePr>
        <p:xfrm>
          <a:off x="1815153" y="602056"/>
          <a:ext cx="9880979" cy="563652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880979">
                  <a:extLst>
                    <a:ext uri="{9D8B030D-6E8A-4147-A177-3AD203B41FA5}">
                      <a16:colId xmlns:a16="http://schemas.microsoft.com/office/drawing/2014/main" val="2781696054"/>
                    </a:ext>
                  </a:extLst>
                </a:gridCol>
              </a:tblGrid>
              <a:tr h="1861605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ИД-1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УК-5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Знает аспекты проявления межкультурных конфликтов.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ИД-2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УК-5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Умеет адекватно объяснять особенности поведения и мотивации людей различного социального и культурного происхождения в процессе взаимодействия с ними, опираясь на знания причин появления социальных обычаев и различий в поведении людей.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ИД-3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УК-5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Владеет навыками создания недискриминационной среды взаимодействия при выполнении профессиональных задач.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201855"/>
                  </a:ext>
                </a:extLst>
              </a:tr>
              <a:tr h="3774921">
                <a:tc>
                  <a:txBody>
                    <a:bodyPr/>
                    <a:lstStyle/>
                    <a:p>
                      <a:pPr marL="0" indent="457200" algn="just" defTabSz="914400" rtl="0" eaLnBrk="1" latinLnBrk="0" hangingPunct="1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ИД-1</a:t>
                      </a:r>
                      <a:r>
                        <a:rPr lang="ru-RU" sz="1800" b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УК-6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Знает сущность проблем организации и самоорганизации личности, её поведения в коллективе в условиях профессиональной деятельности;</a:t>
                      </a:r>
                    </a:p>
                    <a:p>
                      <a:pPr marL="0" indent="4572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ИД-2</a:t>
                      </a:r>
                      <a:r>
                        <a:rPr lang="ru-RU" sz="1800" b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УК-6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Знает методы самоорганизации и развития личности, выработки целеполагания и мотивационных установок, развития коммуникативных способностей и профессионального поведения в группе.</a:t>
                      </a:r>
                    </a:p>
                    <a:p>
                      <a:pPr marL="0" indent="4572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ИД-3</a:t>
                      </a:r>
                      <a:r>
                        <a:rPr lang="ru-RU" sz="1800" b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УК-6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Умеет  анализировать проблемные ситуации на основе системного подхода, вырабатывать стратегию действий, использовать методы диагностики коллектива и самодиагностики, самопознания, саморегуляции и самовоспитания;</a:t>
                      </a:r>
                    </a:p>
                    <a:p>
                      <a:pPr marL="0" indent="4572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ИД-4</a:t>
                      </a:r>
                      <a:r>
                        <a:rPr lang="ru-RU" sz="1800" b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УК-6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Владеет социально-психологическими технологиями и развития личности, выстраивания  и реализации траектории саморазвития.</a:t>
                      </a:r>
                    </a:p>
                    <a:p>
                      <a:pPr marL="0" indent="4572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ИД-5</a:t>
                      </a:r>
                      <a:r>
                        <a:rPr lang="ru-RU" sz="1800" b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УК-6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Владеет способами мотивации членов коллектива к личностному и профессиональному развитию.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175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618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14</a:t>
            </a:fld>
            <a:endParaRPr lang="ru-RU" dirty="0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CA609ABD-B8E7-4E87-8202-0CF816624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6262" y="226665"/>
            <a:ext cx="9144000" cy="477837"/>
          </a:xfrm>
        </p:spPr>
        <p:txBody>
          <a:bodyPr/>
          <a:lstStyle/>
          <a:p>
            <a:r>
              <a:rPr lang="ru-RU" sz="2600" dirty="0"/>
              <a:t>Общепрофессиональные компетенции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22CB018-5D45-4883-8F49-300458D23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008416"/>
              </p:ext>
            </p:extLst>
          </p:nvPr>
        </p:nvGraphicFramePr>
        <p:xfrm>
          <a:off x="1637732" y="814279"/>
          <a:ext cx="10249468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949">
                  <a:extLst>
                    <a:ext uri="{9D8B030D-6E8A-4147-A177-3AD203B41FA5}">
                      <a16:colId xmlns:a16="http://schemas.microsoft.com/office/drawing/2014/main" val="1798377626"/>
                    </a:ext>
                  </a:extLst>
                </a:gridCol>
                <a:gridCol w="7806519">
                  <a:extLst>
                    <a:ext uri="{9D8B030D-6E8A-4147-A177-3AD203B41FA5}">
                      <a16:colId xmlns:a16="http://schemas.microsoft.com/office/drawing/2014/main" val="3948741289"/>
                    </a:ext>
                  </a:extLst>
                </a:gridCol>
              </a:tblGrid>
              <a:tr h="60983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Наименование категории (группы) универсальных компетенций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Код и наименование универсальной компетенции выпускника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018311"/>
                  </a:ext>
                </a:extLst>
              </a:tr>
              <a:tr h="652687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Профессиональные знания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ОПК-1. Способен использовать, анализировать и обобщать высокоспециализированные теоретические и практические знания в области биотехнологии в качестве основы для оригинальной разработки или применения идей при решении существующих и новых задач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146615"/>
                  </a:ext>
                </a:extLst>
              </a:tr>
              <a:tr h="677423">
                <a:tc rowSpan="2">
                  <a:txBody>
                    <a:bodyPr/>
                    <a:lstStyle/>
                    <a:p>
                      <a:pPr algn="l"/>
                      <a:r>
                        <a:rPr lang="ru-RU" dirty="0"/>
                        <a:t>Исследования, культура эксперимента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ОПК-2. Способен анализировать, оценивать и выбирать современные инструментальные средства, технологии для решения конкретной научной или производственной задачи, осваивать новейшие методы и технику исследований в рамках профильной деятельности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396927"/>
                  </a:ext>
                </a:extLst>
              </a:tr>
              <a:tr h="677423">
                <a:tc vMerge="1"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ОПК-3. Способен планировать и проводить научные исследования в области профессиональной деятельности по разработанной программе, критически анализировать, обобщать и интерпретировать экспериментальные данные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792902"/>
                  </a:ext>
                </a:extLst>
              </a:tr>
              <a:tr h="967747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Представление результатов профессиональной деятельности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ОПК-4. Способен готовить и представлять результаты выполненной работы на русском и иностранном языках в виде научно-технических отчётов, обзоров, научных докладов, публикаций, технической документации с использованием современных возможностей информационных технологий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598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676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15</a:t>
            </a:fld>
            <a:endParaRPr lang="ru-RU" dirty="0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CA609ABD-B8E7-4E87-8202-0CF816624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6262" y="472325"/>
            <a:ext cx="9144000" cy="477837"/>
          </a:xfrm>
        </p:spPr>
        <p:txBody>
          <a:bodyPr/>
          <a:lstStyle/>
          <a:p>
            <a:r>
              <a:rPr lang="ru-RU" sz="2600" dirty="0"/>
              <a:t>Общепрофессиональные компетенции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22CB018-5D45-4883-8F49-300458D23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045399"/>
              </p:ext>
            </p:extLst>
          </p:nvPr>
        </p:nvGraphicFramePr>
        <p:xfrm>
          <a:off x="1637732" y="1206488"/>
          <a:ext cx="1024946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212">
                  <a:extLst>
                    <a:ext uri="{9D8B030D-6E8A-4147-A177-3AD203B41FA5}">
                      <a16:colId xmlns:a16="http://schemas.microsoft.com/office/drawing/2014/main" val="1798377626"/>
                    </a:ext>
                  </a:extLst>
                </a:gridCol>
                <a:gridCol w="7274256">
                  <a:extLst>
                    <a:ext uri="{9D8B030D-6E8A-4147-A177-3AD203B41FA5}">
                      <a16:colId xmlns:a16="http://schemas.microsoft.com/office/drawing/2014/main" val="3948741289"/>
                    </a:ext>
                  </a:extLst>
                </a:gridCol>
              </a:tblGrid>
              <a:tr h="677423">
                <a:tc>
                  <a:txBody>
                    <a:bodyPr/>
                    <a:lstStyle/>
                    <a:p>
                      <a:pPr algn="l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Инновационная деятельность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ОПК-5. Способен разрабатывать и применять на практике инновационные решения в научной и производственной сферах биотехнологии на основе новых знаний и проведённых исследований с учётом экономических, экологических, социальных и других ограничений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85165"/>
                  </a:ext>
                </a:extLst>
              </a:tr>
              <a:tr h="392475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Разработка документации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ОПК-6. Способен разрабатывать техническую документацию, участвовать в установлении требований к документообороту организации, готовить материалы и документы для защиты объектов интеллектуальной собственности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377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891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CA609ABD-B8E7-4E87-8202-0CF816624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399032"/>
            <a:ext cx="9144000" cy="477837"/>
          </a:xfrm>
        </p:spPr>
        <p:txBody>
          <a:bodyPr/>
          <a:lstStyle/>
          <a:p>
            <a:r>
              <a:rPr lang="ru-RU" sz="2600" dirty="0"/>
              <a:t>Общепрофессиональные компетенции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034FA2E-89E1-43B5-B477-E7C7580F5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800" y="1132966"/>
            <a:ext cx="9144000" cy="3152432"/>
          </a:xfrm>
        </p:spPr>
        <p:txBody>
          <a:bodyPr>
            <a:normAutofit/>
          </a:bodyPr>
          <a:lstStyle/>
          <a:p>
            <a:pPr indent="457200" algn="just"/>
            <a:r>
              <a:rPr lang="ru-RU" dirty="0"/>
              <a:t>Общепрофессиональные компетенции записаны в проекте ФГОС (он создавался с нашим участием, но под довольно большим давлением Минобрнауки), но индикаторы нужно писать нам. Причём сделать это так, чтобы созданные на их основе Фонды оценочных средств (</a:t>
            </a:r>
            <a:r>
              <a:rPr lang="ru-RU" dirty="0" err="1"/>
              <a:t>ФОСы</a:t>
            </a:r>
            <a:r>
              <a:rPr lang="ru-RU" dirty="0"/>
              <a:t>) легко проверялись. А мы должны будем обучать наших магистрантов, так, чтобы они были в состоянии пройти эти </a:t>
            </a:r>
            <a:r>
              <a:rPr lang="ru-RU" dirty="0" err="1"/>
              <a:t>ФОСы</a:t>
            </a:r>
            <a:r>
              <a:rPr lang="ru-RU" dirty="0"/>
              <a:t>. Особенно это важно при аккредитации.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841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17</a:t>
            </a:fld>
            <a:endParaRPr lang="ru-RU" dirty="0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CA609ABD-B8E7-4E87-8202-0CF816624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617396"/>
            <a:ext cx="9144000" cy="897505"/>
          </a:xfrm>
        </p:spPr>
        <p:txBody>
          <a:bodyPr/>
          <a:lstStyle/>
          <a:p>
            <a:r>
              <a:rPr lang="ru-RU" sz="2600" dirty="0"/>
              <a:t>Что мы должны (или имеем право) включить в ПООП, </a:t>
            </a:r>
            <a:br>
              <a:rPr lang="ru-RU" sz="2600" dirty="0"/>
            </a:br>
            <a:r>
              <a:rPr lang="ru-RU" sz="2600" dirty="0"/>
              <a:t>которые станут ОПОП и будут проверяться при аккредитации:</a:t>
            </a:r>
          </a:p>
        </p:txBody>
      </p:sp>
      <p:sp>
        <p:nvSpPr>
          <p:cNvPr id="10" name="Подзаголовок 9">
            <a:extLst>
              <a:ext uri="{FF2B5EF4-FFF2-40B4-BE49-F238E27FC236}">
                <a16:creationId xmlns:a16="http://schemas.microsoft.com/office/drawing/2014/main" id="{B16F01F0-965F-4ECF-A4A4-94815951C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800" y="1777662"/>
            <a:ext cx="9144000" cy="1069585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/>
              <a:t>Обязательные профессиональные компетенции;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/>
              <a:t>Индикаторы достижения компетенций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dirty="0"/>
          </a:p>
          <a:p>
            <a:endParaRPr lang="ru-RU" dirty="0"/>
          </a:p>
        </p:txBody>
      </p:sp>
      <p:sp>
        <p:nvSpPr>
          <p:cNvPr id="9" name="Заголовок 7">
            <a:extLst>
              <a:ext uri="{FF2B5EF4-FFF2-40B4-BE49-F238E27FC236}">
                <a16:creationId xmlns:a16="http://schemas.microsoft.com/office/drawing/2014/main" id="{223E1230-BD9E-4922-85BC-046F1FE09441}"/>
              </a:ext>
            </a:extLst>
          </p:cNvPr>
          <p:cNvSpPr txBox="1">
            <a:spLocks/>
          </p:cNvSpPr>
          <p:nvPr/>
        </p:nvSpPr>
        <p:spPr>
          <a:xfrm>
            <a:off x="1993710" y="2886509"/>
            <a:ext cx="9144000" cy="89750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dirty="0"/>
              <a:t>Что мы должны (или имеем право) в ПООП рекомендовать образовательным организациям включить в свои ОПОП </a:t>
            </a:r>
            <a:br>
              <a:rPr lang="ru-RU" sz="2600" dirty="0"/>
            </a:br>
            <a:r>
              <a:rPr lang="ru-RU" sz="2600" dirty="0"/>
              <a:t>для дальнейшей проверки при аккредитации:</a:t>
            </a:r>
          </a:p>
        </p:txBody>
      </p:sp>
      <p:sp>
        <p:nvSpPr>
          <p:cNvPr id="11" name="Подзаголовок 9">
            <a:extLst>
              <a:ext uri="{FF2B5EF4-FFF2-40B4-BE49-F238E27FC236}">
                <a16:creationId xmlns:a16="http://schemas.microsoft.com/office/drawing/2014/main" id="{3F71C80F-4721-45BF-A3E3-B4B77EF35448}"/>
              </a:ext>
            </a:extLst>
          </p:cNvPr>
          <p:cNvSpPr txBox="1">
            <a:spLocks/>
          </p:cNvSpPr>
          <p:nvPr/>
        </p:nvSpPr>
        <p:spPr>
          <a:xfrm>
            <a:off x="2209800" y="4017310"/>
            <a:ext cx="9511352" cy="22232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800" dirty="0"/>
              <a:t>Направленности/профили </a:t>
            </a:r>
            <a:r>
              <a:rPr lang="ru-RU" sz="2800"/>
              <a:t>магистратуры (магистерские </a:t>
            </a:r>
            <a:r>
              <a:rPr lang="ru-RU" sz="2800" dirty="0"/>
              <a:t>программы)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800" dirty="0"/>
              <a:t>Рекомендуемые профессиональные компетенции;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800" dirty="0"/>
              <a:t>Индикаторы достижения компетенций;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800" dirty="0"/>
              <a:t>Примерный учебный план и график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218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18</a:t>
            </a:fld>
            <a:endParaRPr lang="ru-RU" dirty="0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CA609ABD-B8E7-4E87-8202-0CF816624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547534"/>
            <a:ext cx="9144000" cy="829267"/>
          </a:xfrm>
        </p:spPr>
        <p:txBody>
          <a:bodyPr>
            <a:normAutofit/>
          </a:bodyPr>
          <a:lstStyle/>
          <a:p>
            <a:r>
              <a:rPr lang="ru-RU" sz="2600" dirty="0"/>
              <a:t>Какие предлагается включить </a:t>
            </a:r>
            <a:br>
              <a:rPr lang="ru-RU" sz="2600" dirty="0"/>
            </a:br>
            <a:r>
              <a:rPr lang="ru-RU" sz="2600" dirty="0"/>
              <a:t>профессиональные компетенции</a:t>
            </a:r>
          </a:p>
        </p:txBody>
      </p:sp>
      <p:sp>
        <p:nvSpPr>
          <p:cNvPr id="10" name="Подзаголовок 9">
            <a:extLst>
              <a:ext uri="{FF2B5EF4-FFF2-40B4-BE49-F238E27FC236}">
                <a16:creationId xmlns:a16="http://schemas.microsoft.com/office/drawing/2014/main" id="{B16F01F0-965F-4ECF-A4A4-94815951C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2274" y="1388826"/>
            <a:ext cx="10171278" cy="4751043"/>
          </a:xfrm>
        </p:spPr>
        <p:txBody>
          <a:bodyPr>
            <a:no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2200" dirty="0"/>
              <a:t>Во ФГОС 3+ существуют профессиональные компетенции для типов задач профессиональной деятельности:</a:t>
            </a:r>
          </a:p>
          <a:p>
            <a:r>
              <a:rPr lang="ru-RU" sz="2200" b="1" dirty="0"/>
              <a:t>научно-исследовательская деятельность:</a:t>
            </a:r>
            <a:r>
              <a:rPr lang="ru-RU" sz="2200" dirty="0"/>
              <a:t>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/>
              <a:t>готовность к планированию, организации и проведению научно-исследовательских работ в области биотехнологии, способностью проводить корректную обработку результатов экспериментов и делать обоснованные заключения и выводы (</a:t>
            </a:r>
            <a:r>
              <a:rPr lang="ru-RU" sz="2200" b="1" dirty="0"/>
              <a:t>ПК-1</a:t>
            </a:r>
            <a:r>
              <a:rPr lang="ru-RU" sz="2200" dirty="0"/>
              <a:t>);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/>
              <a:t>способность проводить анализ научной и технической информации в области биотехнологии и смежных дисциплин с целью научной, патентной и маркетинговой поддержки проводимых фундаментальных исследований и технологических разработок (</a:t>
            </a:r>
            <a:r>
              <a:rPr lang="ru-RU" sz="2200" b="1" dirty="0"/>
              <a:t>ПК-2</a:t>
            </a:r>
            <a:r>
              <a:rPr lang="ru-RU" sz="2200" dirty="0"/>
              <a:t>);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/>
              <a:t>способность представлять результаты выполненной работы в виде научно-технических отчётов, обзоров, научных докладов и публикаций с использованием современных возможностей информационных технологий и с учётом требований по защите интеллектуальной собственности (</a:t>
            </a:r>
            <a:r>
              <a:rPr lang="ru-RU" sz="2200" b="1" dirty="0"/>
              <a:t>ПК-3</a:t>
            </a:r>
            <a:r>
              <a:rPr lang="ru-RU" sz="2200" dirty="0"/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2765306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19</a:t>
            </a:fld>
            <a:endParaRPr lang="ru-RU" dirty="0"/>
          </a:p>
        </p:txBody>
      </p:sp>
      <p:sp>
        <p:nvSpPr>
          <p:cNvPr id="10" name="Подзаголовок 9">
            <a:extLst>
              <a:ext uri="{FF2B5EF4-FFF2-40B4-BE49-F238E27FC236}">
                <a16:creationId xmlns:a16="http://schemas.microsoft.com/office/drawing/2014/main" id="{B16F01F0-965F-4ECF-A4A4-94815951C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2274" y="341194"/>
            <a:ext cx="10021153" cy="6141494"/>
          </a:xfrm>
        </p:spPr>
        <p:txBody>
          <a:bodyPr>
            <a:noAutofit/>
          </a:bodyPr>
          <a:lstStyle/>
          <a:p>
            <a:r>
              <a:rPr lang="ru-RU" b="1" dirty="0"/>
              <a:t>проектная деятельность:</a:t>
            </a:r>
            <a:r>
              <a:rPr lang="ru-RU" dirty="0"/>
              <a:t>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/>
              <a:t>готовность к проектированию опытных, опытно-промышленных и промышленных установок биотехнологического производства (</a:t>
            </a:r>
            <a:r>
              <a:rPr lang="ru-RU" sz="2200" b="1" dirty="0"/>
              <a:t>ПК-4</a:t>
            </a:r>
            <a:r>
              <a:rPr lang="ru-RU" sz="2200" dirty="0"/>
              <a:t>);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/>
              <a:t>способность осуществлять технологический расчёт оборудования, выбор стандартного и проектирование нестандартного оборудования (</a:t>
            </a:r>
            <a:r>
              <a:rPr lang="ru-RU" sz="2200" b="1" dirty="0"/>
              <a:t>ПК-5</a:t>
            </a:r>
            <a:r>
              <a:rPr lang="ru-RU" sz="2200" dirty="0"/>
              <a:t>);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/>
              <a:t>способность к разработке проектной документации (</a:t>
            </a:r>
            <a:r>
              <a:rPr lang="ru-RU" sz="2200" b="1" dirty="0"/>
              <a:t>ПК-6</a:t>
            </a:r>
            <a:r>
              <a:rPr lang="ru-RU" sz="2200" dirty="0"/>
              <a:t>); </a:t>
            </a:r>
          </a:p>
          <a:p>
            <a:r>
              <a:rPr lang="ru-RU" b="1" dirty="0"/>
              <a:t>организационно-управленческая деятельность:</a:t>
            </a:r>
            <a:r>
              <a:rPr lang="ru-RU" dirty="0"/>
              <a:t>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/>
              <a:t>готовность к организации работы коллектива исполнителей, принятию исполнительских решений в условиях спектра мнений, определению порядка выполнения работ (</a:t>
            </a:r>
            <a:r>
              <a:rPr lang="ru-RU" sz="2200" b="1" dirty="0"/>
              <a:t>ПК-7</a:t>
            </a:r>
            <a:r>
              <a:rPr lang="ru-RU" sz="2200" dirty="0"/>
              <a:t>);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/>
              <a:t>способность к проведению технико-экономического анализа производства и составлению технико-экономической документации (</a:t>
            </a:r>
            <a:r>
              <a:rPr lang="ru-RU" sz="2200" b="1" dirty="0"/>
              <a:t>ПК-8</a:t>
            </a:r>
            <a:r>
              <a:rPr lang="ru-RU" sz="2200" dirty="0"/>
              <a:t>);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/>
              <a:t>готовность использовать основные принципы организации метрологического обеспечения производства (</a:t>
            </a:r>
            <a:r>
              <a:rPr lang="ru-RU" sz="2200" b="1" dirty="0"/>
              <a:t>ПК-9</a:t>
            </a:r>
            <a:r>
              <a:rPr lang="ru-RU" sz="2200" dirty="0"/>
              <a:t>);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/>
              <a:t>способность к разработке системы менеджмента качества биотехнологической продукции в соответствии с требованиями российских и международных стандартов качества (</a:t>
            </a:r>
            <a:r>
              <a:rPr lang="ru-RU" sz="2200" b="1" dirty="0"/>
              <a:t>ПК-10); </a:t>
            </a:r>
          </a:p>
        </p:txBody>
      </p:sp>
    </p:spTree>
    <p:extLst>
      <p:ext uri="{BB962C8B-B14F-4D97-AF65-F5344CB8AC3E}">
        <p14:creationId xmlns:p14="http://schemas.microsoft.com/office/powerpoint/2010/main" val="364591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2</a:t>
            </a:fld>
            <a:endParaRPr lang="ru-RU" dirty="0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CA609ABD-B8E7-4E87-8202-0CF816624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548" y="551724"/>
            <a:ext cx="9978886" cy="1655762"/>
          </a:xfrm>
        </p:spPr>
        <p:txBody>
          <a:bodyPr>
            <a:noAutofit/>
          </a:bodyPr>
          <a:lstStyle/>
          <a:p>
            <a:r>
              <a:rPr lang="ru-RU" sz="3600" dirty="0"/>
              <a:t>Из </a:t>
            </a:r>
            <a:r>
              <a:rPr lang="ru-RU" sz="3600" b="1" dirty="0"/>
              <a:t>218</a:t>
            </a:r>
            <a:r>
              <a:rPr lang="ru-RU" sz="3600" dirty="0"/>
              <a:t> ФГОС 3++ по области образования «Инженерное дело, технологии и технические науки» утверждены только </a:t>
            </a:r>
            <a:r>
              <a:rPr lang="ru-RU" sz="3600" b="1" dirty="0"/>
              <a:t>100</a:t>
            </a:r>
          </a:p>
        </p:txBody>
      </p:sp>
      <p:sp>
        <p:nvSpPr>
          <p:cNvPr id="10" name="Подзаголовок 9">
            <a:extLst>
              <a:ext uri="{FF2B5EF4-FFF2-40B4-BE49-F238E27FC236}">
                <a16:creationId xmlns:a16="http://schemas.microsoft.com/office/drawing/2014/main" id="{B16F01F0-965F-4ECF-A4A4-94815951C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800" y="2207486"/>
            <a:ext cx="9144000" cy="3968027"/>
          </a:xfrm>
        </p:spPr>
        <p:txBody>
          <a:bodyPr>
            <a:normAutofit fontScale="92500"/>
          </a:bodyPr>
          <a:lstStyle/>
          <a:p>
            <a:pPr indent="457200" algn="just"/>
            <a:r>
              <a:rPr lang="ru-RU" sz="2800" dirty="0"/>
              <a:t>На заседании Координационного совета директор Департамента государственной политики в сфере высшего образования и молодёжной политики Минобрнауки России А.И. Рожков проинформировал совет, что к концу мая остальные </a:t>
            </a:r>
            <a:r>
              <a:rPr lang="ru-RU" sz="2800" dirty="0" err="1"/>
              <a:t>ФГОСы</a:t>
            </a:r>
            <a:r>
              <a:rPr lang="ru-RU" sz="2800" dirty="0"/>
              <a:t> будут утверждены.</a:t>
            </a:r>
          </a:p>
          <a:p>
            <a:pPr indent="457200" algn="just"/>
            <a:r>
              <a:rPr lang="ru-RU" sz="2800" dirty="0"/>
              <a:t>Примерные основные образовательные программы (</a:t>
            </a:r>
            <a:r>
              <a:rPr lang="ru-RU" sz="2800" dirty="0" err="1"/>
              <a:t>ПООПы</a:t>
            </a:r>
            <a:r>
              <a:rPr lang="ru-RU" sz="2800" dirty="0"/>
              <a:t>) должны быть утверждены и размещены в Реестре.</a:t>
            </a:r>
          </a:p>
          <a:p>
            <a:pPr indent="457200" algn="just"/>
            <a:r>
              <a:rPr lang="ru-RU" sz="2800" dirty="0"/>
              <a:t>На сегодня разработаны </a:t>
            </a:r>
            <a:r>
              <a:rPr lang="ru-RU" sz="2800" b="1" dirty="0"/>
              <a:t>87</a:t>
            </a:r>
            <a:r>
              <a:rPr lang="ru-RU" sz="2800" dirty="0"/>
              <a:t> программ по области образования «Инженерное дело, технологии и технические науки» и пока ни одна не одобрена.</a:t>
            </a:r>
          </a:p>
          <a:p>
            <a:pPr indent="45720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949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20</a:t>
            </a:fld>
            <a:endParaRPr lang="ru-RU" dirty="0"/>
          </a:p>
        </p:txBody>
      </p:sp>
      <p:sp>
        <p:nvSpPr>
          <p:cNvPr id="10" name="Подзаголовок 9">
            <a:extLst>
              <a:ext uri="{FF2B5EF4-FFF2-40B4-BE49-F238E27FC236}">
                <a16:creationId xmlns:a16="http://schemas.microsoft.com/office/drawing/2014/main" id="{B16F01F0-965F-4ECF-A4A4-94815951C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2274" y="341194"/>
            <a:ext cx="10021153" cy="6141494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/>
              <a:t>способность обеспечивать технологическую дисциплину, санитарно-гигиенический режим работы предприятия, содержание технологического оборудования в надлежащем техническом состоянии (</a:t>
            </a:r>
            <a:r>
              <a:rPr lang="ru-RU" sz="2200" b="1" dirty="0"/>
              <a:t>ПК-11</a:t>
            </a:r>
            <a:r>
              <a:rPr lang="ru-RU" sz="2200" dirty="0"/>
              <a:t>);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/>
              <a:t>способность планировать и проводить мероприятия по обеспечению техники безопасности на производстве, по мониторингу и защите окружающей среды (</a:t>
            </a:r>
            <a:r>
              <a:rPr lang="ru-RU" sz="2200" b="1" dirty="0"/>
              <a:t>ПК-12</a:t>
            </a:r>
            <a:r>
              <a:rPr lang="ru-RU" sz="2200" dirty="0"/>
              <a:t>); </a:t>
            </a:r>
          </a:p>
          <a:p>
            <a:r>
              <a:rPr lang="ru-RU" b="1" dirty="0"/>
              <a:t>производственно-технологическая деятельность:</a:t>
            </a:r>
            <a:r>
              <a:rPr lang="ru-RU" dirty="0"/>
              <a:t>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/>
              <a:t>готовность к организации, планированию и управлению действующими биотехнологическими процессами и производством (</a:t>
            </a:r>
            <a:r>
              <a:rPr lang="ru-RU" sz="2200" b="1" dirty="0"/>
              <a:t>ПК-13</a:t>
            </a:r>
            <a:r>
              <a:rPr lang="ru-RU" sz="2200" dirty="0"/>
              <a:t>);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/>
              <a:t>способность использовать типовые и разрабатывать новые методы инженерных расчётов технологических параметров и оборудования биотехнологических производств (</a:t>
            </a:r>
            <a:r>
              <a:rPr lang="ru-RU" sz="2200" b="1" dirty="0"/>
              <a:t>ПК-14</a:t>
            </a:r>
            <a:r>
              <a:rPr lang="ru-RU" sz="2200" dirty="0"/>
              <a:t>);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/>
              <a:t>готовность обеспечивать стабильность показателей производства и качества выпускаемой продукции (</a:t>
            </a:r>
            <a:r>
              <a:rPr lang="ru-RU" sz="2200" b="1" dirty="0"/>
              <a:t>ПК-15</a:t>
            </a:r>
            <a:r>
              <a:rPr lang="ru-RU" sz="2200" dirty="0"/>
              <a:t>);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/>
              <a:t>способность осуществлять эффективную работу средств контроля, автоматизации и автоматизированного управления производством, химико-технического, биохимического и микробиологического контроля (ПК-16);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/>
              <a:t> готовность к проведению опытно-промышленной отработки технологии и масштабированию процессов (</a:t>
            </a:r>
            <a:r>
              <a:rPr lang="ru-RU" sz="2200" b="1" dirty="0"/>
              <a:t>ПК-17</a:t>
            </a:r>
            <a:r>
              <a:rPr lang="ru-RU" sz="2200" dirty="0"/>
              <a:t>); </a:t>
            </a:r>
          </a:p>
          <a:p>
            <a:pPr indent="457200" algn="just">
              <a:spcBef>
                <a:spcPts val="0"/>
              </a:spcBef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161926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21</a:t>
            </a:fld>
            <a:endParaRPr lang="ru-RU" dirty="0"/>
          </a:p>
        </p:txBody>
      </p:sp>
      <p:sp>
        <p:nvSpPr>
          <p:cNvPr id="10" name="Подзаголовок 9">
            <a:extLst>
              <a:ext uri="{FF2B5EF4-FFF2-40B4-BE49-F238E27FC236}">
                <a16:creationId xmlns:a16="http://schemas.microsoft.com/office/drawing/2014/main" id="{B16F01F0-965F-4ECF-A4A4-94815951C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2274" y="341194"/>
            <a:ext cx="10021153" cy="6141494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/>
              <a:t>способность к выработке и научному обоснованию схем оптимальной комплексной аттестации биотехнологических продуктов (</a:t>
            </a:r>
            <a:r>
              <a:rPr lang="ru-RU" sz="2200" b="1" dirty="0"/>
              <a:t>ПК-18</a:t>
            </a:r>
            <a:r>
              <a:rPr lang="ru-RU" sz="2200" dirty="0"/>
              <a:t>);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/>
              <a:t> способность к анализу показателей технологического процесса на соответствие исходным научным разработкам (</a:t>
            </a:r>
            <a:r>
              <a:rPr lang="ru-RU" sz="2200" b="1" dirty="0"/>
              <a:t>ПК-19</a:t>
            </a:r>
            <a:r>
              <a:rPr lang="ru-RU" sz="2200" dirty="0"/>
              <a:t>); </a:t>
            </a:r>
          </a:p>
          <a:p>
            <a:r>
              <a:rPr lang="ru-RU" b="1" dirty="0"/>
              <a:t>педагогическая деятельность:</a:t>
            </a:r>
            <a:r>
              <a:rPr lang="ru-RU" dirty="0"/>
              <a:t>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/>
              <a:t>Готовность к проведению учебных занятий, в том числе семинаров, практических занятий и лабораторных практикумов (</a:t>
            </a:r>
            <a:r>
              <a:rPr lang="ru-RU" sz="2200" b="1" dirty="0"/>
              <a:t>ПК-20</a:t>
            </a:r>
            <a:r>
              <a:rPr lang="ru-RU" sz="2200" dirty="0"/>
              <a:t>);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/>
              <a:t>готовность к подготовке учебных и учебно-методических материалов (</a:t>
            </a:r>
            <a:r>
              <a:rPr lang="ru-RU" sz="2200" b="1" dirty="0"/>
              <a:t>ПК-21</a:t>
            </a:r>
            <a:r>
              <a:rPr lang="ru-RU" sz="2200" dirty="0"/>
              <a:t>);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/>
              <a:t>способность осваивать и использовать современные образовательные технологии (</a:t>
            </a:r>
            <a:r>
              <a:rPr lang="ru-RU" sz="2200" b="1" dirty="0"/>
              <a:t>ПК-22</a:t>
            </a:r>
            <a:r>
              <a:rPr lang="ru-RU" sz="2200" dirty="0"/>
              <a:t>)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200" dirty="0"/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200" dirty="0"/>
          </a:p>
          <a:p>
            <a:pPr>
              <a:spcBef>
                <a:spcPts val="0"/>
              </a:spcBef>
            </a:pPr>
            <a:r>
              <a:rPr lang="ru-RU" sz="2800" dirty="0"/>
              <a:t>Предлагается использовать эти компетенции при разработке профессиональных компетенций  ПООП  для ФГОС 3++</a:t>
            </a:r>
          </a:p>
          <a:p>
            <a:pPr indent="457200" algn="just">
              <a:spcBef>
                <a:spcPts val="0"/>
              </a:spcBef>
            </a:pPr>
            <a:endParaRPr lang="ru-RU" sz="2200" dirty="0"/>
          </a:p>
          <a:p>
            <a:pPr>
              <a:spcBef>
                <a:spcPts val="0"/>
              </a:spcBef>
            </a:pPr>
            <a:r>
              <a:rPr lang="ru-RU" sz="2800" dirty="0"/>
              <a:t>но с учётом направленностей/профилей</a:t>
            </a:r>
          </a:p>
          <a:p>
            <a:pPr>
              <a:spcBef>
                <a:spcPts val="0"/>
              </a:spcBef>
            </a:pPr>
            <a:r>
              <a:rPr lang="ru-RU" sz="2800" dirty="0"/>
              <a:t> (магистерских программ)!</a:t>
            </a:r>
          </a:p>
        </p:txBody>
      </p:sp>
    </p:spTree>
    <p:extLst>
      <p:ext uri="{BB962C8B-B14F-4D97-AF65-F5344CB8AC3E}">
        <p14:creationId xmlns:p14="http://schemas.microsoft.com/office/powerpoint/2010/main" val="3403211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22</a:t>
            </a:fld>
            <a:endParaRPr lang="ru-RU" dirty="0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CA609ABD-B8E7-4E87-8202-0CF816624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559670"/>
            <a:ext cx="9144000" cy="50172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b="1" dirty="0"/>
              <a:t>Направленности/профили (магистерские программы)</a:t>
            </a:r>
          </a:p>
        </p:txBody>
      </p:sp>
      <p:sp>
        <p:nvSpPr>
          <p:cNvPr id="10" name="Подзаголовок 9">
            <a:extLst>
              <a:ext uri="{FF2B5EF4-FFF2-40B4-BE49-F238E27FC236}">
                <a16:creationId xmlns:a16="http://schemas.microsoft.com/office/drawing/2014/main" id="{B16F01F0-965F-4ECF-A4A4-94815951C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2059" y="1368486"/>
            <a:ext cx="9431741" cy="2882812"/>
          </a:xfrm>
        </p:spPr>
        <p:txBody>
          <a:bodyPr>
            <a:noAutofit/>
          </a:bodyPr>
          <a:lstStyle/>
          <a:p>
            <a:pPr indent="457200" algn="l">
              <a:lnSpc>
                <a:spcPct val="110000"/>
              </a:lnSpc>
              <a:spcBef>
                <a:spcPts val="0"/>
              </a:spcBef>
            </a:pPr>
            <a:r>
              <a:rPr lang="ru-RU" sz="2100" i="1" dirty="0"/>
              <a:t>На усмотрение ФУМО выбирается один из следующих вариантов:</a:t>
            </a:r>
          </a:p>
          <a:p>
            <a:pPr marL="457200" indent="-457200" algn="l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ru-RU" sz="2100" i="1" dirty="0"/>
              <a:t>указывается перечень направленностей (профилей) с возможностью определения Организацией иных направленностей (профилей);</a:t>
            </a:r>
          </a:p>
          <a:p>
            <a:pPr marL="457200" indent="-457200" algn="l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ru-RU" sz="2100" i="1" dirty="0"/>
              <a:t>не регламентируется указание направленностей (профилей) ОПОП;</a:t>
            </a:r>
          </a:p>
          <a:p>
            <a:pPr marL="457200" indent="-457200" algn="l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ru-RU" sz="2100" i="1" dirty="0"/>
              <a:t>включаются методические рекомендации по определению направленностей (профилей).</a:t>
            </a:r>
          </a:p>
        </p:txBody>
      </p:sp>
      <p:sp>
        <p:nvSpPr>
          <p:cNvPr id="9" name="Подзаголовок 9">
            <a:extLst>
              <a:ext uri="{FF2B5EF4-FFF2-40B4-BE49-F238E27FC236}">
                <a16:creationId xmlns:a16="http://schemas.microsoft.com/office/drawing/2014/main" id="{01C3AB27-D259-496C-A167-F2D40AD6F92B}"/>
              </a:ext>
            </a:extLst>
          </p:cNvPr>
          <p:cNvSpPr txBox="1">
            <a:spLocks/>
          </p:cNvSpPr>
          <p:nvPr/>
        </p:nvSpPr>
        <p:spPr>
          <a:xfrm>
            <a:off x="1964140" y="4445923"/>
            <a:ext cx="9144000" cy="16546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7200" algn="just">
              <a:lnSpc>
                <a:spcPct val="110000"/>
              </a:lnSpc>
              <a:spcBef>
                <a:spcPts val="0"/>
              </a:spcBef>
            </a:pPr>
            <a:r>
              <a:rPr lang="ru-RU" b="1" dirty="0"/>
              <a:t>Предлагается использовать первый вариант, а в качестве перечня взять тот же перечень, который использовали в бакалавриате </a:t>
            </a:r>
          </a:p>
        </p:txBody>
      </p:sp>
    </p:spTree>
    <p:extLst>
      <p:ext uri="{BB962C8B-B14F-4D97-AF65-F5344CB8AC3E}">
        <p14:creationId xmlns:p14="http://schemas.microsoft.com/office/powerpoint/2010/main" val="1527462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23</a:t>
            </a:fld>
            <a:endParaRPr lang="ru-RU" dirty="0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CA609ABD-B8E7-4E87-8202-0CF816624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8023" y="566494"/>
            <a:ext cx="9144000" cy="488073"/>
          </a:xfrm>
        </p:spPr>
        <p:txBody>
          <a:bodyPr>
            <a:normAutofit/>
          </a:bodyPr>
          <a:lstStyle/>
          <a:p>
            <a:r>
              <a:rPr lang="ru-RU" sz="2400" b="1" dirty="0"/>
              <a:t>Направленности/профили бакалавриата</a:t>
            </a:r>
            <a:endParaRPr lang="ru-RU" sz="2600" dirty="0"/>
          </a:p>
        </p:txBody>
      </p:sp>
      <p:sp>
        <p:nvSpPr>
          <p:cNvPr id="10" name="Подзаголовок 9">
            <a:extLst>
              <a:ext uri="{FF2B5EF4-FFF2-40B4-BE49-F238E27FC236}">
                <a16:creationId xmlns:a16="http://schemas.microsoft.com/office/drawing/2014/main" id="{B16F01F0-965F-4ECF-A4A4-94815951C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3128" y="1329294"/>
            <a:ext cx="9144000" cy="4962212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romanUcPeriod"/>
            </a:pPr>
            <a:r>
              <a:rPr lang="ru-RU" sz="2400" dirty="0"/>
              <a:t>Фармацевтическая биотехнология</a:t>
            </a:r>
          </a:p>
          <a:p>
            <a:pPr marL="971550" lvl="1" indent="-514350" algn="l">
              <a:buFont typeface="+mj-lt"/>
              <a:buAutoNum type="romanUcPeriod"/>
            </a:pPr>
            <a:r>
              <a:rPr lang="ru-RU" sz="2400" dirty="0"/>
              <a:t>Медицинская биотехнология</a:t>
            </a:r>
          </a:p>
          <a:p>
            <a:pPr marL="971550" lvl="1" indent="-514350" algn="l">
              <a:buFont typeface="+mj-lt"/>
              <a:buAutoNum type="romanUcPeriod"/>
            </a:pPr>
            <a:r>
              <a:rPr lang="ru-RU" sz="2400" dirty="0"/>
              <a:t>Сельскохозяйственная биотехнология </a:t>
            </a:r>
            <a:r>
              <a:rPr lang="ru-RU" sz="2400" dirty="0">
                <a:solidFill>
                  <a:srgbClr val="FF0000"/>
                </a:solidFill>
              </a:rPr>
              <a:t>(</a:t>
            </a:r>
            <a:r>
              <a:rPr lang="ru-RU" sz="2400" dirty="0" err="1">
                <a:solidFill>
                  <a:srgbClr val="FF0000"/>
                </a:solidFill>
              </a:rPr>
              <a:t>Агробиотехнология</a:t>
            </a:r>
            <a:r>
              <a:rPr lang="ru-RU" sz="2400" dirty="0">
                <a:solidFill>
                  <a:srgbClr val="FF0000"/>
                </a:solidFill>
              </a:rPr>
              <a:t>?)</a:t>
            </a:r>
          </a:p>
          <a:p>
            <a:pPr marL="971550" lvl="1" indent="-514350" algn="l">
              <a:buFont typeface="+mj-lt"/>
              <a:buAutoNum type="romanUcPeriod"/>
            </a:pPr>
            <a:r>
              <a:rPr lang="ru-RU" sz="2400" dirty="0"/>
              <a:t>Пищевая биотехнология</a:t>
            </a:r>
          </a:p>
          <a:p>
            <a:pPr marL="971550" lvl="1" indent="-514350" algn="l">
              <a:buFont typeface="+mj-lt"/>
              <a:buAutoNum type="romanUcPeriod"/>
            </a:pPr>
            <a:r>
              <a:rPr lang="ru-RU" sz="2400" dirty="0"/>
              <a:t>Экологическая биотехнология</a:t>
            </a:r>
          </a:p>
          <a:p>
            <a:pPr marL="971550" lvl="1" indent="-514350" algn="l">
              <a:buFont typeface="+mj-lt"/>
              <a:buAutoNum type="romanUcPeriod"/>
            </a:pPr>
            <a:r>
              <a:rPr lang="ru-RU" sz="2400" dirty="0"/>
              <a:t>Морская биотехнология</a:t>
            </a:r>
          </a:p>
          <a:p>
            <a:pPr marL="971550" lvl="1" indent="-514350" algn="l">
              <a:buFont typeface="+mj-lt"/>
              <a:buAutoNum type="romanUcPeriod"/>
            </a:pPr>
            <a:r>
              <a:rPr lang="ru-RU" sz="2400" dirty="0"/>
              <a:t>Химическая биотехнология</a:t>
            </a:r>
          </a:p>
          <a:p>
            <a:pPr marL="971550" lvl="1" indent="-514350" algn="l">
              <a:buFont typeface="+mj-lt"/>
              <a:buAutoNum type="romanUcPeriod"/>
            </a:pPr>
            <a:r>
              <a:rPr lang="ru-RU" sz="2400" dirty="0"/>
              <a:t>Топливная биотехнология</a:t>
            </a:r>
          </a:p>
          <a:p>
            <a:pPr marL="971550" lvl="1" indent="-514350" algn="l">
              <a:buFont typeface="+mj-lt"/>
              <a:buAutoNum type="romanUcPeriod"/>
            </a:pPr>
            <a:r>
              <a:rPr lang="ru-RU" sz="2400" dirty="0"/>
              <a:t>Лесная биотехнология</a:t>
            </a:r>
          </a:p>
          <a:p>
            <a:pPr marL="971550" lvl="1" indent="-514350" algn="l">
              <a:buFont typeface="+mj-lt"/>
              <a:buAutoNum type="romanUcPeriod"/>
            </a:pPr>
            <a:r>
              <a:rPr lang="ru-RU" sz="2400" dirty="0" err="1"/>
              <a:t>Бионанотехнология</a:t>
            </a:r>
            <a:endParaRPr lang="ru-RU" sz="2400" dirty="0"/>
          </a:p>
          <a:p>
            <a:pPr marL="971550" lvl="1" indent="-514350" algn="l">
              <a:buFont typeface="+mj-lt"/>
              <a:buAutoNum type="romanUcPeriod"/>
            </a:pPr>
            <a:r>
              <a:rPr lang="ru-RU" sz="2400" dirty="0"/>
              <a:t>Промышленная биотехнология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7913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24</a:t>
            </a:fld>
            <a:endParaRPr lang="ru-RU" dirty="0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CA609ABD-B8E7-4E87-8202-0CF816624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59" y="580142"/>
            <a:ext cx="9144000" cy="460777"/>
          </a:xfrm>
        </p:spPr>
        <p:txBody>
          <a:bodyPr>
            <a:normAutofit/>
          </a:bodyPr>
          <a:lstStyle/>
          <a:p>
            <a:r>
              <a:rPr lang="ru-RU" sz="2600" b="1" dirty="0"/>
              <a:t>Профессиональные компетенции</a:t>
            </a:r>
          </a:p>
        </p:txBody>
      </p:sp>
      <p:sp>
        <p:nvSpPr>
          <p:cNvPr id="10" name="Подзаголовок 9">
            <a:extLst>
              <a:ext uri="{FF2B5EF4-FFF2-40B4-BE49-F238E27FC236}">
                <a16:creationId xmlns:a16="http://schemas.microsoft.com/office/drawing/2014/main" id="{B16F01F0-965F-4ECF-A4A4-94815951C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800" y="1214990"/>
            <a:ext cx="9144000" cy="4612603"/>
          </a:xfrm>
        </p:spPr>
        <p:txBody>
          <a:bodyPr>
            <a:normAutofit/>
          </a:bodyPr>
          <a:lstStyle/>
          <a:p>
            <a:pPr indent="457200" algn="just"/>
            <a:r>
              <a:rPr lang="ru-RU" dirty="0"/>
              <a:t>Обязательные и рекомендуемые профессиональные компетенции определяются для каждой направленности/профиля и каждого типа задач профессиональной деятельности.</a:t>
            </a:r>
          </a:p>
          <a:p>
            <a:pPr indent="457200" algn="just"/>
            <a:r>
              <a:rPr lang="ru-RU" dirty="0"/>
              <a:t>Рекомендуемых направленностей – 11</a:t>
            </a:r>
          </a:p>
          <a:p>
            <a:pPr indent="457200" algn="just"/>
            <a:r>
              <a:rPr lang="ru-RU" dirty="0"/>
              <a:t>Типов задач – 5</a:t>
            </a:r>
          </a:p>
          <a:p>
            <a:pPr indent="457200" algn="just"/>
            <a:r>
              <a:rPr lang="ru-RU" dirty="0"/>
              <a:t>При наличии сопряжённых ПС наличие ПК является обязательным (минимум, по одной компетенции, учитывающей требования соответствующего ПС).</a:t>
            </a:r>
          </a:p>
          <a:p>
            <a:pPr indent="457200" algn="just"/>
            <a:r>
              <a:rPr lang="ru-RU" dirty="0"/>
              <a:t>При отсутствии сопряжённых ПС предлагается сформулировать только обязательные профессиональные компетенции, а рекомендуемые ПК разрешить Организациям (вузам) создавать самостоятельно.</a:t>
            </a:r>
          </a:p>
          <a:p>
            <a:pPr indent="457200" algn="just"/>
            <a:endParaRPr lang="ru-RU" dirty="0"/>
          </a:p>
          <a:p>
            <a:pPr indent="45720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1328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25</a:t>
            </a:fld>
            <a:endParaRPr lang="ru-RU" dirty="0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CA609ABD-B8E7-4E87-8202-0CF816624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6513" y="726579"/>
            <a:ext cx="9144000" cy="556312"/>
          </a:xfrm>
        </p:spPr>
        <p:txBody>
          <a:bodyPr>
            <a:normAutofit/>
          </a:bodyPr>
          <a:lstStyle/>
          <a:p>
            <a:r>
              <a:rPr lang="ru-RU" sz="2600" dirty="0"/>
              <a:t>Индикаторы достижения компетенций</a:t>
            </a:r>
          </a:p>
        </p:txBody>
      </p:sp>
      <p:sp>
        <p:nvSpPr>
          <p:cNvPr id="10" name="Подзаголовок 9">
            <a:extLst>
              <a:ext uri="{FF2B5EF4-FFF2-40B4-BE49-F238E27FC236}">
                <a16:creationId xmlns:a16="http://schemas.microsoft.com/office/drawing/2014/main" id="{B16F01F0-965F-4ECF-A4A4-94815951C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800" y="1588601"/>
            <a:ext cx="9144000" cy="3133524"/>
          </a:xfrm>
        </p:spPr>
        <p:txBody>
          <a:bodyPr>
            <a:normAutofit/>
          </a:bodyPr>
          <a:lstStyle/>
          <a:p>
            <a:pPr indent="457200" algn="just"/>
            <a:r>
              <a:rPr lang="ru-RU" dirty="0"/>
              <a:t>Индикаторы достижения компетенции представляются в виде знаний, умений, владений (навыков) по соответствующим тематическим разделам дисциплин (практик) или в ином виде на усмотрение ФУМО.</a:t>
            </a:r>
          </a:p>
          <a:p>
            <a:pPr indent="457200" algn="just"/>
            <a:endParaRPr lang="ru-RU" dirty="0"/>
          </a:p>
          <a:p>
            <a:pPr indent="457200" algn="just"/>
            <a:r>
              <a:rPr lang="ru-RU" dirty="0"/>
              <a:t>Под анализом опыта понимается анализ отечественного и зарубежного опыта, международных норм и стандартов, </a:t>
            </a:r>
            <a:r>
              <a:rPr lang="ru-RU" dirty="0" err="1"/>
              <a:t>форсайт</a:t>
            </a:r>
            <a:r>
              <a:rPr lang="ru-RU" dirty="0"/>
              <a:t>-сессии, фокус-группы и пр.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985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26</a:t>
            </a:fld>
            <a:endParaRPr lang="ru-RU" dirty="0"/>
          </a:p>
        </p:txBody>
      </p:sp>
      <p:sp>
        <p:nvSpPr>
          <p:cNvPr id="10" name="Подзаголовок 9">
            <a:extLst>
              <a:ext uri="{FF2B5EF4-FFF2-40B4-BE49-F238E27FC236}">
                <a16:creationId xmlns:a16="http://schemas.microsoft.com/office/drawing/2014/main" id="{B16F01F0-965F-4ECF-A4A4-94815951C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9922" y="600501"/>
            <a:ext cx="9144000" cy="4804012"/>
          </a:xfrm>
        </p:spPr>
        <p:txBody>
          <a:bodyPr>
            <a:normAutofit/>
          </a:bodyPr>
          <a:lstStyle/>
          <a:p>
            <a:endParaRPr lang="ru-RU" sz="3600" dirty="0"/>
          </a:p>
          <a:p>
            <a:r>
              <a:rPr lang="ru-RU" sz="3600" dirty="0"/>
              <a:t>Спасибо за внимание!</a:t>
            </a:r>
          </a:p>
          <a:p>
            <a:r>
              <a:rPr lang="en-US" sz="3600" dirty="0">
                <a:hlinkClick r:id="rId3"/>
              </a:rPr>
              <a:t>https://umo19.ru</a:t>
            </a:r>
            <a:endParaRPr lang="en-US" sz="3600" dirty="0"/>
          </a:p>
          <a:p>
            <a:r>
              <a:rPr lang="ru-RU" sz="3600" dirty="0"/>
              <a:t>			</a:t>
            </a:r>
            <a:r>
              <a:rPr lang="en-US" sz="3600" dirty="0"/>
              <a:t>    </a:t>
            </a:r>
          </a:p>
          <a:p>
            <a:r>
              <a:rPr lang="en-US" sz="3600" dirty="0"/>
              <a:t>			     </a:t>
            </a:r>
            <a:r>
              <a:rPr lang="ru-RU" dirty="0"/>
              <a:t>Биглов Р.Р.</a:t>
            </a:r>
          </a:p>
          <a:p>
            <a:pPr algn="l">
              <a:spcBef>
                <a:spcPts val="0"/>
              </a:spcBef>
            </a:pPr>
            <a:r>
              <a:rPr lang="ru-RU" dirty="0"/>
              <a:t>						</a:t>
            </a:r>
            <a:r>
              <a:rPr lang="en-US" dirty="0"/>
              <a:t>biglov@mitht.ru</a:t>
            </a:r>
            <a:endParaRPr lang="ru-RU" dirty="0"/>
          </a:p>
          <a:p>
            <a:pPr algn="l">
              <a:spcBef>
                <a:spcPts val="0"/>
              </a:spcBef>
            </a:pPr>
            <a:r>
              <a:rPr lang="en-US" sz="3600" dirty="0"/>
              <a:t>						</a:t>
            </a:r>
            <a:r>
              <a:rPr lang="en-US" dirty="0"/>
              <a:t>prezidium@umo19.ru</a:t>
            </a:r>
            <a:endParaRPr lang="ru-RU" dirty="0"/>
          </a:p>
          <a:p>
            <a:endParaRPr lang="ru-RU" sz="3600" dirty="0"/>
          </a:p>
          <a:p>
            <a:pPr algn="l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78327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3</a:t>
            </a:fld>
            <a:endParaRPr lang="ru-RU" dirty="0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CA609ABD-B8E7-4E87-8202-0CF816624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01567"/>
          </a:xfrm>
        </p:spPr>
        <p:txBody>
          <a:bodyPr>
            <a:normAutofit/>
          </a:bodyPr>
          <a:lstStyle/>
          <a:p>
            <a:pPr indent="457200" algn="just"/>
            <a:r>
              <a:rPr lang="ru-RU" sz="2400" dirty="0"/>
              <a:t>В соответствии с письмом Минобрнауки от 21.012019 № МН-21/222 «О применении актуализированных федеральных государственных образовательных стандартов высшего образования»:</a:t>
            </a:r>
          </a:p>
        </p:txBody>
      </p:sp>
      <p:sp>
        <p:nvSpPr>
          <p:cNvPr id="10" name="Подзаголовок 9">
            <a:extLst>
              <a:ext uri="{FF2B5EF4-FFF2-40B4-BE49-F238E27FC236}">
                <a16:creationId xmlns:a16="http://schemas.microsoft.com/office/drawing/2014/main" id="{B16F01F0-965F-4ECF-A4A4-94815951C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23930"/>
            <a:ext cx="9144000" cy="2633870"/>
          </a:xfrm>
        </p:spPr>
        <p:txBody>
          <a:bodyPr/>
          <a:lstStyle/>
          <a:p>
            <a:pPr indent="457200" algn="just">
              <a:spcBef>
                <a:spcPct val="0"/>
              </a:spcBef>
            </a:pPr>
            <a:r>
              <a:rPr lang="ru-RU" dirty="0">
                <a:latin typeface="+mj-lt"/>
                <a:ea typeface="+mj-ea"/>
                <a:cs typeface="+mj-cs"/>
              </a:rPr>
              <a:t>«</a:t>
            </a:r>
            <a:r>
              <a:rPr lang="ru-RU" i="1" dirty="0">
                <a:latin typeface="+mj-lt"/>
                <a:ea typeface="+mj-ea"/>
                <a:cs typeface="+mj-cs"/>
              </a:rPr>
              <a:t>3. ….</a:t>
            </a:r>
          </a:p>
          <a:p>
            <a:pPr indent="457200" algn="just">
              <a:spcBef>
                <a:spcPct val="0"/>
              </a:spcBef>
            </a:pPr>
            <a:r>
              <a:rPr lang="ru-RU" b="1" i="1" dirty="0">
                <a:latin typeface="+mj-lt"/>
                <a:ea typeface="+mj-ea"/>
                <a:cs typeface="+mj-cs"/>
              </a:rPr>
              <a:t>Организации учитывают ПООП, внесённые в Реестр не позднее года, предшествующего году, в котором осуществляется приём.</a:t>
            </a:r>
          </a:p>
          <a:p>
            <a:pPr indent="457200" algn="just">
              <a:spcBef>
                <a:spcPct val="0"/>
              </a:spcBef>
            </a:pPr>
            <a:r>
              <a:rPr lang="ru-RU" b="1" i="1" dirty="0">
                <a:latin typeface="+mj-lt"/>
                <a:ea typeface="+mj-ea"/>
                <a:cs typeface="+mj-cs"/>
              </a:rPr>
              <a:t>Если в Реестре отсутствуют соответствующие ПООП, Организации разрабатывают образовательные программы для лиц, принимаемых на обучение, в соответствии с ФГОС 3++</a:t>
            </a:r>
          </a:p>
          <a:p>
            <a:pPr indent="457200" algn="just">
              <a:spcBef>
                <a:spcPct val="0"/>
              </a:spcBef>
            </a:pPr>
            <a:r>
              <a:rPr lang="ru-RU" i="1" dirty="0">
                <a:latin typeface="+mj-lt"/>
                <a:ea typeface="+mj-ea"/>
                <a:cs typeface="+mj-cs"/>
              </a:rPr>
              <a:t>….</a:t>
            </a:r>
            <a:r>
              <a:rPr lang="ru-RU" dirty="0">
                <a:latin typeface="+mj-lt"/>
                <a:ea typeface="+mj-ea"/>
                <a:cs typeface="+mj-cs"/>
              </a:rPr>
              <a:t>»</a:t>
            </a:r>
          </a:p>
          <a:p>
            <a:pPr indent="457200" algn="just">
              <a:spcBef>
                <a:spcPct val="0"/>
              </a:spcBef>
            </a:pPr>
            <a:endParaRPr lang="ru-RU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377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4</a:t>
            </a:fld>
            <a:endParaRPr lang="ru-RU" dirty="0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CA609ABD-B8E7-4E87-8202-0CF816624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2668"/>
            <a:ext cx="9144000" cy="1475063"/>
          </a:xfrm>
        </p:spPr>
        <p:txBody>
          <a:bodyPr>
            <a:noAutofit/>
          </a:bodyPr>
          <a:lstStyle/>
          <a:p>
            <a:r>
              <a:rPr lang="ru-RU" sz="3200" dirty="0"/>
              <a:t>Плохо отрегулирован вопрос</a:t>
            </a:r>
            <a:br>
              <a:rPr lang="ru-RU" sz="3200" dirty="0"/>
            </a:br>
            <a:r>
              <a:rPr lang="ru-RU" sz="3200" dirty="0"/>
              <a:t> последовательности обучения по уровням</a:t>
            </a:r>
            <a:br>
              <a:rPr lang="ru-RU" sz="3200" dirty="0"/>
            </a:br>
            <a:r>
              <a:rPr lang="ru-RU" sz="3200" dirty="0"/>
              <a:t> «Бакалавриат» → «Магистратура»</a:t>
            </a:r>
          </a:p>
        </p:txBody>
      </p:sp>
      <p:sp>
        <p:nvSpPr>
          <p:cNvPr id="10" name="Подзаголовок 9">
            <a:extLst>
              <a:ext uri="{FF2B5EF4-FFF2-40B4-BE49-F238E27FC236}">
                <a16:creationId xmlns:a16="http://schemas.microsoft.com/office/drawing/2014/main" id="{B16F01F0-965F-4ECF-A4A4-94815951C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37731"/>
            <a:ext cx="9144000" cy="2920069"/>
          </a:xfrm>
        </p:spPr>
        <p:txBody>
          <a:bodyPr>
            <a:normAutofit fontScale="92500"/>
          </a:bodyPr>
          <a:lstStyle/>
          <a:p>
            <a:pPr indent="457200" algn="just"/>
            <a:r>
              <a:rPr lang="ru-RU" dirty="0"/>
              <a:t>Если ФГОС 3++ будут утверждены к лету 2019 года, то соответствующие </a:t>
            </a:r>
            <a:r>
              <a:rPr lang="ru-RU" dirty="0" err="1"/>
              <a:t>ПООпы</a:t>
            </a:r>
            <a:r>
              <a:rPr lang="ru-RU" dirty="0"/>
              <a:t> будут внесены в Реестр не раньше 2020 года и, обучение по этим </a:t>
            </a:r>
            <a:r>
              <a:rPr lang="ru-RU" dirty="0" err="1"/>
              <a:t>ФГОСам</a:t>
            </a:r>
            <a:r>
              <a:rPr lang="ru-RU" dirty="0"/>
              <a:t> начнётся самое раннее с 1 сентября 2020 года.</a:t>
            </a:r>
          </a:p>
          <a:p>
            <a:pPr indent="457200" algn="just"/>
            <a:r>
              <a:rPr lang="ru-RU" dirty="0"/>
              <a:t> Возникает вопрос: обучение в магистратуре по ФГОС 3++ должно проводиться тоже с 1 сентября 2020 года или (добавим ещё 4 года обучения в бакалавриате) или с 1 сентября 2024 года?</a:t>
            </a:r>
          </a:p>
          <a:p>
            <a:pPr indent="457200" algn="just"/>
            <a:r>
              <a:rPr lang="ru-RU" dirty="0"/>
              <a:t>Если все таки с 2020 года – как подстраивать (перестраивать) программу?</a:t>
            </a:r>
          </a:p>
        </p:txBody>
      </p:sp>
    </p:spTree>
    <p:extLst>
      <p:ext uri="{BB962C8B-B14F-4D97-AF65-F5344CB8AC3E}">
        <p14:creationId xmlns:p14="http://schemas.microsoft.com/office/powerpoint/2010/main" val="2711713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5</a:t>
            </a:fld>
            <a:endParaRPr lang="ru-RU" dirty="0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CA609ABD-B8E7-4E87-8202-0CF816624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1322" y="675861"/>
            <a:ext cx="9780104" cy="1378226"/>
          </a:xfrm>
        </p:spPr>
        <p:txBody>
          <a:bodyPr>
            <a:noAutofit/>
          </a:bodyPr>
          <a:lstStyle/>
          <a:p>
            <a:r>
              <a:rPr lang="ru-RU" sz="3200" dirty="0"/>
              <a:t>ПООП для магистратуры конструируется также как и для бакалавриата – на основе Макета, утверждённого Координационным советом</a:t>
            </a:r>
          </a:p>
        </p:txBody>
      </p:sp>
      <p:sp>
        <p:nvSpPr>
          <p:cNvPr id="10" name="Подзаголовок 9">
            <a:extLst>
              <a:ext uri="{FF2B5EF4-FFF2-40B4-BE49-F238E27FC236}">
                <a16:creationId xmlns:a16="http://schemas.microsoft.com/office/drawing/2014/main" id="{B16F01F0-965F-4ECF-A4A4-94815951C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2199102"/>
            <a:ext cx="9525000" cy="3983037"/>
          </a:xfrm>
        </p:spPr>
        <p:txBody>
          <a:bodyPr/>
          <a:lstStyle/>
          <a:p>
            <a:pPr indent="457200" algn="just"/>
            <a:r>
              <a:rPr lang="ru-RU" b="1" dirty="0"/>
              <a:t>ПООП включает в себя:</a:t>
            </a:r>
          </a:p>
          <a:p>
            <a:pPr marL="342900" indent="-342900" algn="just">
              <a:buFontTx/>
              <a:buChar char="-"/>
            </a:pPr>
            <a:r>
              <a:rPr lang="ru-RU" dirty="0"/>
              <a:t>Назначение ПООП;</a:t>
            </a:r>
          </a:p>
          <a:p>
            <a:pPr marL="342900" indent="-342900" algn="just">
              <a:buFontTx/>
              <a:buChar char="-"/>
            </a:pPr>
            <a:r>
              <a:rPr lang="ru-RU" dirty="0"/>
              <a:t>Характеристику профессиональной деятельности выпускников (включая описание деятельности выпускников, перечень профессиональных стандартов, соотнесённых с ФГОС ВО и перечень основных задач профессиональной деятельности);</a:t>
            </a:r>
          </a:p>
          <a:p>
            <a:pPr marL="342900" indent="-342900" algn="just">
              <a:buFontTx/>
              <a:buChar char="-"/>
            </a:pPr>
            <a:r>
              <a:rPr lang="ru-RU" dirty="0"/>
              <a:t>Общую характеристику образовательных программ (направленности/профили; квалификацию присеваемую выпускникам, объем программы, формы обучения, сроки обучения);</a:t>
            </a:r>
          </a:p>
          <a:p>
            <a:pPr marL="342900" indent="-342900" algn="just">
              <a:buFontTx/>
              <a:buChar char="-"/>
            </a:pPr>
            <a:endParaRPr lang="ru-RU" dirty="0"/>
          </a:p>
          <a:p>
            <a:pPr marL="342900" indent="-342900" algn="just">
              <a:buFontTx/>
              <a:buChar char="-"/>
            </a:pPr>
            <a:endParaRPr lang="ru-RU" dirty="0"/>
          </a:p>
          <a:p>
            <a:pPr marL="342900" indent="-342900" algn="just">
              <a:buFontTx/>
              <a:buChar char="-"/>
            </a:pPr>
            <a:endParaRPr lang="ru-RU" dirty="0"/>
          </a:p>
          <a:p>
            <a:pPr indent="45720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818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6</a:t>
            </a:fld>
            <a:endParaRPr lang="ru-RU" dirty="0"/>
          </a:p>
        </p:txBody>
      </p:sp>
      <p:sp>
        <p:nvSpPr>
          <p:cNvPr id="10" name="Подзаголовок 9">
            <a:extLst>
              <a:ext uri="{FF2B5EF4-FFF2-40B4-BE49-F238E27FC236}">
                <a16:creationId xmlns:a16="http://schemas.microsoft.com/office/drawing/2014/main" id="{B16F01F0-965F-4ECF-A4A4-94815951C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5539" y="876089"/>
            <a:ext cx="9144000" cy="4627563"/>
          </a:xfrm>
        </p:spPr>
        <p:txBody>
          <a:bodyPr/>
          <a:lstStyle/>
          <a:p>
            <a:pPr marL="342900" indent="-342900" algn="just">
              <a:buFontTx/>
              <a:buChar char="-"/>
            </a:pPr>
            <a:r>
              <a:rPr lang="ru-RU" dirty="0"/>
              <a:t>Планируемые результаты освоения образовательной программы (компетенции выпускников  и индикаторы их достижения – универсальные, общепрофессиональные и обязательные профессиональные);</a:t>
            </a:r>
          </a:p>
          <a:p>
            <a:pPr marL="342900" indent="-342900" algn="just">
              <a:buFontTx/>
              <a:buChar char="-"/>
            </a:pPr>
            <a:r>
              <a:rPr lang="ru-RU" dirty="0"/>
              <a:t>Примерная структура и содержание ОПОП</a:t>
            </a:r>
            <a:r>
              <a:rPr lang="en-US" dirty="0"/>
              <a:t> </a:t>
            </a:r>
            <a:r>
              <a:rPr lang="ru-RU" dirty="0"/>
              <a:t> основной профессиональной образовательной программы</a:t>
            </a:r>
            <a:r>
              <a:rPr lang="en-US" dirty="0"/>
              <a:t> (</a:t>
            </a:r>
            <a:r>
              <a:rPr lang="ru-RU" dirty="0"/>
              <a:t>рекомендуемый объем обязательной части, рекомендуемые типы практик, примерный учебный план и календарный график, примерные программы учебных дисциплин/модулей, рекомендации по разработке государственной итоговой аттестации);</a:t>
            </a:r>
          </a:p>
          <a:p>
            <a:pPr marL="342900" indent="-342900" algn="just">
              <a:buFontTx/>
              <a:buChar char="-"/>
            </a:pPr>
            <a:r>
              <a:rPr lang="ru-RU" dirty="0"/>
              <a:t>Условия осуществления образовательной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515170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7</a:t>
            </a:fld>
            <a:endParaRPr lang="ru-RU" dirty="0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CA609ABD-B8E7-4E87-8202-0CF816624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59" y="582862"/>
            <a:ext cx="9144000" cy="788324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Что</a:t>
            </a:r>
            <a:r>
              <a:rPr lang="ru-RU" dirty="0"/>
              <a:t> </a:t>
            </a:r>
            <a:r>
              <a:rPr lang="ru-RU" sz="3200" dirty="0"/>
              <a:t>при конструировании ПООП от нас не зависит:</a:t>
            </a:r>
          </a:p>
        </p:txBody>
      </p:sp>
      <p:sp>
        <p:nvSpPr>
          <p:cNvPr id="10" name="Подзаголовок 9">
            <a:extLst>
              <a:ext uri="{FF2B5EF4-FFF2-40B4-BE49-F238E27FC236}">
                <a16:creationId xmlns:a16="http://schemas.microsoft.com/office/drawing/2014/main" id="{B16F01F0-965F-4ECF-A4A4-94815951C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59" y="1487606"/>
            <a:ext cx="9144000" cy="4868744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ru-RU" dirty="0"/>
              <a:t>То, что записано в ФГОС (пока не утверждённом):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ru-RU" dirty="0"/>
              <a:t>Квалификация – магистр;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ru-RU" dirty="0"/>
              <a:t>Объем программы – 120 зачётных единиц;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ru-RU" dirty="0"/>
              <a:t>Формы обучения – очная и очно-заочная (вечерняя);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ru-RU" dirty="0"/>
              <a:t>Срок обучения – 2 года (при очно-заочной форме плюс 3-6 месяцев), не более 70 з.е. в год;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ru-RU" dirty="0"/>
              <a:t>Области профессиональной деятельности –  не менее 13 областей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ru-RU" dirty="0"/>
              <a:t>Типы задач профессиональной деятельности – 5 задач;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ru-RU" dirty="0"/>
              <a:t>Универсальные компетенции – 6 компетенций (УК-1 – УК-6);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ru-RU" dirty="0"/>
              <a:t>Общепрофессиональные компетенции  - 6 компетенций (ОПК-1 – ОПК-6).</a:t>
            </a:r>
          </a:p>
          <a:p>
            <a:pPr marL="457200" indent="-457200" algn="just">
              <a:buAutoNum type="arabicPeriod"/>
            </a:pPr>
            <a:r>
              <a:rPr lang="ru-RU" dirty="0"/>
              <a:t> То, что имеется в профессиональных стандартах (</a:t>
            </a:r>
            <a:r>
              <a:rPr lang="ru-RU" dirty="0" err="1"/>
              <a:t>профстандартов</a:t>
            </a:r>
            <a:r>
              <a:rPr lang="ru-RU" dirty="0"/>
              <a:t> мало, охватывают не все профессии, но будут постепенно вводиться новые):</a:t>
            </a:r>
          </a:p>
          <a:p>
            <a:pPr lvl="1" algn="just"/>
            <a:r>
              <a:rPr lang="ru-RU" dirty="0"/>
              <a:t>	Обобщённые трудовые функции</a:t>
            </a:r>
          </a:p>
        </p:txBody>
      </p:sp>
    </p:spTree>
    <p:extLst>
      <p:ext uri="{BB962C8B-B14F-4D97-AF65-F5344CB8AC3E}">
        <p14:creationId xmlns:p14="http://schemas.microsoft.com/office/powerpoint/2010/main" val="820395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8</a:t>
            </a:fld>
            <a:endParaRPr lang="ru-RU" dirty="0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CA609ABD-B8E7-4E87-8202-0CF816624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8968" y="491237"/>
            <a:ext cx="9144000" cy="477837"/>
          </a:xfrm>
        </p:spPr>
        <p:txBody>
          <a:bodyPr>
            <a:normAutofit fontScale="90000"/>
          </a:bodyPr>
          <a:lstStyle/>
          <a:p>
            <a:r>
              <a:rPr lang="ru-RU" sz="2900" b="1" dirty="0"/>
              <a:t>Области профессиональной деятельности:</a:t>
            </a:r>
          </a:p>
        </p:txBody>
      </p:sp>
      <p:sp>
        <p:nvSpPr>
          <p:cNvPr id="10" name="Подзаголовок 9">
            <a:extLst>
              <a:ext uri="{FF2B5EF4-FFF2-40B4-BE49-F238E27FC236}">
                <a16:creationId xmlns:a16="http://schemas.microsoft.com/office/drawing/2014/main" id="{B16F01F0-965F-4ECF-A4A4-94815951C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8968" y="1156496"/>
            <a:ext cx="9324832" cy="4848519"/>
          </a:xfrm>
        </p:spPr>
        <p:txBody>
          <a:bodyPr/>
          <a:lstStyle/>
          <a:p>
            <a:pPr indent="457200" algn="just"/>
            <a:r>
              <a:rPr lang="ru-RU" dirty="0"/>
              <a:t>01. Образование и наука;</a:t>
            </a:r>
          </a:p>
          <a:p>
            <a:pPr indent="457200" algn="just"/>
            <a:r>
              <a:rPr lang="ru-RU" dirty="0"/>
              <a:t>02. Здравоохранение;</a:t>
            </a:r>
          </a:p>
          <a:p>
            <a:pPr indent="457200" algn="just"/>
            <a:r>
              <a:rPr lang="ru-RU" dirty="0"/>
              <a:t>12. Обеспечение безопасности;</a:t>
            </a:r>
          </a:p>
          <a:p>
            <a:pPr indent="457200" algn="just"/>
            <a:r>
              <a:rPr lang="ru-RU" dirty="0"/>
              <a:t>13. Сельское хозяйство;</a:t>
            </a:r>
          </a:p>
          <a:p>
            <a:pPr indent="457200" algn="just"/>
            <a:r>
              <a:rPr lang="ru-RU" dirty="0"/>
              <a:t>14. Лесное хозяйство, охота;</a:t>
            </a:r>
          </a:p>
          <a:p>
            <a:pPr indent="457200" algn="just"/>
            <a:r>
              <a:rPr lang="ru-RU" dirty="0"/>
              <a:t>15. Рыболовство и рыбоводство;</a:t>
            </a:r>
          </a:p>
          <a:p>
            <a:pPr indent="457200" algn="just"/>
            <a:r>
              <a:rPr lang="ru-RU" dirty="0"/>
              <a:t>18. Добыча, переработка угля, руд и других полезных ископаемых;</a:t>
            </a:r>
          </a:p>
          <a:p>
            <a:pPr indent="457200" algn="just"/>
            <a:r>
              <a:rPr lang="ru-RU" dirty="0"/>
              <a:t>19. Добыча, переработка, транспортировка нефти и газа;</a:t>
            </a:r>
          </a:p>
          <a:p>
            <a:pPr indent="457200" algn="just"/>
            <a:r>
              <a:rPr lang="ru-RU" dirty="0"/>
              <a:t>20. Лёгкая и текстильная промышленность;</a:t>
            </a:r>
          </a:p>
          <a:p>
            <a:pPr indent="457200" algn="just"/>
            <a:r>
              <a:rPr lang="ru-RU" dirty="0"/>
              <a:t>22. Пищевая промышленность;</a:t>
            </a:r>
          </a:p>
        </p:txBody>
      </p:sp>
    </p:spTree>
    <p:extLst>
      <p:ext uri="{BB962C8B-B14F-4D97-AF65-F5344CB8AC3E}">
        <p14:creationId xmlns:p14="http://schemas.microsoft.com/office/powerpoint/2010/main" val="952774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ожниц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D55919-4CFF-4AFB-8776-DD1DA54F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" y="138896"/>
            <a:ext cx="1361648" cy="6562846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6579C-B368-4E1B-B6DA-A10D01A2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Заседание ФУМО по УГСН 19.00.00 от 26 февраля  2019 г.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D00A53-F3E1-4E4D-9088-0FBD2480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C2B4-62D5-45FD-ACE0-C611FD2B1F15}" type="slidenum">
              <a:rPr lang="ru-RU" smtClean="0"/>
              <a:t>9</a:t>
            </a:fld>
            <a:endParaRPr lang="ru-RU" dirty="0"/>
          </a:p>
        </p:txBody>
      </p:sp>
      <p:sp>
        <p:nvSpPr>
          <p:cNvPr id="10" name="Подзаголовок 9">
            <a:extLst>
              <a:ext uri="{FF2B5EF4-FFF2-40B4-BE49-F238E27FC236}">
                <a16:creationId xmlns:a16="http://schemas.microsoft.com/office/drawing/2014/main" id="{B16F01F0-965F-4ECF-A4A4-94815951C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32213" y="682388"/>
            <a:ext cx="9521587" cy="1965278"/>
          </a:xfrm>
        </p:spPr>
        <p:txBody>
          <a:bodyPr/>
          <a:lstStyle/>
          <a:p>
            <a:pPr indent="457200" algn="just"/>
            <a:r>
              <a:rPr lang="ru-RU" dirty="0"/>
              <a:t>23. Деревообрабатывающая и </a:t>
            </a:r>
            <a:r>
              <a:rPr lang="ru-RU" dirty="0" err="1"/>
              <a:t>целлюлёзно</a:t>
            </a:r>
            <a:r>
              <a:rPr lang="ru-RU" dirty="0"/>
              <a:t>-бумажная промышленность</a:t>
            </a:r>
          </a:p>
          <a:p>
            <a:pPr indent="457200" algn="just"/>
            <a:r>
              <a:rPr lang="ru-RU" dirty="0"/>
              <a:t>26. Химическое, химико-технологическое производство;</a:t>
            </a:r>
          </a:p>
          <a:p>
            <a:pPr indent="457200" algn="just"/>
            <a:r>
              <a:rPr lang="ru-RU" dirty="0"/>
              <a:t>30. Сквозные виды профессиональной деятельности.</a:t>
            </a:r>
          </a:p>
          <a:p>
            <a:endParaRPr lang="ru-RU" dirty="0"/>
          </a:p>
        </p:txBody>
      </p:sp>
      <p:sp>
        <p:nvSpPr>
          <p:cNvPr id="9" name="Подзаголовок 9">
            <a:extLst>
              <a:ext uri="{FF2B5EF4-FFF2-40B4-BE49-F238E27FC236}">
                <a16:creationId xmlns:a16="http://schemas.microsoft.com/office/drawing/2014/main" id="{4EDDC07F-D470-4B2B-BE51-19568ADEB4D4}"/>
              </a:ext>
            </a:extLst>
          </p:cNvPr>
          <p:cNvSpPr txBox="1">
            <a:spLocks/>
          </p:cNvSpPr>
          <p:nvPr/>
        </p:nvSpPr>
        <p:spPr>
          <a:xfrm>
            <a:off x="1968689" y="3709286"/>
            <a:ext cx="9521587" cy="1965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600" dirty="0"/>
              <a:t>Научно-исследовательская;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600" dirty="0"/>
              <a:t>Педагогическая;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600" dirty="0"/>
              <a:t>Организационно-управленческая;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600" dirty="0"/>
              <a:t>Технологическая;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600" dirty="0"/>
              <a:t>Проектная.</a:t>
            </a:r>
          </a:p>
          <a:p>
            <a:pPr indent="457200" algn="just"/>
            <a:endParaRPr lang="ru-RU" dirty="0"/>
          </a:p>
        </p:txBody>
      </p:sp>
      <p:sp>
        <p:nvSpPr>
          <p:cNvPr id="11" name="Заголовок 7">
            <a:extLst>
              <a:ext uri="{FF2B5EF4-FFF2-40B4-BE49-F238E27FC236}">
                <a16:creationId xmlns:a16="http://schemas.microsoft.com/office/drawing/2014/main" id="{CA4C7C46-F0AC-4087-A211-23BA56DEA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2212" y="2926636"/>
            <a:ext cx="9144000" cy="477837"/>
          </a:xfrm>
        </p:spPr>
        <p:txBody>
          <a:bodyPr>
            <a:normAutofit fontScale="90000"/>
          </a:bodyPr>
          <a:lstStyle/>
          <a:p>
            <a:r>
              <a:rPr lang="ru-RU" sz="2900" b="1" dirty="0"/>
              <a:t>Типы задач профессиональной деятельности:</a:t>
            </a:r>
          </a:p>
        </p:txBody>
      </p:sp>
    </p:spTree>
    <p:extLst>
      <p:ext uri="{BB962C8B-B14F-4D97-AF65-F5344CB8AC3E}">
        <p14:creationId xmlns:p14="http://schemas.microsoft.com/office/powerpoint/2010/main" val="9451299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2585</Words>
  <Application>Microsoft Office PowerPoint</Application>
  <PresentationFormat>Широкоэкранный</PresentationFormat>
  <Paragraphs>253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Times New Roman</vt:lpstr>
      <vt:lpstr>Wingdings</vt:lpstr>
      <vt:lpstr>Тема Office</vt:lpstr>
      <vt:lpstr>Примерные основные образовательные программы подготовки биотехнологов в магистратуре</vt:lpstr>
      <vt:lpstr>Из 218 ФГОС 3++ по области образования «Инженерное дело, технологии и технические науки» утверждены только 100</vt:lpstr>
      <vt:lpstr>В соответствии с письмом Минобрнауки от 21.012019 № МН-21/222 «О применении актуализированных федеральных государственных образовательных стандартов высшего образования»:</vt:lpstr>
      <vt:lpstr>Плохо отрегулирован вопрос  последовательности обучения по уровням  «Бакалавриат» → «Магистратура»</vt:lpstr>
      <vt:lpstr>ПООП для магистратуры конструируется также как и для бакалавриата – на основе Макета, утверждённого Координационным советом</vt:lpstr>
      <vt:lpstr>Презентация PowerPoint</vt:lpstr>
      <vt:lpstr>Что при конструировании ПООП от нас не зависит:</vt:lpstr>
      <vt:lpstr>Области профессиональной деятельности:</vt:lpstr>
      <vt:lpstr>Типы задач профессиональной деятельности:</vt:lpstr>
      <vt:lpstr>Универсальные компетенции</vt:lpstr>
      <vt:lpstr>Универсальные компетенции</vt:lpstr>
      <vt:lpstr>Презентация PowerPoint</vt:lpstr>
      <vt:lpstr>Презентация PowerPoint</vt:lpstr>
      <vt:lpstr>Общепрофессиональные компетенции</vt:lpstr>
      <vt:lpstr>Общепрофессиональные компетенции</vt:lpstr>
      <vt:lpstr>Общепрофессиональные компетенции</vt:lpstr>
      <vt:lpstr>Что мы должны (или имеем право) включить в ПООП,  которые станут ОПОП и будут проверяться при аккредитации:</vt:lpstr>
      <vt:lpstr>Какие предлагается включить  профессиональные компетенции</vt:lpstr>
      <vt:lpstr>Презентация PowerPoint</vt:lpstr>
      <vt:lpstr>Презентация PowerPoint</vt:lpstr>
      <vt:lpstr>Презентация PowerPoint</vt:lpstr>
      <vt:lpstr>Направленности/профили (магистерские программы)</vt:lpstr>
      <vt:lpstr>Направленности/профили бакалавриата</vt:lpstr>
      <vt:lpstr>Профессиональные компетенции</vt:lpstr>
      <vt:lpstr>Индикаторы достижения компетенций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Примерные основные образовательные программы подготовки биотехнологов в магистратуре</dc:title>
  <dc:creator>Рем Биглов</dc:creator>
  <cp:lastModifiedBy>Рем Биглов</cp:lastModifiedBy>
  <cp:revision>79</cp:revision>
  <dcterms:created xsi:type="dcterms:W3CDTF">2019-02-23T23:55:30Z</dcterms:created>
  <dcterms:modified xsi:type="dcterms:W3CDTF">2019-02-25T22:34:42Z</dcterms:modified>
</cp:coreProperties>
</file>