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59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65" r:id="rId13"/>
    <p:sldId id="266" r:id="rId14"/>
    <p:sldId id="273" r:id="rId15"/>
    <p:sldId id="274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E51F-A2EC-404B-8947-880BF8713D0E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4BDE7-88AC-4498-9C8D-82E85B43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8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A5ACB0-16E9-45A5-904B-292B3EE8C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5D422A-3D0B-4421-BC38-F165A039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0189C8-A0FE-4C14-9131-25E83BD1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A4D8-B867-4FA5-B2D2-4CD25A7A02EB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0035BC-8EE5-47FD-9A69-0A9A707D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D960CD-C4A1-4A5A-881E-63734739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2DD575-577D-4FC2-9922-D474EB41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01C826-4D21-4AE0-B2B4-B6DE98AD5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124B4C-C0DD-492E-8DB2-6F0F565E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8F24-53B9-4C74-B141-39325FABA764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C0EF22-3800-4053-AECD-25E26F70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DAA6E8-9745-434A-8F21-AECEFFA5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4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1C7133-D2BE-4B98-8F4B-7050379F6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3FD761-95A9-42FA-BFA9-6190DDB7A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BCEE63-3FAA-4173-8C91-23C9F4FC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C5D9-76C3-4C32-89F1-2E8F07495DDF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E3373-34D8-4B89-8C52-CACE412A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A2A55E-5034-41C5-98A6-01E7551B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1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F3AEAA-F8B0-4A2B-967D-254812A4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318EBD-D1F2-4B83-B53C-3E6CCBC0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5BF4E-E19D-4BE1-88B5-8626228A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9573-DC80-4D29-8C28-B169F8D62E5D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A166CF-1953-4307-8AB5-48D1CF30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01E354-B837-42B5-BE83-9736BE1B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9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E29E13-81AD-490A-8C9D-3B008A23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A99648-E3AA-465E-BBAC-F195C331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1F22EB-4F44-43B9-8C00-7D66F82A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D830-0AAB-46D6-AE30-077677F490CA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442B05-EDF4-4C79-8920-A0CB8C4F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98899-D60A-4492-8A9E-EE9B7836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8BF2B-BDE1-4871-A7B6-4AE0774B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D20516-C259-4DE3-BAEA-12F7A089E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9D06A4-C60A-4232-9893-4871D8562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3DDDC2-D954-4A1B-A7E4-C00391A6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73A-DA7C-49C0-959D-F7F5C7C89C12}" type="datetime1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270E7E-7768-461B-857E-F6BDEA34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74E0D5-9ADA-4933-85FD-AA84C9E4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EACB2C-4ADB-4357-83B5-A2CA3A41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A2A456-5D25-42C8-BDAC-C9471A2D0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D83A61-12E3-434E-A53E-70A3662B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1CB4F0-6975-47FD-A760-E46B66F2D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5E749F-D766-4EC9-AFE8-44D97EDD3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FBF39E4-0379-45DF-83A0-C918F7E5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D310-DD10-4E01-9862-85E7D5A059D6}" type="datetime1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E7F8E95-F638-4493-B524-F4A763F2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661D0FA-CCE3-4C20-B0F2-E1FA3EEA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6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E4E4C-42F3-4BB0-8CAB-ECD21E01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333D9FC-3034-40A1-B25D-0815369C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5DCF-E68B-400B-AA94-76C12D5E29C1}" type="datetime1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67D946-DD9A-48F9-A6F8-EA0A8813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C7F4CD-9EEB-417F-B73F-0FEDE624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71B83C-96DC-4F1E-9EAF-8B7B0CA3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7B49-56C4-4E32-9084-7808707A6DDE}" type="datetime1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A8395D-8528-49FD-868C-D8C5DEB8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E73F2D-E145-4F13-9703-2539E9E5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8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8B3B9D-48E3-4E3E-9C07-A545C8A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A7FBB-1962-41EC-903A-CF8F70B2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AE6DCA-E02E-4C63-931F-9EF1E9B09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274065-2D61-44EB-947E-E755ADEA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590C-4C5B-4CC9-B18F-08330D61139E}" type="datetime1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F0F1A7-CE22-4C8E-967D-559D0548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9C9FAE-AA12-4422-A7F6-9652189D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0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42FD5-08A8-4043-A6FF-ADE466F8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65A7309-1FBE-4D2E-8933-BFC15B693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9F754A-0022-4D9A-A039-B00BBA3F8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BAC8FE-E976-407B-BE70-02408972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B2DE-30AF-4E88-8CB1-4BF10FA28B14}" type="datetime1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ECD72A-99F8-47E2-9DE8-5C3B41DD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FA4CF7-5B94-4CF7-A9EF-32AB82CE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4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FFD41F-BF64-4CEC-8FF5-C9354719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FF6D55-2E95-4214-9E6D-F330CA12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F69B5A-D488-4FE3-8629-00088AB2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2537-F4BB-4F77-8591-D0B853E6B00D}" type="datetime1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F41EF7-B224-493A-A60B-B502DE653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98683A-651A-4AB2-B29E-5DA9A288D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D168-6C84-4FB0-9C74-EC6E07A88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s4-usndr.com/ru/v5/te_link_tracker?hash=6bq5jnm18f14wdyz4emnf1y6bpgbu4thpw519xmf33womg41pddow1xabugpnyw84pq3j8uwhzootbiiumni9krfakz4bdbmxhw51nz5taeg3tossmi6frkp1pe745w53i43tdp5fsxgtn376mt3ezz86fxhin98y8sc9nj88938um5xw7i3t3hcn36dxoxpp&amp;url=http%253A%252F%252Furait.ru%252Fotdel_prodag%252Fbuy_your_city%252F%253Futm_campaign%253Dauthor_informing%2526utm_sorce%253Demailing%2526utm_context%253Dnew_book" TargetMode="External"/><Relationship Id="rId2" Type="http://schemas.openxmlformats.org/officeDocument/2006/relationships/hyperlink" Target="http://us4-usndr.com/ru/v5/te_link_tracker?hash=6g51qfab38z488yz4emnf1y6bpgbu4thpw519xmf33womg41pddow1xabugpnyw84pq3j8uwhzootbiiumni9krfakz4bdbmxhw51nz5taeg3tossmi6frkp1pe745w53i43tdp5fsxgtdp49184cb3e47jm5ghubjjt3ssfm63m6ah4jpofsaergt5pmqhyh&amp;url=http%253A%252F%252Fwww.biblio-online.ru%252F%253Futm_campaign%253Dauthor_informing%2526utm_sorce%253Demailing%2526utm_context%253Dnew_bo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4-usndr.com/ru/v5/te_link_tracker?hash=6sphqju9mmqfajyz4emnf1y6bpgbu4thpw519xmf33womg41pddow1xabugpnyw84pq3j8uwhzootbiiumni9krfakz4bdbmxhw51nz5taeg3tossmi6frkp1pe745w53i43tdp5fsxgtnhqfy5zqrq7735rz1niity1dwkt4s54xusksro7gikxcmpdarxzw&amp;url=https%253A%252F%252Fvk.com%252Fiurait" TargetMode="External"/><Relationship Id="rId4" Type="http://schemas.openxmlformats.org/officeDocument/2006/relationships/hyperlink" Target="http://us4-usndr.com/ru/v5/te_link_tracker?hash=6jyg8q4ze1xok5yz4emnf1y6bpgbu4thpw519xmf33womg41pddow1xabugpnyw84pq3j8uwhzootbiiumni9krfakz4bdbmxhw51nz5taeg3tossmi6frkp1pe745w53i43tdp5fsxgtdfom6wy4oywtymuc13poapbohfuhteueshi3g4igaergt5pmqhyh&amp;url=https%253A%252F%252Fwww.facebook.com%252FURAITpublish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_shakir@mail.ru" TargetMode="External"/><Relationship Id="rId2" Type="http://schemas.openxmlformats.org/officeDocument/2006/relationships/hyperlink" Target="mailto:vip@muctr.ru,&#1076;&#1086;&#1094;&#1077;&#1085;&#109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25BBF-AA99-4CF2-A7BD-70BB5A405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46921"/>
            <a:ext cx="12192000" cy="13263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5300" dirty="0" smtClean="0"/>
              <a:t>Карьерные </a:t>
            </a:r>
            <a:r>
              <a:rPr lang="ru-RU" sz="5300" dirty="0"/>
              <a:t>ожидания </a:t>
            </a:r>
            <a:r>
              <a:rPr lang="ru-RU" sz="5300" dirty="0" smtClean="0"/>
              <a:t>студентов-</a:t>
            </a:r>
            <a:r>
              <a:rPr lang="ru-RU" sz="5300" dirty="0" err="1" smtClean="0"/>
              <a:t>биотехнологов</a:t>
            </a:r>
            <a:endParaRPr lang="ru-RU" sz="5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7130" y="1458261"/>
            <a:ext cx="4229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РХТУ им. Д.И. Менделеева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3" y="189549"/>
            <a:ext cx="1960369" cy="21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830" y="5123766"/>
            <a:ext cx="11855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Панфилов Виктор Иванович </a:t>
            </a:r>
            <a:br>
              <a:rPr lang="ru-RU" sz="2800" b="1" dirty="0"/>
            </a:br>
            <a:r>
              <a:rPr lang="ru-RU" sz="2800" b="1" dirty="0" err="1"/>
              <a:t>Шакир</a:t>
            </a:r>
            <a:r>
              <a:rPr lang="ru-RU" sz="2800" b="1" dirty="0"/>
              <a:t> Ирина Васильевна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341144"/>
            <a:ext cx="8382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 </a:t>
            </a:r>
            <a:r>
              <a:rPr lang="en-US" sz="2900" b="1" dirty="0"/>
              <a:t>VI </a:t>
            </a:r>
            <a:r>
              <a:rPr lang="ru-RU" sz="2900" b="1" dirty="0" smtClean="0"/>
              <a:t>международная научно-практическая конференция «Биотехнология</a:t>
            </a:r>
            <a:r>
              <a:rPr lang="ru-RU" sz="2900" b="1" dirty="0"/>
              <a:t>: наука и практика» </a:t>
            </a:r>
            <a:endParaRPr lang="ru-RU" sz="2900" dirty="0"/>
          </a:p>
        </p:txBody>
      </p:sp>
      <p:pic>
        <p:nvPicPr>
          <p:cNvPr id="2052" name="Picture 4" descr="ÐÐ°ÑÑÐ¸Ð½ÐºÐ¸ Ð¿Ð¾ Ð·Ð°Ð¿ÑÐ¾ÑÑ ÑÐ°ÐºÑÐ»ÑÑÐµÑ Ð±Ð¸Ð¾ÑÐµÑÐ½Ð¾Ð»Ð¾Ð³Ð¸Ð¸ Ð¸ ÑÐºÐ¾Ð»Ð¾Ð³Ð¸Ð¸ ÑÑÑ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60" y="168711"/>
            <a:ext cx="1775460" cy="17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65169" y="6330282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Ялта – 2018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00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Через 15 лет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Работают по специальности – 11, руководят небольшим производством -2</a:t>
            </a:r>
          </a:p>
          <a:p>
            <a:pPr lvl="0"/>
            <a:r>
              <a:rPr lang="ru-RU" dirty="0"/>
              <a:t>Имеют свой бизнес – 4</a:t>
            </a:r>
          </a:p>
          <a:p>
            <a:pPr lvl="0"/>
            <a:r>
              <a:rPr lang="ru-RU" dirty="0"/>
              <a:t>Работают за рубежом –2, имеют публикации в зарубежных журналах -1</a:t>
            </a:r>
          </a:p>
          <a:p>
            <a:pPr lvl="0"/>
            <a:r>
              <a:rPr lang="ru-RU" dirty="0"/>
              <a:t>Изучают иностранные языки -1</a:t>
            </a:r>
          </a:p>
          <a:p>
            <a:pPr lvl="0"/>
            <a:r>
              <a:rPr lang="ru-RU" dirty="0"/>
              <a:t>Получают второе образование в области экономики -2</a:t>
            </a:r>
          </a:p>
          <a:p>
            <a:pPr lvl="0"/>
            <a:r>
              <a:rPr lang="ru-RU" dirty="0"/>
              <a:t>Временно приостановили работу из-за воспитания детей – 3</a:t>
            </a:r>
          </a:p>
          <a:p>
            <a:pPr lvl="0"/>
            <a:r>
              <a:rPr lang="ru-RU" dirty="0"/>
              <a:t>Преподают химию в школе или университете -1</a:t>
            </a:r>
          </a:p>
          <a:p>
            <a:pPr lvl="0"/>
            <a:r>
              <a:rPr lang="ru-RU" dirty="0"/>
              <a:t>Смутно  представляют свое будущее -2 (1-безработный)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0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Через 20 лет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Стали докторами наук  и руководят лабораториями -4</a:t>
            </a:r>
          </a:p>
          <a:p>
            <a:pPr lvl="0"/>
            <a:r>
              <a:rPr lang="ru-RU" dirty="0"/>
              <a:t>Являются руководителями на производстве или собственной компании – 9</a:t>
            </a:r>
          </a:p>
          <a:p>
            <a:pPr lvl="0"/>
            <a:r>
              <a:rPr lang="ru-RU" dirty="0"/>
              <a:t>Читают лекции и пишут учебники -1</a:t>
            </a:r>
          </a:p>
          <a:p>
            <a:pPr lvl="0"/>
            <a:r>
              <a:rPr lang="ru-RU" dirty="0"/>
              <a:t>Совершенствуются в специальности -2</a:t>
            </a:r>
          </a:p>
          <a:p>
            <a:pPr lvl="0"/>
            <a:r>
              <a:rPr lang="ru-RU" dirty="0"/>
              <a:t>Стал писателем - 1</a:t>
            </a:r>
          </a:p>
          <a:p>
            <a:pPr lvl="0"/>
            <a:r>
              <a:rPr lang="ru-RU" dirty="0"/>
              <a:t>Совмещают воспитание детей и карьеру – 2</a:t>
            </a:r>
          </a:p>
          <a:p>
            <a:pPr lvl="0"/>
            <a:r>
              <a:rPr lang="ru-RU" dirty="0"/>
              <a:t>Создают новые лекарственные средства – 2</a:t>
            </a:r>
          </a:p>
          <a:p>
            <a:pPr lvl="0"/>
            <a:r>
              <a:rPr lang="ru-RU" dirty="0"/>
              <a:t>Радуются жизни и путешествуют -2 </a:t>
            </a:r>
          </a:p>
          <a:p>
            <a:pPr lvl="0"/>
            <a:r>
              <a:rPr lang="ru-RU" dirty="0"/>
              <a:t>Так далеко не загадывают -4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4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C8A36A-B1E1-47D7-9A2F-E3E87A0F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78" y="194643"/>
            <a:ext cx="1148424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Бакалавры-</a:t>
            </a:r>
            <a:r>
              <a:rPr lang="ru-RU" sz="3600" dirty="0" err="1">
                <a:latin typeface="Arial Black" panose="020B0A04020102020204" pitchFamily="34" charset="0"/>
              </a:rPr>
              <a:t>биотехнологи</a:t>
            </a:r>
            <a:r>
              <a:rPr lang="ru-RU" sz="3600" dirty="0">
                <a:latin typeface="Arial Black" panose="020B0A04020102020204" pitchFamily="34" charset="0"/>
              </a:rPr>
              <a:t>, получившие дипломы с отличием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D96EFBF4-C3C7-4CB8-A3AD-0B2E3A36C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231" y="1720312"/>
            <a:ext cx="7731538" cy="487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12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A3B88E-74E6-410C-8267-8076D523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3" y="210142"/>
            <a:ext cx="11515240" cy="58685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Результаты приема в 2018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51162D-284B-4023-919D-DE73FD4B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864"/>
            <a:ext cx="10515600" cy="4937099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/>
              <a:t>Из 40 окончивших бакалавриат в 2018 году в магистратуру  поступили 32 чел. (80%)</a:t>
            </a:r>
          </a:p>
          <a:p>
            <a:r>
              <a:rPr lang="ru-RU" sz="3100" dirty="0"/>
              <a:t>Поступили в магистратуру РХТУ им. Д.И. Менделеева, в том числе</a:t>
            </a:r>
          </a:p>
          <a:p>
            <a:pPr marL="0" indent="0">
              <a:buNone/>
            </a:pPr>
            <a:r>
              <a:rPr lang="ru-RU" sz="3100" dirty="0"/>
              <a:t>                          на кафедру биотехнологии -22  (16/6)-55%</a:t>
            </a:r>
          </a:p>
          <a:p>
            <a:pPr marL="0" indent="0">
              <a:buNone/>
            </a:pPr>
            <a:r>
              <a:rPr lang="ru-RU" sz="3100" dirty="0"/>
              <a:t>                          другие кафедры РХТУ – 2</a:t>
            </a:r>
          </a:p>
          <a:p>
            <a:r>
              <a:rPr lang="ru-RU" sz="3100" dirty="0"/>
              <a:t>Продолжат обучение в магистратуре других вузов- </a:t>
            </a:r>
            <a:r>
              <a:rPr lang="ru-RU" sz="3100" b="1" dirty="0"/>
              <a:t>8</a:t>
            </a:r>
            <a:r>
              <a:rPr lang="ru-RU" sz="3100" dirty="0"/>
              <a:t> , в  том числе       в    Московском физико-техническом  институте МФТИ (ГУ)-5 , СПХФА — Санкт-Петербургской государственная химико-фармацевтической академии СПбХФА-1 , в Московской государственной академии ветеринарной медицины и биотехнологии-МВА имени К. И. Скрябина -1; в Китае -1 ,</a:t>
            </a:r>
          </a:p>
          <a:p>
            <a:pPr marL="0" indent="0">
              <a:buNone/>
            </a:pPr>
            <a:endParaRPr lang="ru-RU" sz="3100" dirty="0"/>
          </a:p>
          <a:p>
            <a:r>
              <a:rPr lang="ru-RU" sz="3100" dirty="0"/>
              <a:t>Не подавали документы по разным причинам или не пришли на экзамен -6 человек (15</a:t>
            </a:r>
            <a:r>
              <a:rPr lang="ru-RU" sz="3100" dirty="0" smtClean="0"/>
              <a:t>%)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13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 Новое учебное пособие!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14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54" y="1825625"/>
            <a:ext cx="357549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48" y="1825625"/>
            <a:ext cx="325519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приобрести книгу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Через несколько дней </a:t>
            </a:r>
            <a:r>
              <a:rPr lang="ru-RU" dirty="0" smtClean="0"/>
              <a:t> </a:t>
            </a:r>
            <a:r>
              <a:rPr lang="ru-RU" dirty="0"/>
              <a:t>книга появится в крупнейшем московском магазине "</a:t>
            </a:r>
            <a:r>
              <a:rPr lang="ru-RU" dirty="0" err="1"/>
              <a:t>БиблиоГлобус</a:t>
            </a:r>
            <a:r>
              <a:rPr lang="ru-RU" dirty="0"/>
              <a:t>", а также на витринах интернет-магазинов Ozon.ru и My-shop.ru.</a:t>
            </a:r>
          </a:p>
          <a:p>
            <a:r>
              <a:rPr lang="ru-RU" dirty="0"/>
              <a:t>В электронном виде частные лица могут подписаться на книгу в нашей электронной библиотеке </a:t>
            </a:r>
            <a:r>
              <a:rPr lang="ru-RU" u="sng" dirty="0">
                <a:hlinkClick r:id="rId2"/>
              </a:rPr>
              <a:t>www.biblio-online.ru</a:t>
            </a:r>
            <a:r>
              <a:rPr lang="ru-RU" dirty="0"/>
              <a:t> или купить в интернет-магазине электронных книг Litres.ru </a:t>
            </a:r>
          </a:p>
          <a:p>
            <a:r>
              <a:rPr lang="ru-RU" dirty="0"/>
              <a:t>Книгу можно приобрести и напрямую в издательстве. Подробнее о способах покупки для частных лиц можно узнать по ссылке </a:t>
            </a:r>
            <a:r>
              <a:rPr lang="ru-RU" u="sng" dirty="0">
                <a:hlinkClick r:id="rId3"/>
              </a:rPr>
              <a:t>http://urait.ru/otdel_prodag/buy_your_city</a:t>
            </a:r>
            <a:endParaRPr lang="ru-RU" dirty="0"/>
          </a:p>
          <a:p>
            <a:r>
              <a:rPr lang="ru-RU" b="1" dirty="0"/>
              <a:t>Вы можете внести свой вклад в продвижение учебника!</a:t>
            </a:r>
            <a:r>
              <a:rPr lang="ru-RU" dirty="0"/>
              <a:t> Для этого:</a:t>
            </a:r>
          </a:p>
          <a:p>
            <a:r>
              <a:rPr lang="ru-RU" dirty="0"/>
              <a:t>Сделайте заявку в библиотеку Вашего учебного заведения</a:t>
            </a:r>
          </a:p>
          <a:p>
            <a:r>
              <a:rPr lang="ru-RU" dirty="0"/>
              <a:t>Порекомендуйте Вашим студентам купить учебник в </a:t>
            </a:r>
            <a:r>
              <a:rPr lang="ru-RU" dirty="0" err="1"/>
              <a:t>Юрайте</a:t>
            </a:r>
            <a:r>
              <a:rPr lang="ru-RU" dirty="0"/>
              <a:t> по издательской цене (мы готовы предоставить скидку </a:t>
            </a:r>
            <a:r>
              <a:rPr lang="ru-RU" b="1" dirty="0"/>
              <a:t>вашим студентам на групповые заказы (от 10 экз</a:t>
            </a:r>
            <a:r>
              <a:rPr lang="ru-RU" dirty="0"/>
              <a:t>.). Для получения скидки при оформлении заказа им надо </a:t>
            </a:r>
            <a:r>
              <a:rPr lang="ru-RU" b="1" dirty="0"/>
              <a:t>указать Вас в качестве своего преподавателя</a:t>
            </a:r>
            <a:r>
              <a:rPr lang="ru-RU" dirty="0"/>
              <a:t>.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У издательства есть аккаунты в социальных сетях. </a:t>
            </a:r>
            <a:r>
              <a:rPr lang="ru-RU" u="sng" dirty="0" err="1">
                <a:hlinkClick r:id="rId4"/>
              </a:rPr>
              <a:t>Facebook</a:t>
            </a:r>
            <a:r>
              <a:rPr lang="ru-RU" dirty="0"/>
              <a:t> и </a:t>
            </a:r>
            <a:r>
              <a:rPr lang="ru-RU" u="sng" dirty="0" err="1">
                <a:hlinkClick r:id="rId5"/>
              </a:rPr>
              <a:t>Вконтакте</a:t>
            </a:r>
            <a:r>
              <a:rPr lang="ru-RU" dirty="0"/>
              <a:t>. Подпишитесь на нас (поставьте отметку "Нравится") и мы сможем результативнее продвигать Вашу книгу в социальных сетях, а Вы будете в курсе наших новостей.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8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EB449-C1B6-4E19-B039-1BF942C2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5" y="194644"/>
            <a:ext cx="115152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>Спасибо </a:t>
            </a:r>
            <a:r>
              <a:rPr lang="ru-RU" sz="3600" dirty="0">
                <a:latin typeface="Arial Black" panose="020B0A04020102020204" pitchFamily="34" charset="0"/>
              </a:rPr>
              <a:t>за внимание 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D4DBAE-FE1E-4588-8EB3-9C6D08DB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Российский химико-технологический университет имени Д.И. Менделеева (РХТУ имени Д.И. Менделеева)</a:t>
            </a:r>
          </a:p>
          <a:p>
            <a:pPr algn="just"/>
            <a:r>
              <a:rPr lang="ru-RU" sz="2000" dirty="0"/>
              <a:t>Факультет биотехнологии и промышленной </a:t>
            </a:r>
            <a:r>
              <a:rPr lang="ru-RU" sz="2000" dirty="0" smtClean="0"/>
              <a:t>экологии</a:t>
            </a:r>
          </a:p>
          <a:p>
            <a:pPr algn="just"/>
            <a:r>
              <a:rPr lang="ru-RU" sz="2000" dirty="0" smtClean="0"/>
              <a:t>кафедра биотехнологии</a:t>
            </a:r>
          </a:p>
          <a:p>
            <a:pPr marL="0" indent="0" algn="just">
              <a:buNone/>
            </a:pPr>
            <a:r>
              <a:rPr lang="ru-RU" sz="2000" dirty="0"/>
              <a:t>З</a:t>
            </a:r>
            <a:r>
              <a:rPr lang="ru-RU" sz="2000" dirty="0" smtClean="0"/>
              <a:t>аведующий </a:t>
            </a:r>
            <a:r>
              <a:rPr lang="ru-RU" sz="2000" dirty="0"/>
              <a:t>кафедрой доктор технических наук, профессор  Панфилов Виктор Иванович, </a:t>
            </a:r>
            <a:r>
              <a:rPr lang="en-US" sz="2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vip@muctr.ru,</a:t>
            </a:r>
            <a:endParaRPr lang="ru-RU" sz="20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ru-RU" sz="2000" dirty="0" smtClean="0"/>
              <a:t>Доцент, к.т.н. </a:t>
            </a:r>
            <a:r>
              <a:rPr lang="ru-RU" sz="2000" dirty="0" err="1" smtClean="0"/>
              <a:t>Шакир</a:t>
            </a:r>
            <a:r>
              <a:rPr lang="ru-RU" sz="2000" dirty="0" smtClean="0"/>
              <a:t> </a:t>
            </a:r>
            <a:r>
              <a:rPr lang="ru-RU" sz="2000" dirty="0"/>
              <a:t>Ирина Васильевна 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irina_shakir@mail.ru</a:t>
            </a:r>
            <a:r>
              <a:rPr lang="en-US" sz="2000" dirty="0"/>
              <a:t>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16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F9BAF4-87A6-4879-AA24-0225965F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5" y="0"/>
            <a:ext cx="11546237" cy="61989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Вопрос 1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619893"/>
            <a:ext cx="10287000" cy="618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03B151C-054D-41DC-8055-84E98A3C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4" y="0"/>
            <a:ext cx="11516016" cy="65184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Вопрос 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7" y="559286"/>
            <a:ext cx="10233566" cy="616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0810" y="6523871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D0DC2-D510-440B-A4F7-705A1986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5" y="1"/>
            <a:ext cx="11546237" cy="72842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5" y="594665"/>
            <a:ext cx="10523349" cy="61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4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E29CAD-B8DD-45EB-BBA6-49D729D2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34" y="0"/>
            <a:ext cx="11592732" cy="68659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Вопрос 4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6" y="666428"/>
            <a:ext cx="10409188" cy="602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51270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5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70FB39-E21D-46A3-AC9C-5B44C934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56" y="1"/>
            <a:ext cx="11560444" cy="60685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9" y="606860"/>
            <a:ext cx="10399362" cy="602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F12CB7A-1956-4855-9FB2-E50D0FEDD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97" y="542441"/>
            <a:ext cx="6150806" cy="616146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E1A697-430E-4BE0-9B77-6785F870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79" y="117152"/>
            <a:ext cx="11515241" cy="1138211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atin typeface="Arial Black" panose="020B0A04020102020204" pitchFamily="34" charset="0"/>
              </a:rPr>
              <a:t>Карьерные ожидания : 5,10,15 и 20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62E825-FF34-42EA-9960-38B6C203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376"/>
            <a:ext cx="10506559" cy="5045587"/>
          </a:xfrm>
        </p:spPr>
        <p:txBody>
          <a:bodyPr>
            <a:normAutofit/>
          </a:bodyPr>
          <a:lstStyle/>
          <a:p>
            <a:r>
              <a:rPr lang="ru-RU" b="1" dirty="0" smtClean="0"/>
              <a:t>Через 5 лет </a:t>
            </a:r>
            <a:r>
              <a:rPr lang="ru-RU" dirty="0" smtClean="0"/>
              <a:t>:</a:t>
            </a:r>
          </a:p>
          <a:p>
            <a:pPr lvl="0"/>
            <a:r>
              <a:rPr lang="ru-RU" dirty="0"/>
              <a:t>Продолжат обучение в аспирантуре, готовятся к защите кандидатской диссертации – 8 чел</a:t>
            </a:r>
          </a:p>
          <a:p>
            <a:pPr lvl="0"/>
            <a:r>
              <a:rPr lang="ru-RU" dirty="0"/>
              <a:t>Работают в лаборатории или на производстве 13/7</a:t>
            </a:r>
          </a:p>
          <a:p>
            <a:pPr lvl="0"/>
            <a:r>
              <a:rPr lang="ru-RU" dirty="0"/>
              <a:t>Учат языки -2</a:t>
            </a:r>
          </a:p>
          <a:p>
            <a:pPr lvl="0"/>
            <a:r>
              <a:rPr lang="ru-RU" dirty="0"/>
              <a:t>Учатся в Европе-1</a:t>
            </a:r>
          </a:p>
          <a:p>
            <a:pPr lvl="0"/>
            <a:r>
              <a:rPr lang="ru-RU" dirty="0"/>
              <a:t>Публикуют статьи в зарубежных журналах-1</a:t>
            </a:r>
          </a:p>
          <a:p>
            <a:pPr lvl="0"/>
            <a:r>
              <a:rPr lang="ru-RU" dirty="0"/>
              <a:t>Имеют семью-3</a:t>
            </a:r>
          </a:p>
          <a:p>
            <a:pPr lvl="0"/>
            <a:r>
              <a:rPr lang="ru-RU" dirty="0"/>
              <a:t>Путешествуют-1</a:t>
            </a:r>
          </a:p>
          <a:p>
            <a:pPr lvl="0"/>
            <a:r>
              <a:rPr lang="ru-RU" dirty="0"/>
              <a:t>Смутно представляют будущее -3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134D168-6C84-4FB0-9C74-EC6E07A886A1}" type="slidenum">
              <a:rPr lang="ru-RU" sz="1400" b="1" smtClean="0">
                <a:solidFill>
                  <a:schemeClr val="tx1"/>
                </a:solidFill>
              </a:rPr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Через 10 лет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Имеют </a:t>
            </a:r>
            <a:r>
              <a:rPr lang="ru-RU" dirty="0"/>
              <a:t>стабильную работу в компании/НИИ/ на производстве – 20 чел.</a:t>
            </a:r>
          </a:p>
          <a:p>
            <a:pPr lvl="0"/>
            <a:r>
              <a:rPr lang="ru-RU" dirty="0"/>
              <a:t>Ищут возможности для открытия собственного дела -2</a:t>
            </a:r>
          </a:p>
          <a:p>
            <a:pPr lvl="0"/>
            <a:r>
              <a:rPr lang="ru-RU" dirty="0"/>
              <a:t>Обладают патентами на изобретения -1</a:t>
            </a:r>
          </a:p>
          <a:p>
            <a:pPr lvl="0"/>
            <a:r>
              <a:rPr lang="ru-RU" dirty="0"/>
              <a:t>Стали кандидатами </a:t>
            </a:r>
            <a:r>
              <a:rPr lang="ru-RU" dirty="0" smtClean="0"/>
              <a:t>наук - </a:t>
            </a:r>
            <a:r>
              <a:rPr lang="ru-RU" dirty="0"/>
              <a:t>1</a:t>
            </a:r>
          </a:p>
          <a:p>
            <a:pPr lvl="0"/>
            <a:r>
              <a:rPr lang="ru-RU" dirty="0"/>
              <a:t>Имеют семью – и детей – 7 </a:t>
            </a:r>
          </a:p>
          <a:p>
            <a:pPr lvl="0"/>
            <a:r>
              <a:rPr lang="ru-RU" dirty="0"/>
              <a:t>Нет продвижения по карьерной лестнице -1,</a:t>
            </a:r>
          </a:p>
          <a:p>
            <a:pPr lvl="0"/>
            <a:r>
              <a:rPr lang="ru-RU" dirty="0"/>
              <a:t>Смутно представляют свое будущее - 2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168-6C84-4FB0-9C74-EC6E07A886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66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627</Words>
  <Application>Microsoft Office PowerPoint</Application>
  <PresentationFormat>Произвольный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Карьерные ожидания студентов-биотехнологов</vt:lpstr>
      <vt:lpstr>Вопрос 1</vt:lpstr>
      <vt:lpstr>Вопрос 2</vt:lpstr>
      <vt:lpstr>Вопрос 3</vt:lpstr>
      <vt:lpstr>Вопрос 4</vt:lpstr>
      <vt:lpstr>Вопрос 5</vt:lpstr>
      <vt:lpstr>Презентация PowerPoint</vt:lpstr>
      <vt:lpstr>Карьерные ожидания : 5,10,15 и 20 лет</vt:lpstr>
      <vt:lpstr> Через 10 лет </vt:lpstr>
      <vt:lpstr>Через 15 лет </vt:lpstr>
      <vt:lpstr>Через 20 лет </vt:lpstr>
      <vt:lpstr>Бакалавры-биотехнологи, получившие дипломы с отличием</vt:lpstr>
      <vt:lpstr>Результаты приема в 2018 году</vt:lpstr>
      <vt:lpstr>Внимание ! Новое учебное пособие!</vt:lpstr>
      <vt:lpstr>Как приобрести книгу ?</vt:lpstr>
      <vt:lpstr> 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Карьерные ожидания</dc:title>
  <dc:creator>Витя</dc:creator>
  <cp:lastModifiedBy>Ирина Васильевна</cp:lastModifiedBy>
  <cp:revision>25</cp:revision>
  <dcterms:created xsi:type="dcterms:W3CDTF">2018-09-11T01:50:52Z</dcterms:created>
  <dcterms:modified xsi:type="dcterms:W3CDTF">2018-09-13T14:01:47Z</dcterms:modified>
</cp:coreProperties>
</file>