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68" r:id="rId5"/>
    <p:sldId id="267" r:id="rId6"/>
    <p:sldId id="269" r:id="rId7"/>
    <p:sldId id="270" r:id="rId8"/>
    <p:sldId id="258" r:id="rId9"/>
    <p:sldId id="261" r:id="rId10"/>
    <p:sldId id="271" r:id="rId11"/>
    <p:sldId id="264" r:id="rId12"/>
    <p:sldId id="272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184DA-2C2F-4BDB-A4A7-E42B99AD7F3F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A956B-B4E3-4DC5-B959-F85F7683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044F0-3994-499E-9125-78A13767F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2DCA47-E4A4-4402-BC17-914384C58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680D79-6CA0-432D-8768-5F92B940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D699-3BFA-4229-B1C0-11BA1A51FB02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27919B-DC6D-4CC0-9C03-E8EDC5D0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0C7FDF-0726-4F64-84E5-406226E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0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9C9A5F-0E0B-4D5F-A36D-F1556D64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145A531-A0D7-424C-9F92-E8F646B8B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309601-4BD6-4A2C-A216-40D78C4B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344A-021F-4B36-85DD-D1AD680B4E16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59D5EF-513F-4489-A7EA-7BD8CF7D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D46D50-46D2-42DF-B760-579D49F0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1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E4E78D-C78F-4799-982F-091EFFF3B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ECF20A-864F-4E9F-95A4-8A255A5AC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947E4D-A78B-4751-9ABC-DC0B107F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36E5-D349-4DF5-A4AE-4A86ABEAB055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8E0ABE-C66C-4419-B9D3-83079EA3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119B1D-00E8-4387-8D5A-C5C56560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5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7FB08-EFAD-49B7-B338-8A72B11F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38264E-2B89-47A2-9BA5-B7273C418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190A79-9687-4EAA-87CA-17F29F9A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1C81-BDB7-4772-9292-9D455954B08C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9F8106-2310-4A6C-9DF2-9DA99DE7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9AEECD-7766-4830-A0C0-EBCBE67A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12FCB-9076-4976-8EF7-8C19C224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142B36-C453-40C4-A121-B9AC8A04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B49CAA-A143-45A8-83FC-0C002B13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33B-3DA3-4716-BEF3-44CA07CCF664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62EAFC-2D16-429C-80E5-8633D33A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4DCA1F-70A1-469F-8A05-C8A87BEE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3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0B7F32-9B07-48BB-AF24-0C2633EB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E25273-0B1B-4C75-8601-4C369E667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C1BEAF-B083-4DAE-961E-2563AC7D5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6D2905-6BE8-46E6-87FE-6DA4B3B5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4457-FD06-4346-93FF-9DBF4BC360F3}" type="datetime1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43F7A5-A44B-4B48-806A-2242F90A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D24C48-708D-4E83-B78E-BFFAD1FC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7511B-F3D8-47C8-88FA-D2241ABE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AC2092-5676-4952-BD99-A32739038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717E00-4CFB-4A69-A32E-C9B2E2677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090AEF-4FDE-42AD-A6D4-34C7C846C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FC88660-3B71-4F98-AC23-043D58229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2372F17-BEB8-4C77-B5E6-0823D7AB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2E28-1D05-4645-8888-210AB85773D9}" type="datetime1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1055102-39C3-432F-B3B6-54E0167D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3EEF297-175A-418E-BF0C-97CD4FAF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6EDBAD-D12F-4469-BBC5-72C61600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C0F3BD5-7E1E-4A94-ACE9-8D813832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AD7D-5AE8-4D20-9AD9-605282F614D8}" type="datetime1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5ADB82-56EC-42BD-9967-37C250E2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68B444-58D2-4738-92D0-FDA2FE36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ADC3D6-F867-4D09-8614-0A602927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6236-FA3B-4ED7-92FE-D9A3D00C8B37}" type="datetime1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732A0F-4BE5-4802-8FD4-8FB5E061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53AFE3-61F1-4B63-89E5-009CA9AC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1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BBA477-EF52-474C-B934-0A89E1E8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7F033B-DB3A-4845-954E-505D7CE5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7ED9C0-2E60-46EC-8ADC-16E58215A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4122BE-B468-4B02-B469-46886E90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3882-9AD0-4690-B164-82C45753A445}" type="datetime1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378AE4-E255-409E-B475-6D842DEFC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156700-8DAE-4099-BA12-1E16EC70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1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E6F3EA-C3D9-4CA7-884E-AF1CA6F6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6DE4820-4318-4B1F-9594-5379A7226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9F19E3-10A1-4DC9-8765-97B7B83E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3325AB-952D-40A9-B307-303CED74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649B-76DE-4E37-AB88-E0C062D9BCDF}" type="datetime1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48A79C-E385-4F3F-9E40-716877B6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DA5AEF-A07B-4BE8-B6F5-116BCE0E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065F5-E57A-4D1D-9EBE-59CC483A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C927B9-2B59-4087-BFF8-7B11ECE45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4E22DC-88BB-4BDD-9055-B509B986A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D0F6-7A69-4B33-8C6D-CE0C7F3D755D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0488EF-7F44-491E-9270-DF9055C2E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CEE49-6497-4A76-B879-408942866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74BC-2DB9-401F-B8C8-F5EA8F68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7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FCA590-7696-4308-9601-5E1196F93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2325"/>
            <a:ext cx="9144000" cy="5356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2019</a:t>
            </a:r>
            <a:endParaRPr lang="ru-RU" sz="2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26BE8-E43F-419A-B22C-4CE8257DF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5418"/>
            <a:ext cx="9144000" cy="2047163"/>
          </a:xfrm>
        </p:spPr>
        <p:txBody>
          <a:bodyPr>
            <a:normAutofit/>
          </a:bodyPr>
          <a:lstStyle/>
          <a:p>
            <a:r>
              <a:rPr lang="ru-RU" sz="3100" b="1" dirty="0"/>
              <a:t> Подготовка кадров высшей квалификации в объединенном диссертационном совете </a:t>
            </a:r>
            <a:r>
              <a:rPr lang="ru-RU" sz="3100" b="1" dirty="0" smtClean="0"/>
              <a:t>Д999.095.03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(специальность 03.01.06 Биотехнология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(</a:t>
            </a:r>
            <a:r>
              <a:rPr lang="ru-RU" sz="3100" b="1" dirty="0"/>
              <a:t>в том числе </a:t>
            </a:r>
            <a:r>
              <a:rPr lang="ru-RU" sz="3100" b="1" dirty="0" err="1"/>
              <a:t>бионанотехнологии</a:t>
            </a:r>
            <a:r>
              <a:rPr lang="ru-RU" sz="3100" b="1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r="5319"/>
          <a:stretch/>
        </p:blipFill>
        <p:spPr bwMode="auto">
          <a:xfrm>
            <a:off x="5318974" y="1030239"/>
            <a:ext cx="1558343" cy="17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5026" y="237783"/>
            <a:ext cx="9212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VII </a:t>
            </a:r>
            <a:r>
              <a:rPr lang="ru-RU" sz="2800" dirty="0" smtClean="0"/>
              <a:t>международная научно-практическая </a:t>
            </a:r>
            <a:r>
              <a:rPr lang="ru-RU" sz="2800" dirty="0"/>
              <a:t>конференция</a:t>
            </a:r>
          </a:p>
          <a:p>
            <a:pPr algn="ctr"/>
            <a:r>
              <a:rPr lang="ru-RU" sz="2800" dirty="0"/>
              <a:t>«Биотехнология: наука и практика»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6161" y="4559741"/>
            <a:ext cx="10481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Панфилов В.И., заведующий кафедрой биотехнологии, д.т.н., профессор </a:t>
            </a:r>
          </a:p>
          <a:p>
            <a:pPr algn="ctr"/>
            <a:r>
              <a:rPr lang="ru-RU" sz="2400" dirty="0" err="1" smtClean="0"/>
              <a:t>Шакир</a:t>
            </a:r>
            <a:r>
              <a:rPr lang="ru-RU" sz="2400" dirty="0" smtClean="0"/>
              <a:t> И.В., доцент кафедры биотехнологии, к.т.н., доцент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Российский химико-технологический университет им. Д.И. Менделеева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83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r="2439" b="6203"/>
          <a:stretch/>
        </p:blipFill>
        <p:spPr bwMode="auto">
          <a:xfrm>
            <a:off x="86228" y="391520"/>
            <a:ext cx="12019544" cy="591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9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5" y="173199"/>
            <a:ext cx="6323345" cy="65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830" y="1659285"/>
            <a:ext cx="5295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Объединенный диссертационный совет Д999.095.03</a:t>
            </a:r>
          </a:p>
          <a:p>
            <a:pPr algn="ctr"/>
            <a:r>
              <a:rPr lang="ru-RU" sz="3200" dirty="0" smtClean="0"/>
              <a:t>Тел. 8 (495) 495 23 79</a:t>
            </a:r>
            <a:endParaRPr lang="en-US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en-US" sz="3200" dirty="0" smtClean="0"/>
              <a:t>E-mail</a:t>
            </a:r>
            <a:r>
              <a:rPr lang="ru-RU" sz="3200" dirty="0" smtClean="0"/>
              <a:t>:</a:t>
            </a:r>
            <a:r>
              <a:rPr lang="en-US" sz="3200" dirty="0" smtClean="0"/>
              <a:t> </a:t>
            </a:r>
            <a:r>
              <a:rPr lang="en-US" sz="3200" dirty="0"/>
              <a:t>d909503@muctr.ru</a:t>
            </a:r>
            <a:endParaRPr lang="en-US" sz="3200" dirty="0" smtClean="0"/>
          </a:p>
          <a:p>
            <a:pPr algn="ctr"/>
            <a:r>
              <a:rPr lang="en-US" sz="3200" dirty="0" smtClean="0"/>
              <a:t>vip@muctr.ru</a:t>
            </a:r>
            <a:endParaRPr lang="ru-RU" sz="32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80662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504" y="3538182"/>
            <a:ext cx="859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1" b="62920"/>
          <a:stretch/>
        </p:blipFill>
        <p:spPr bwMode="auto">
          <a:xfrm>
            <a:off x="0" y="218364"/>
            <a:ext cx="4733691" cy="219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ÐÐ°ÑÑÐ¸Ð½ÐºÐ¸ Ð¿Ð¾ Ð·Ð°Ð¿ÑÐ¾ÑÑ ÑÐ²ÐµÑÑÐºÐ¾Ð¹ ÑÐµÑÐ½Ð¸ÑÐµÑÐºÐ¸Ð¹ ÑÐ¼Ð±Ð»Ðµ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79" y="494411"/>
            <a:ext cx="1921242" cy="19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7" r="13154"/>
          <a:stretch/>
        </p:blipFill>
        <p:spPr bwMode="auto">
          <a:xfrm>
            <a:off x="8120418" y="656637"/>
            <a:ext cx="3547702" cy="151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8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58F04-CEF8-4F06-AA0C-7CADB710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23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Объединенный диссертационный  совет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999.095.03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BD3767-AC6D-482B-9E99-79E23E43C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0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Специальность – 03.01.06 Биотехнология (в том числе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бионанотехнологии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Биологические, технические и химические науки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1983 –  Специализированный совет по защите диссертаций Д 025.03.01 при Всесоюзном  научно-исследовательском институте биосинтеза белковых веществ;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1990 – Специализированный совет Д 098.09.01 при Всесоюзном научно-исследовательском проектно-конструкторском институте прикладной биохимии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Минмедпрома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СССР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1995 –  Объединенный диссертационный совет Д 053.34.13 при РХТУ им. Д.И. Менделеева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6406" y="702635"/>
            <a:ext cx="5473521" cy="5314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1983 г. М.Н. Манаковым при активной поддержке ректора МХТИ им. Д.И. Менделеева Г.А. Ягодина и зав. сектором  ЦК КПСС В.А. Быкова на базе кафедры был создан совместно с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ВНИИ биосинтеза белковых веществ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ГНУ ВИЛАР первый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диссертационный совет по биотехнологии, который успешно проработал до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2013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5" y="3783168"/>
            <a:ext cx="2240924" cy="27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Рисунок 1" descr="Ягодин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7" y="188067"/>
            <a:ext cx="1997543" cy="27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11305" b="13385"/>
          <a:stretch>
            <a:fillRect/>
          </a:stretch>
        </p:blipFill>
        <p:spPr bwMode="auto">
          <a:xfrm>
            <a:off x="3618963" y="188068"/>
            <a:ext cx="1996119" cy="27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56DD1D-1076-4E36-816C-F9E011C40EA0}"/>
              </a:ext>
            </a:extLst>
          </p:cNvPr>
          <p:cNvSpPr txBox="1">
            <a:spLocks/>
          </p:cNvSpPr>
          <p:nvPr/>
        </p:nvSpPr>
        <p:spPr>
          <a:xfrm>
            <a:off x="334852" y="2936383"/>
            <a:ext cx="2485622" cy="846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+mn-lt"/>
                <a:cs typeface="Arial" panose="020B0604020202020204" pitchFamily="34" charset="0"/>
              </a:rPr>
              <a:t>Ягодин Геннадий Алексеевич, </a:t>
            </a:r>
            <a:r>
              <a:rPr lang="ru-RU" sz="1400" dirty="0" smtClean="0">
                <a:latin typeface="+mn-lt"/>
              </a:rPr>
              <a:t>р</a:t>
            </a:r>
            <a:r>
              <a:rPr lang="ru-RU" sz="1400" dirty="0" smtClean="0">
                <a:latin typeface="+mn-lt"/>
              </a:rPr>
              <a:t>ектор </a:t>
            </a:r>
            <a:r>
              <a:rPr lang="ru-RU" sz="1400" dirty="0">
                <a:latin typeface="+mn-lt"/>
              </a:rPr>
              <a:t>МХТИ им. Д.И. Менделеева, </a:t>
            </a:r>
            <a:r>
              <a:rPr lang="ru-RU" sz="1400" dirty="0" smtClean="0">
                <a:latin typeface="+mn-lt"/>
                <a:cs typeface="Arial" panose="020B0604020202020204" pitchFamily="34" charset="0"/>
              </a:rPr>
              <a:t>д.х.н</a:t>
            </a:r>
            <a:r>
              <a:rPr lang="ru-RU" sz="1400" dirty="0" smtClean="0">
                <a:latin typeface="+mn-lt"/>
                <a:cs typeface="Arial" panose="020B0604020202020204" pitchFamily="34" charset="0"/>
              </a:rPr>
              <a:t>., </a:t>
            </a:r>
            <a:r>
              <a:rPr lang="ru-RU" sz="1400" dirty="0" smtClean="0">
                <a:latin typeface="+mn-lt"/>
                <a:cs typeface="Arial" panose="020B0604020202020204" pitchFamily="34" charset="0"/>
              </a:rPr>
              <a:t>профессор, </a:t>
            </a:r>
            <a:r>
              <a:rPr lang="ru-RU" sz="1400" dirty="0" smtClean="0">
                <a:latin typeface="+mn-lt"/>
              </a:rPr>
              <a:t>чл</a:t>
            </a:r>
            <a:r>
              <a:rPr lang="ru-RU" sz="1400" dirty="0">
                <a:latin typeface="+mn-lt"/>
              </a:rPr>
              <a:t>.-корр. </a:t>
            </a:r>
            <a:r>
              <a:rPr lang="ru-RU" sz="1400" dirty="0" smtClean="0">
                <a:latin typeface="+mn-lt"/>
              </a:rPr>
              <a:t>РАН</a:t>
            </a:r>
            <a:endParaRPr lang="ru-RU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F56DD1D-1076-4E36-816C-F9E011C40EA0}"/>
              </a:ext>
            </a:extLst>
          </p:cNvPr>
          <p:cNvSpPr txBox="1">
            <a:spLocks/>
          </p:cNvSpPr>
          <p:nvPr/>
        </p:nvSpPr>
        <p:spPr>
          <a:xfrm>
            <a:off x="3296992" y="2951063"/>
            <a:ext cx="2799008" cy="846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+mn-lt"/>
                <a:cs typeface="Arial" panose="020B0604020202020204" pitchFamily="34" charset="0"/>
              </a:rPr>
              <a:t>Манаков Михаил Николаевич, д.х.н</a:t>
            </a:r>
            <a:r>
              <a:rPr lang="ru-RU" sz="1400" dirty="0" smtClean="0">
                <a:latin typeface="+mn-lt"/>
                <a:cs typeface="Arial" panose="020B0604020202020204" pitchFamily="34" charset="0"/>
              </a:rPr>
              <a:t>., </a:t>
            </a:r>
            <a:r>
              <a:rPr lang="ru-RU" sz="1400" dirty="0" smtClean="0">
                <a:latin typeface="+mn-lt"/>
                <a:cs typeface="Arial" panose="020B0604020202020204" pitchFamily="34" charset="0"/>
              </a:rPr>
              <a:t>профессор, заведующий каф. биотехнологии с 1983 по 1998 г.</a:t>
            </a:r>
            <a:endParaRPr lang="ru-RU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EF56DD1D-1076-4E36-816C-F9E011C40EA0}"/>
              </a:ext>
            </a:extLst>
          </p:cNvPr>
          <p:cNvSpPr txBox="1">
            <a:spLocks/>
          </p:cNvSpPr>
          <p:nvPr/>
        </p:nvSpPr>
        <p:spPr>
          <a:xfrm>
            <a:off x="1429556" y="6493456"/>
            <a:ext cx="3464415" cy="364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+mn-lt"/>
                <a:cs typeface="Arial" panose="020B0604020202020204" pitchFamily="34" charset="0"/>
              </a:rPr>
              <a:t>Быков Валерий Алексеевич, д.т.н.,</a:t>
            </a:r>
          </a:p>
          <a:p>
            <a:pPr algn="ctr"/>
            <a:r>
              <a:rPr lang="ru-RU" sz="1400" dirty="0" smtClean="0">
                <a:latin typeface="+mn-lt"/>
                <a:cs typeface="Arial" panose="020B0604020202020204" pitchFamily="34" charset="0"/>
              </a:rPr>
              <a:t> профессор, академик РАН</a:t>
            </a:r>
            <a:endParaRPr lang="ru-RU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2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56DD1D-1076-4E36-816C-F9E011C4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1983 - Специализированный совет по защите диссертаций Д 025.03.01 при Всесоюзном  научно-исследовательском институте биосинтеза белковых веществ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D46D67C-2D1E-42B1-AC72-3D30EEFA31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02" y="1653679"/>
            <a:ext cx="2948426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7D5FC70-02BD-4EF2-BDE1-03CEF8BCF9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09" y="1951630"/>
            <a:ext cx="4322771" cy="4069311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F56DD1D-1076-4E36-816C-F9E011C40EA0}"/>
              </a:ext>
            </a:extLst>
          </p:cNvPr>
          <p:cNvSpPr txBox="1">
            <a:spLocks/>
          </p:cNvSpPr>
          <p:nvPr/>
        </p:nvSpPr>
        <p:spPr>
          <a:xfrm>
            <a:off x="199031" y="6005017"/>
            <a:ext cx="5896969" cy="464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Попов Виктор Георгиевич, д.т.н., профессор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F56DD1D-1076-4E36-816C-F9E011C40EA0}"/>
              </a:ext>
            </a:extLst>
          </p:cNvPr>
          <p:cNvSpPr txBox="1">
            <a:spLocks/>
          </p:cNvSpPr>
          <p:nvPr/>
        </p:nvSpPr>
        <p:spPr>
          <a:xfrm>
            <a:off x="6096001" y="6020941"/>
            <a:ext cx="6058468" cy="464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Бирюков Валентин Васильевич, д.т.н., профессор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496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8886" y="-1317632"/>
            <a:ext cx="6657721" cy="949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7"/>
          <a:stretch/>
        </p:blipFill>
        <p:spPr bwMode="auto">
          <a:xfrm>
            <a:off x="9307773" y="197894"/>
            <a:ext cx="2784335" cy="29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F56DD1D-1076-4E36-816C-F9E011C40EA0}"/>
              </a:ext>
            </a:extLst>
          </p:cNvPr>
          <p:cNvSpPr txBox="1">
            <a:spLocks/>
          </p:cNvSpPr>
          <p:nvPr/>
        </p:nvSpPr>
        <p:spPr>
          <a:xfrm>
            <a:off x="9307773" y="3292523"/>
            <a:ext cx="2784335" cy="747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Панфилов Виктор Иванович, д.т.н., профессор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3718"/>
          <a:stretch/>
        </p:blipFill>
        <p:spPr bwMode="auto">
          <a:xfrm>
            <a:off x="0" y="94049"/>
            <a:ext cx="4203510" cy="666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3260" r="2086" b="3260"/>
          <a:stretch/>
        </p:blipFill>
        <p:spPr bwMode="auto">
          <a:xfrm>
            <a:off x="4171665" y="94048"/>
            <a:ext cx="4558353" cy="666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3796" r="6673" b="41086"/>
          <a:stretch/>
        </p:blipFill>
        <p:spPr bwMode="auto">
          <a:xfrm>
            <a:off x="8461612" y="3300076"/>
            <a:ext cx="3730388" cy="34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7"/>
          <a:stretch/>
        </p:blipFill>
        <p:spPr bwMode="auto">
          <a:xfrm>
            <a:off x="9662615" y="94049"/>
            <a:ext cx="2306663" cy="24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F56DD1D-1076-4E36-816C-F9E011C40EA0}"/>
              </a:ext>
            </a:extLst>
          </p:cNvPr>
          <p:cNvSpPr txBox="1">
            <a:spLocks/>
          </p:cNvSpPr>
          <p:nvPr/>
        </p:nvSpPr>
        <p:spPr>
          <a:xfrm>
            <a:off x="9676263" y="2552860"/>
            <a:ext cx="2293015" cy="613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Панфилов Виктор Иванович, д.т.н., профессор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5117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1" y="1743668"/>
            <a:ext cx="5837239" cy="38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39" y="1743668"/>
            <a:ext cx="5660294" cy="38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839" y="22993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Работа диссертационного совета с 2003 по 2019 г.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E3253-D140-4E13-8867-1581BBF6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5" y="242296"/>
            <a:ext cx="10515600" cy="60891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Диссертации были </a:t>
            </a:r>
            <a:r>
              <a:rPr lang="ru-RU" sz="2800" dirty="0" smtClean="0">
                <a:latin typeface="+mn-lt"/>
              </a:rPr>
              <a:t>выполнены</a:t>
            </a:r>
            <a:r>
              <a:rPr lang="ru-RU" sz="2800" dirty="0">
                <a:latin typeface="+mn-lt"/>
              </a:rPr>
              <a:t>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28" y="607541"/>
            <a:ext cx="5892472" cy="39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1E0B55-9D5B-4B74-8D47-E69952EB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978273"/>
            <a:ext cx="7615451" cy="3580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900" dirty="0"/>
              <a:t>РХТУ имени Д.И. Менделеева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Тверской государственный технический университет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МГУ инженерной экологии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Институт микробиологии  имени  С.Н. Виноградского РАН</a:t>
            </a:r>
          </a:p>
          <a:p>
            <a:pPr>
              <a:spcBef>
                <a:spcPts val="0"/>
              </a:spcBef>
            </a:pPr>
            <a:r>
              <a:rPr lang="ru-RU" sz="1900" dirty="0" err="1"/>
              <a:t>ГосНИИснтезбелок</a:t>
            </a:r>
            <a:endParaRPr lang="ru-RU" sz="1900" dirty="0"/>
          </a:p>
          <a:p>
            <a:pPr>
              <a:spcBef>
                <a:spcPts val="0"/>
              </a:spcBef>
            </a:pPr>
            <a:r>
              <a:rPr lang="ru-RU" sz="1900" dirty="0"/>
              <a:t>Первый московский  государственный медицинский университет имени И.М. Сеченова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МГУ им. М.В. Ломоносова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ГНЦ по антибиотикам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Институт биологического приборостроения с опытным производством РАН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Воронежская государственная технологическая </a:t>
            </a:r>
            <a:r>
              <a:rPr lang="ru-RU" sz="1900" dirty="0" smtClean="0"/>
              <a:t>академия -</a:t>
            </a:r>
            <a:endParaRPr lang="ru-RU" sz="19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/>
              <a:t>    Воронежский </a:t>
            </a:r>
            <a:r>
              <a:rPr lang="ru-RU" sz="1900" dirty="0"/>
              <a:t>государственный университет инженерных  технологий</a:t>
            </a:r>
          </a:p>
          <a:p>
            <a:pPr>
              <a:spcBef>
                <a:spcPts val="0"/>
              </a:spcBef>
            </a:pP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307" y="4558817"/>
            <a:ext cx="115664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Оренбургский  государственный университет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НТЦ «Лекарства и биотехнология»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Всероссийский  научно-исследовательский институт лекарственных и ароматических растений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Институт элементоорганических соединений имени А.Н. Несмеянова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Московский государственный текстильный университет им. А.Н. Косыгина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ЗАО </a:t>
            </a:r>
            <a:r>
              <a:rPr lang="ru-RU" sz="1900" dirty="0" err="1"/>
              <a:t>Мосагроген</a:t>
            </a:r>
            <a:r>
              <a:rPr lang="ru-RU" sz="1900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8D3457-6F5B-41E1-80D8-E34A98C5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4" y="118553"/>
            <a:ext cx="11518710" cy="932325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B7ADCF-DE87-4F7D-AE69-9899420E0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3" y="1282890"/>
            <a:ext cx="5856027" cy="5254388"/>
          </a:xfrm>
        </p:spPr>
        <p:txBody>
          <a:bodyPr>
            <a:normAutofit/>
          </a:bodyPr>
          <a:lstStyle/>
          <a:p>
            <a:r>
              <a:rPr lang="ru-RU" dirty="0"/>
              <a:t>2003-2012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Проведено  110 заседаний</a:t>
            </a:r>
          </a:p>
          <a:p>
            <a:r>
              <a:rPr lang="ru-RU" dirty="0"/>
              <a:t>Защищено 55 диссертаций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1C70C0-0A90-42EA-B440-82D4AE921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8299"/>
            <a:ext cx="5181600" cy="5459104"/>
          </a:xfrm>
        </p:spPr>
        <p:txBody>
          <a:bodyPr>
            <a:normAutofit/>
          </a:bodyPr>
          <a:lstStyle/>
          <a:p>
            <a:r>
              <a:rPr lang="ru-RU" dirty="0"/>
              <a:t>2016-2019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Проведено   </a:t>
            </a:r>
            <a:r>
              <a:rPr lang="ru-RU" dirty="0"/>
              <a:t>30 заседаний</a:t>
            </a:r>
          </a:p>
          <a:p>
            <a:r>
              <a:rPr lang="ru-RU" dirty="0"/>
              <a:t>Защищено 10 диссертаций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5" y="1968686"/>
            <a:ext cx="5239027" cy="314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07" y="1968684"/>
            <a:ext cx="5239027" cy="314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94574BC-2DB9-401F-B8C8-F5EA8F683CF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384</Words>
  <Application>Microsoft Office PowerPoint</Application>
  <PresentationFormat>Произвольный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Подготовка кадров высшей квалификации в объединенном диссертационном совете Д999.095.03  (специальность 03.01.06 Биотехнология  (в том числе бионанотехнологии)</vt:lpstr>
      <vt:lpstr>Объединенный диссертационный  совет Д 999.095.03</vt:lpstr>
      <vt:lpstr>Презентация PowerPoint</vt:lpstr>
      <vt:lpstr>1983 - Специализированный совет по защите диссертаций Д 025.03.01 при Всесоюзном  научно-исследовательском институте биосинтеза белковых веществ</vt:lpstr>
      <vt:lpstr>Презентация PowerPoint</vt:lpstr>
      <vt:lpstr>Презентация PowerPoint</vt:lpstr>
      <vt:lpstr>Презентация PowerPoint</vt:lpstr>
      <vt:lpstr>Диссертации были выполнены:</vt:lpstr>
      <vt:lpstr>Итоги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Витя</dc:creator>
  <cp:lastModifiedBy>Ирина Васильевна</cp:lastModifiedBy>
  <cp:revision>27</cp:revision>
  <cp:lastPrinted>2019-09-12T14:26:40Z</cp:lastPrinted>
  <dcterms:created xsi:type="dcterms:W3CDTF">2019-09-09T18:01:01Z</dcterms:created>
  <dcterms:modified xsi:type="dcterms:W3CDTF">2019-09-12T14:27:34Z</dcterms:modified>
</cp:coreProperties>
</file>