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6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0" r:id="rId3"/>
    <p:sldId id="321" r:id="rId4"/>
    <p:sldId id="331" r:id="rId5"/>
    <p:sldId id="332" r:id="rId6"/>
    <p:sldId id="333" r:id="rId7"/>
    <p:sldId id="334" r:id="rId8"/>
    <p:sldId id="335" r:id="rId9"/>
    <p:sldId id="30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FFB"/>
    <a:srgbClr val="EFFAFF"/>
    <a:srgbClr val="DEF3FE"/>
    <a:srgbClr val="DFE6FD"/>
    <a:srgbClr val="E0F5FC"/>
    <a:srgbClr val="B9E8F9"/>
    <a:srgbClr val="B9C8F9"/>
    <a:srgbClr val="404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9822" autoAdjust="0"/>
  </p:normalViewPr>
  <p:slideViewPr>
    <p:cSldViewPr>
      <p:cViewPr>
        <p:scale>
          <a:sx n="63" d="100"/>
          <a:sy n="63" d="100"/>
        </p:scale>
        <p:origin x="-2435" y="-1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549E2B6-4A43-4D17-A729-D92534D07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974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/>
            </a:lvl1pPr>
          </a:lstStyle>
          <a:p>
            <a:pPr>
              <a:defRPr/>
            </a:pPr>
            <a:fld id="{0A1FEE31-CA04-48B5-907E-45ACE6B3712E}" type="datetimeFigureOut">
              <a:rPr lang="ru-RU"/>
              <a:pPr>
                <a:defRPr/>
              </a:pPr>
              <a:t>22.05.2017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/>
            </a:lvl1pPr>
          </a:lstStyle>
          <a:p>
            <a:pPr>
              <a:defRPr/>
            </a:pPr>
            <a:fld id="{7AF60DCA-90CE-4DB2-9B0D-B4C3D3A263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6985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www.themegallery.com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112-EC69-4948-9128-1BA6D78530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5DC1D-0A63-4418-BD31-96F8FDD3E3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B7847-AFBA-4A54-9D52-21CD673187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F083A-F884-4B97-9F66-99875DF43E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79E4-53BB-4B63-A423-951DCD2225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7474F-FF4D-4798-8292-AF9618ABB3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A5ECE-8923-4A26-ABE6-ED1E1AE22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E6182-58BB-4A2F-BCA4-816D328CA4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BDDF8-206D-4D78-901B-7050091136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E16EE-0F81-4461-BA1F-E6F4FA2EED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A0AA3-7F19-4BAA-B632-E7A534236C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www.themegallery.com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Company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DC37EB7-006D-40A5-847D-616AD7BFD3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2"/>
          <a:stretch/>
        </p:blipFill>
        <p:spPr bwMode="auto">
          <a:xfrm>
            <a:off x="-10621" y="-27384"/>
            <a:ext cx="9154621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189" name="Rectangle 2"/>
          <p:cNvSpPr>
            <a:spLocks noChangeArrowheads="1"/>
          </p:cNvSpPr>
          <p:nvPr/>
        </p:nvSpPr>
        <p:spPr bwMode="auto">
          <a:xfrm>
            <a:off x="224504" y="836712"/>
            <a:ext cx="8667976" cy="35283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Проекты ФГОС 3++ направления </a:t>
            </a:r>
          </a:p>
          <a:p>
            <a:pPr algn="ctr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Продукты питания животного происхождения</a:t>
            </a:r>
          </a:p>
          <a:p>
            <a:pPr algn="ctr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уровня бакалавриата и магистратуры</a:t>
            </a:r>
            <a:endParaRPr lang="en-US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224504" y="5747259"/>
            <a:ext cx="74183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200" b="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Зав. </a:t>
            </a:r>
            <a:r>
              <a:rPr lang="ru-RU" altLang="ru-RU" sz="2200" b="0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altLang="ru-RU" sz="2200" b="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афедрой, к.т.н., доцент Титова И.М.  </a:t>
            </a:r>
            <a:endParaRPr lang="en-US" altLang="ru-RU" sz="2200" b="0" i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92091" y="4670041"/>
            <a:ext cx="79095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Кафедра технологии продуктов питания </a:t>
            </a:r>
          </a:p>
          <a:p>
            <a:pPr>
              <a:defRPr/>
            </a:pPr>
            <a:r>
              <a:rPr lang="ru-RU" sz="2800" b="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ФГБОУ ВО «КГТУ»</a:t>
            </a:r>
            <a:endParaRPr lang="en-US" sz="2800" b="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16350" y="-3127483"/>
            <a:ext cx="228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200" dirty="0" smtClean="0">
                <a:solidFill>
                  <a:prstClr val="black"/>
                </a:solidFill>
              </a:rPr>
              <a:t>, </a:t>
            </a:r>
            <a:endParaRPr lang="ru-RU" sz="1200" dirty="0">
              <a:solidFill>
                <a:prstClr val="black"/>
              </a:solidFill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Выпускники могут осуществлять профессиональную деятельность в других областях и (или) сферах профессиональной деятельности при условии соответствия уровня их образования и полученных компетенций требованиям к квалификации работника.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5649808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Области профессиональной деятельности  и (или) сферы профессиональной деятельности, в которых выпускники, освоившие программу бакалавриата, могут осуществлять профессиональную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деятельность: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Образование и наука (в сфере научных исследований технологий продуктов животного происхождения различного назначения, а также в сфере реализации образовательных программ профессионального обучения, среднего профессионального образования, дополнительного профессионального образования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Рыбоводство и рыболовство (в сфере технологий комплексной переработки водных биологических ресурсов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 Пищевая промышленность, включая производство напитков и табака (в сфере технологий комплексной переработки мясного и молочного сырья).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424936" cy="347472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Выпускники могут осуществлять профессиональную деятельность в других областях и (или) сферах профессиональной деятельности при условии соответствия уровня их образования и полученных компетенций требованиям к квалификации работника.</a:t>
            </a:r>
          </a:p>
        </p:txBody>
      </p:sp>
    </p:spTree>
    <p:extLst>
      <p:ext uri="{BB962C8B-B14F-4D97-AF65-F5344CB8AC3E}">
        <p14:creationId xmlns:p14="http://schemas.microsoft.com/office/powerpoint/2010/main" val="39138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50579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профессиональной деятельности и (или) сферы профессиональной деятельности, в которых выпускники, освоившие программу магистратуры, могут осуществлять профессиональную деятельность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01 Образование и наука (в сфере научных исследований технологий продуктов животного происхождения различного назначения, а также в сфере реализации образовательных программ профессионального обучения, среднего профессионального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высшего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образования, дополнительной профессионального образования,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8064896" cy="4929728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Практика</a:t>
            </a:r>
          </a:p>
          <a:p>
            <a:pPr marL="45720" indent="0" algn="ctr">
              <a:buNone/>
            </a:pPr>
            <a:r>
              <a:rPr lang="ru-RU" dirty="0"/>
              <a:t>у</a:t>
            </a:r>
            <a:r>
              <a:rPr lang="ru-RU" dirty="0" smtClean="0"/>
              <a:t>величение ЗЕТ на практику:</a:t>
            </a:r>
          </a:p>
          <a:p>
            <a:pPr algn="ctr"/>
            <a:r>
              <a:rPr lang="ru-RU" dirty="0" smtClean="0"/>
              <a:t> в </a:t>
            </a:r>
            <a:r>
              <a:rPr lang="ru-RU" dirty="0" err="1" smtClean="0"/>
              <a:t>бакалавриате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в магистратуре</a:t>
            </a:r>
          </a:p>
          <a:p>
            <a:pPr algn="ctr"/>
            <a:r>
              <a:rPr lang="ru-RU" dirty="0" smtClean="0"/>
              <a:t>Объем обязательной части не менее 40%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9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64351766"/>
              </p:ext>
            </p:extLst>
          </p:nvPr>
        </p:nvGraphicFramePr>
        <p:xfrm>
          <a:off x="323528" y="404664"/>
          <a:ext cx="8496943" cy="63093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53731"/>
                <a:gridCol w="5943212"/>
              </a:tblGrid>
              <a:tr h="1039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(группы) общепрофессиональных компетенций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общепрофессиональной  компетенции выпускника программы бакалавриата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</a:tr>
              <a:tr h="155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Информационно-коммуникационных технологии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  <a:tc>
                  <a:txBody>
                    <a:bodyPr/>
                    <a:lstStyle/>
                    <a:p>
                      <a:pPr indent="-82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-1. Способен решать стандартные задачи профессиональной деятельности на основе информационной и библиографической культуры с применением информационно-коммуникационных технологий и с учетом основных требований информационной безопасности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</a:tr>
              <a:tr h="129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Естественнонаучные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принципы технологических процессов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  <a:tc>
                  <a:txBody>
                    <a:bodyPr/>
                    <a:lstStyle/>
                    <a:p>
                      <a:pPr indent="-82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- 2. Способен применять основные законы естественнонаучных дисциплин и методы математического анализа и моделирования, теоретического и экспериментального исследования для решения задач в профессиональной деятельности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</a:tr>
              <a:tr h="519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Инженерные процессы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  <a:tc>
                  <a:txBody>
                    <a:bodyPr/>
                    <a:lstStyle/>
                    <a:p>
                      <a:pPr indent="-82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- 3. Способен использовать общетехнические знания при решении профессиональных задач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</a:tr>
              <a:tr h="77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Технологический процесс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  <a:tc>
                  <a:txBody>
                    <a:bodyPr/>
                    <a:lstStyle/>
                    <a:p>
                      <a:pPr indent="-82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- 4. Способен осуществлять технологические процессы производства продуктов животного происхождения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</a:tr>
              <a:tr h="77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Технологическое оборудование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  <a:tc>
                  <a:txBody>
                    <a:bodyPr/>
                    <a:lstStyle/>
                    <a:p>
                      <a:pPr indent="-82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- 5. Способен осуществлять выбор оптимального  технологического оборудования при решении профессиональных задач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64" marR="485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7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71041055"/>
              </p:ext>
            </p:extLst>
          </p:nvPr>
        </p:nvGraphicFramePr>
        <p:xfrm>
          <a:off x="611560" y="648332"/>
          <a:ext cx="7992888" cy="58050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02238"/>
                <a:gridCol w="5590650"/>
              </a:tblGrid>
              <a:tr h="1034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(группы) общепрофессиональных компетенций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общепрофессиональной  компетенции выпускника программы магистратуры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</a:tr>
              <a:tr h="775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 развития предприятия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- 1. Способен разрабатывать эффективную стратегию и формировать инновационную политику предприятия, разрабатывать конкурентоспособные концепции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</a:tr>
              <a:tr h="1034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Моделирование и верификация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- 2. Способен использовать методы математического моделирования продуктов и проектирования технологических процессов производства продукции из сырья животного происхождения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</a:tr>
              <a:tr h="103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технологических процессов производства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- 3. Способен разрабатывать мероприятия по совершенствованию технологических процессов производства продукции различного назначения из сырья животного происхождения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</a:tr>
              <a:tr h="892084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научно-исследовательской работы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- 4. Способен организовывать научно-исследовательские и научно-производственные работы,  для комплексного решения технологических проблем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</a:tr>
              <a:tr h="103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качеством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 - 5. Способен оценивать риски и управлять качеством продуктов животного происхождения путем использования современных методов исследования и перспективных технологических решений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754" marR="4975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2928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3.7. Организация устанавливает в программе бакалавриата индикаторы достижения компетенций: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универсальных, общепрофессиональных и, при наличии, обязательных профессиональных компетенций – в соответствии с индикаторами достижения компетенций, установленными ПООП;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рекомендуемых профессиональных компетенций и самостоятельно установленных профессиональных компетенций (при наличии) – самостоятельно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1911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7978" y="2420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Благодарю </a:t>
            </a:r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за внимание!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5805264"/>
            <a:ext cx="5269816" cy="5690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Roboto" panose="02000000000000000000" pitchFamily="2" charset="0"/>
              </a:rPr>
              <a:t>Заведующая кафедрой технологии продуктов питания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Roboto" panose="02000000000000000000" pitchFamily="2" charset="0"/>
              </a:rPr>
              <a:t>Инна Марковна Титова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Roboto" panose="02000000000000000000" pitchFamily="2" charset="0"/>
              </a:rPr>
              <a:t>inna.titova@klgtu.ru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71334</TotalTime>
  <Words>530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anycompany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«Биомониторинг 39»</dc:title>
  <dc:creator>anyuser</dc:creator>
  <cp:lastModifiedBy>User</cp:lastModifiedBy>
  <cp:revision>151</cp:revision>
  <cp:lastPrinted>2015-10-27T09:40:16Z</cp:lastPrinted>
  <dcterms:created xsi:type="dcterms:W3CDTF">2010-01-21T22:21:56Z</dcterms:created>
  <dcterms:modified xsi:type="dcterms:W3CDTF">2017-05-22T21:14:06Z</dcterms:modified>
</cp:coreProperties>
</file>