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35.png" ContentType="image/png"/>
  <Override PartName="/ppt/media/image9.jpeg" ContentType="image/jpeg"/>
  <Override PartName="/ppt/media/image10.png" ContentType="image/png"/>
  <Override PartName="/ppt/media/image25.png" ContentType="image/png"/>
  <Override PartName="/ppt/media/image8.jpeg" ContentType="image/jpeg"/>
  <Override PartName="/ppt/media/image17.png" ContentType="image/png"/>
  <Override PartName="/ppt/media/image36.png" ContentType="image/png"/>
  <Override PartName="/ppt/media/image1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19.jpeg" ContentType="image/jpeg"/>
  <Override PartName="/ppt/media/image3.png" ContentType="image/png"/>
  <Override PartName="/ppt/media/image6.jpeg" ContentType="image/jpeg"/>
  <Override PartName="/ppt/media/image12.png" ContentType="image/png"/>
  <Override PartName="/ppt/media/image4.png" ContentType="image/png"/>
  <Override PartName="/ppt/media/image11.png" ContentType="image/png"/>
  <Override PartName="/ppt/media/image28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5.png" ContentType="image/png"/>
  <Override PartName="/ppt/media/image2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6CC8A80-B160-450F-BAAA-77A9B23A32D4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"/>
          <p:cNvSpPr/>
          <p:nvPr/>
        </p:nvSpPr>
        <p:spPr>
          <a:xfrm>
            <a:off x="3884760" y="8685360"/>
            <a:ext cx="2969640" cy="45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54636AE-891A-42CF-82B8-6DE31B7453EC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230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098320" y="653760"/>
            <a:ext cx="1821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910840" y="569520"/>
            <a:ext cx="1821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Picture 1" descr=""/>
          <p:cNvPicPr/>
          <p:nvPr/>
        </p:nvPicPr>
        <p:blipFill>
          <a:blip r:embed="rId2"/>
          <a:stretch/>
        </p:blipFill>
        <p:spPr>
          <a:xfrm>
            <a:off x="2527200" y="1277280"/>
            <a:ext cx="4087080" cy="169452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</a:t>
            </a:r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щёлкните мышью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41840" cy="789840"/>
          </a:xfrm>
          <a:prstGeom prst="rect">
            <a:avLst/>
          </a:prstGeom>
          <a:solidFill>
            <a:srgbClr val="0230a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Picture 5" descr=""/>
          <p:cNvPicPr/>
          <p:nvPr/>
        </p:nvPicPr>
        <p:blipFill>
          <a:blip r:embed="rId2"/>
          <a:srcRect l="0" t="0" r="3882" b="0"/>
          <a:stretch/>
        </p:blipFill>
        <p:spPr>
          <a:xfrm>
            <a:off x="0" y="-52560"/>
            <a:ext cx="3320640" cy="90432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-865080" y="5511960"/>
            <a:ext cx="181800" cy="36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правки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текста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заголовк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щёлкнит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9142920" cy="790920"/>
          </a:xfrm>
          <a:prstGeom prst="rect">
            <a:avLst/>
          </a:prstGeom>
          <a:solidFill>
            <a:srgbClr val="0230a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5" descr=""/>
          <p:cNvPicPr/>
          <p:nvPr/>
        </p:nvPicPr>
        <p:blipFill>
          <a:blip r:embed="rId2"/>
          <a:srcRect l="0" t="0" r="3882" b="0"/>
          <a:stretch/>
        </p:blipFill>
        <p:spPr>
          <a:xfrm>
            <a:off x="0" y="-52560"/>
            <a:ext cx="3321720" cy="9054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-865080" y="5511960"/>
            <a:ext cx="18288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9142920" cy="790920"/>
          </a:xfrm>
          <a:prstGeom prst="rect">
            <a:avLst/>
          </a:prstGeom>
          <a:solidFill>
            <a:srgbClr val="0230a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Picture 5" descr=""/>
          <p:cNvPicPr/>
          <p:nvPr/>
        </p:nvPicPr>
        <p:blipFill>
          <a:blip r:embed="rId2"/>
          <a:srcRect l="0" t="0" r="3882" b="0"/>
          <a:stretch/>
        </p:blipFill>
        <p:spPr>
          <a:xfrm>
            <a:off x="0" y="-52560"/>
            <a:ext cx="3321720" cy="90540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-865080" y="5511960"/>
            <a:ext cx="182880" cy="36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230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5" descr=""/>
          <p:cNvPicPr/>
          <p:nvPr/>
        </p:nvPicPr>
        <p:blipFill>
          <a:blip r:embed="rId2"/>
          <a:stretch/>
        </p:blipFill>
        <p:spPr>
          <a:xfrm>
            <a:off x="3086280" y="763920"/>
            <a:ext cx="2968920" cy="1230480"/>
          </a:xfrm>
          <a:prstGeom prst="rect">
            <a:avLst/>
          </a:prstGeom>
          <a:ln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://www.ifmo.ru/ru/viewfaculty/90/fakultet_nizkotemperaturnoy_energetiki.htm" TargetMode="External"/><Relationship Id="rId3" Type="http://schemas.openxmlformats.org/officeDocument/2006/relationships/image" Target="../media/image16.png"/><Relationship Id="rId4" Type="http://schemas.openxmlformats.org/officeDocument/2006/relationships/hyperlink" Target="http://www.ifmo.ru/ru/viewfaculty/98/fakultet_pischevyh_biotehnologiy_i_inzhenerii.htm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://www.ifmo.ru/ru/viewdepartment/442/himiko-biologicheskiy_klaster.htm" TargetMode="External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371600" y="6132600"/>
            <a:ext cx="639828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Санкт-Петербург, 2017</a:t>
            </a:r>
            <a:endParaRPr b="0" lang="ru-RU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371600" y="3901680"/>
            <a:ext cx="6398280" cy="93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Реализация программ подготовки бакалавров и магистров в соответствии с образовательными стандартами Университета ИТМО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371600" y="4849560"/>
            <a:ext cx="6398280" cy="61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Забодалова Л.А.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E-mail: zabodalova@gmail.com</a:t>
            </a:r>
            <a:endParaRPr b="0" lang="ru-RU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FF80341F-8C56-45EA-85B0-157851FE026A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72000" y="576000"/>
            <a:ext cx="8854920" cy="61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" descr=""/>
          <p:cNvPicPr/>
          <p:nvPr/>
        </p:nvPicPr>
        <p:blipFill>
          <a:blip r:embed="rId1"/>
          <a:stretch/>
        </p:blipFill>
        <p:spPr>
          <a:xfrm>
            <a:off x="19440" y="720000"/>
            <a:ext cx="9142560" cy="619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2DA63F6E-A522-4F52-94D8-D06F3D56C4E0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72000" y="576000"/>
            <a:ext cx="8854920" cy="61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19440" y="776160"/>
            <a:ext cx="9142560" cy="575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A86F8300-9B52-4AA6-AB01-2F6A0EA5A277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72000" y="576000"/>
            <a:ext cx="8854920" cy="61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19440" y="600120"/>
            <a:ext cx="9142560" cy="610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9FF48E3B-59B4-4338-AA96-46025C5014E7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72000" y="576000"/>
            <a:ext cx="8854920" cy="61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19440" y="1368000"/>
            <a:ext cx="9142560" cy="352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57200" y="2680200"/>
            <a:ext cx="8227080" cy="82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Спасибо за внимание!</a:t>
            </a: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457200" y="3717000"/>
            <a:ext cx="8227080" cy="78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90FDE00D-84CC-44B5-B92E-55EA06BE0FDC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177840" y="977760"/>
            <a:ext cx="4522320" cy="316512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4702320" y="1738440"/>
            <a:ext cx="4439520" cy="9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Санкт-Петербургский Университет низкотемпературных и пищевых технологий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77840" y="4494240"/>
            <a:ext cx="3807720" cy="173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2011 году приказом Минобр РФ был реорганизован в форме присоединения к Университету ИТМО в виде подразделения - Институт холода и биотехнологий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5397480" y="2817720"/>
            <a:ext cx="3382560" cy="45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1931 год основания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6" descr=""/>
          <p:cNvPicPr/>
          <p:nvPr/>
        </p:nvPicPr>
        <p:blipFill>
          <a:blip r:embed="rId2"/>
          <a:stretch/>
        </p:blipFill>
        <p:spPr>
          <a:xfrm>
            <a:off x="6370560" y="977760"/>
            <a:ext cx="793080" cy="64728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4559400" y="3800520"/>
            <a:ext cx="4439520" cy="297900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4"/>
          <a:stretch/>
        </p:blipFill>
        <p:spPr>
          <a:xfrm>
            <a:off x="3692520" y="3274920"/>
            <a:ext cx="1731240" cy="122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57120" y="1714680"/>
            <a:ext cx="8228520" cy="69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562960" y="209520"/>
            <a:ext cx="437040" cy="3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A0EB1998-B20F-431A-BD9E-F04247948C7C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" descr=""/>
          <p:cNvPicPr/>
          <p:nvPr/>
        </p:nvPicPr>
        <p:blipFill>
          <a:blip r:embed="rId1"/>
          <a:srcRect l="2790" t="22987" r="2979" b="24611"/>
          <a:stretch/>
        </p:blipFill>
        <p:spPr>
          <a:xfrm>
            <a:off x="196920" y="1530360"/>
            <a:ext cx="8803080" cy="367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70D645ED-62D7-479A-8082-8E2F08E83DF4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1650960" y="1170000"/>
            <a:ext cx="7347960" cy="508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ec004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Мегафакультет компьютерных технологий и управления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ec004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Мегафакультет фотоники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ec004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Мегафакультет трансляционных информационных технологий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0560"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ec004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Мегафакультет биотехнологий и низкотемпературных систем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357120" y="1001880"/>
            <a:ext cx="1093320" cy="109296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357120" y="2249640"/>
            <a:ext cx="1093320" cy="109296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357120" y="3713040"/>
            <a:ext cx="1093320" cy="109332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4"/>
          <a:stretch/>
        </p:blipFill>
        <p:spPr>
          <a:xfrm>
            <a:off x="357120" y="5132520"/>
            <a:ext cx="1093320" cy="109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88000" y="2502000"/>
            <a:ext cx="5470920" cy="134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1640">
              <a:lnSpc>
                <a:spcPct val="100000"/>
              </a:lnSpc>
              <a:spcBef>
                <a:spcPts val="598"/>
              </a:spcBef>
              <a:buBlip>
                <a:blip r:embed="rId1"/>
              </a:buBlip>
            </a:pPr>
            <a:r>
              <a:rPr b="1" lang="ru-RU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Факультет низкотемпературной энергетики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>
              <a:lnSpc>
                <a:spcPct val="100000"/>
              </a:lnSpc>
              <a:spcBef>
                <a:spcPts val="598"/>
              </a:spcBef>
              <a:buBlip>
                <a:blip r:embed="rId3"/>
              </a:buBlip>
            </a:pPr>
            <a:r>
              <a:rPr b="1" lang="ru-RU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Факультет пищевых биотехнологий и инженерии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1640">
              <a:lnSpc>
                <a:spcPct val="100000"/>
              </a:lnSpc>
              <a:spcBef>
                <a:spcPts val="598"/>
              </a:spcBef>
              <a:buBlip>
                <a:blip r:embed="rId5"/>
              </a:buBlip>
            </a:pPr>
            <a:r>
              <a:rPr b="1" lang="ru-RU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6"/>
              </a:rPr>
              <a:t>Химико-биологический кластер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241200" y="938160"/>
            <a:ext cx="890172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697"/>
              </a:spcBef>
            </a:pPr>
            <a:r>
              <a:rPr b="1" lang="ru-RU" sz="2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МФ биотехнологий и низкотемпературных систем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8562960" y="209520"/>
            <a:ext cx="437040" cy="3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8E9B76D1-4934-413D-8B85-C0D880B74829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7"/>
          <a:stretch/>
        </p:blipFill>
        <p:spPr>
          <a:xfrm>
            <a:off x="5829480" y="1577880"/>
            <a:ext cx="3170520" cy="237564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8"/>
          <a:stretch/>
        </p:blipFill>
        <p:spPr>
          <a:xfrm>
            <a:off x="5829480" y="4118040"/>
            <a:ext cx="3170520" cy="237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562960" y="209520"/>
            <a:ext cx="437040" cy="3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A3ECE931-8421-4954-BFCA-83337676CFE1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25280" y="841320"/>
            <a:ext cx="263124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Факультет Низкотемпературной </a:t>
            </a:r>
            <a:br/>
            <a:r>
              <a:rPr b="1" lang="ru-RU" sz="1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энергетики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3173400" y="841320"/>
            <a:ext cx="283896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Факультет</a:t>
            </a:r>
            <a:br/>
            <a:r>
              <a:rPr b="1" lang="ru-RU" sz="1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Пищевых биотехнологий</a:t>
            </a:r>
            <a:br/>
            <a:r>
              <a:rPr b="1" lang="ru-RU" sz="14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инженерии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6415200" y="841320"/>
            <a:ext cx="2584800" cy="73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Химико-биологический кластер </a:t>
            </a:r>
            <a:br/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25280" y="1647720"/>
            <a:ext cx="263124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Холодильной техники</a:t>
            </a:r>
            <a:br/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возобновляемой</a:t>
            </a:r>
            <a:br/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энергетики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125280" y="2360520"/>
            <a:ext cx="263124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Криогенной техники </a:t>
            </a:r>
            <a:br/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технологий СПГ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125280" y="2884320"/>
            <a:ext cx="262332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Кондиционирования </a:t>
            </a:r>
            <a:br/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воздуха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8"/>
          <p:cNvSpPr/>
          <p:nvPr/>
        </p:nvSpPr>
        <p:spPr>
          <a:xfrm>
            <a:off x="125280" y="3444840"/>
            <a:ext cx="262332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Компьютерных систем управления в энергетике и биоиндустрии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9"/>
          <p:cNvSpPr/>
          <p:nvPr/>
        </p:nvSpPr>
        <p:spPr>
          <a:xfrm>
            <a:off x="125280" y="4178160"/>
            <a:ext cx="261828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Электронных и термических материалов 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0"/>
          <p:cNvSpPr/>
          <p:nvPr/>
        </p:nvSpPr>
        <p:spPr>
          <a:xfrm>
            <a:off x="125280" y="5102280"/>
            <a:ext cx="261360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Теоретических основ тепло- и хладотехники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1"/>
          <p:cNvSpPr/>
          <p:nvPr/>
        </p:nvSpPr>
        <p:spPr>
          <a:xfrm>
            <a:off x="125280" y="4749840"/>
            <a:ext cx="2618280" cy="27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Инженерного проектирования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2"/>
          <p:cNvSpPr/>
          <p:nvPr/>
        </p:nvSpPr>
        <p:spPr>
          <a:xfrm>
            <a:off x="125280" y="5640480"/>
            <a:ext cx="261360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Экологии и техносферной безопасности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3"/>
          <p:cNvSpPr/>
          <p:nvPr/>
        </p:nvSpPr>
        <p:spPr>
          <a:xfrm>
            <a:off x="3173400" y="1730520"/>
            <a:ext cx="2838960" cy="27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Прикладной биотехнологии 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4"/>
          <p:cNvSpPr/>
          <p:nvPr/>
        </p:nvSpPr>
        <p:spPr>
          <a:xfrm>
            <a:off x="3173400" y="2147760"/>
            <a:ext cx="283896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Пищевой биотехнологии продуктов из растительного сырья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15"/>
          <p:cNvSpPr/>
          <p:nvPr/>
        </p:nvSpPr>
        <p:spPr>
          <a:xfrm>
            <a:off x="3173400" y="3651120"/>
            <a:ext cx="283896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Процессов и аппаратов пищевых производств 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6"/>
          <p:cNvSpPr/>
          <p:nvPr/>
        </p:nvSpPr>
        <p:spPr>
          <a:xfrm>
            <a:off x="3173400" y="4226040"/>
            <a:ext cx="283896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Промышленной экологии и безопасности жизнедеятельности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7"/>
          <p:cNvSpPr/>
          <p:nvPr/>
        </p:nvSpPr>
        <p:spPr>
          <a:xfrm>
            <a:off x="6415200" y="1711440"/>
            <a:ext cx="258480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Кафедра </a:t>
            </a:r>
            <a:br/>
            <a:r>
              <a:rPr b="1" lang="ru-RU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химии и молекулярной биологии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8"/>
          <p:cNvSpPr/>
          <p:nvPr/>
        </p:nvSpPr>
        <p:spPr>
          <a:xfrm>
            <a:off x="6437160" y="3279600"/>
            <a:ext cx="256284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МНЛ</a:t>
            </a:r>
            <a:br/>
            <a:r>
              <a:rPr b="1" lang="ru-RU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“Растворная химия передовых материалов и технологий”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9"/>
          <p:cNvSpPr/>
          <p:nvPr/>
        </p:nvSpPr>
        <p:spPr>
          <a:xfrm>
            <a:off x="6415200" y="2624040"/>
            <a:ext cx="258480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Научно-образовательный</a:t>
            </a:r>
            <a:br/>
            <a:r>
              <a:rPr b="1" lang="ru-RU" sz="1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центр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0"/>
          <p:cNvSpPr/>
          <p:nvPr/>
        </p:nvSpPr>
        <p:spPr>
          <a:xfrm>
            <a:off x="3173400" y="2914560"/>
            <a:ext cx="283896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Технологии мясных, рыбных продуктов и консервирования холодом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21"/>
          <p:cNvSpPr/>
          <p:nvPr/>
        </p:nvSpPr>
        <p:spPr>
          <a:xfrm>
            <a:off x="4016160" y="209520"/>
            <a:ext cx="3290040" cy="3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Структура МФ ИТМО-БиоТех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2"/>
          <p:cNvSpPr/>
          <p:nvPr/>
        </p:nvSpPr>
        <p:spPr>
          <a:xfrm>
            <a:off x="3173400" y="4824360"/>
            <a:ext cx="2838960" cy="45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БМК</a:t>
            </a:r>
            <a:br/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Пищевые ингредиенты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3"/>
          <p:cNvSpPr/>
          <p:nvPr/>
        </p:nvSpPr>
        <p:spPr>
          <a:xfrm>
            <a:off x="3173400" y="5475240"/>
            <a:ext cx="283896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МНЦ</a:t>
            </a:r>
            <a:br/>
            <a:r>
              <a:rPr b="1" lang="ru-RU" sz="1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Биотехнологии третьего тысячелетия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4"/>
          <p:cNvSpPr/>
          <p:nvPr/>
        </p:nvSpPr>
        <p:spPr>
          <a:xfrm>
            <a:off x="125280" y="6176880"/>
            <a:ext cx="2618280" cy="64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0230a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БМК</a:t>
            </a:r>
            <a:br/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Промышленной климат</a:t>
            </a:r>
            <a:r>
              <a:rPr b="1" lang="ru-RU" sz="10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b="1" lang="ru-RU" sz="12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техники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357120" y="1714680"/>
            <a:ext cx="8228520" cy="69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8562960" y="209520"/>
            <a:ext cx="437040" cy="3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5EDC8C1C-9F44-44CD-B95A-0F8F3DFEE49A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rcRect l="1989" t="20748" r="1860" b="11412"/>
          <a:stretch/>
        </p:blipFill>
        <p:spPr>
          <a:xfrm>
            <a:off x="0" y="1379520"/>
            <a:ext cx="9142920" cy="482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DF351958-C625-4B59-AB2A-72003F384F47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72000" y="576000"/>
            <a:ext cx="8854920" cy="619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216000" y="1444320"/>
            <a:ext cx="3958920" cy="215460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2"/>
          <a:stretch/>
        </p:blipFill>
        <p:spPr>
          <a:xfrm>
            <a:off x="4680000" y="792000"/>
            <a:ext cx="3958920" cy="208692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3"/>
          <a:stretch/>
        </p:blipFill>
        <p:spPr>
          <a:xfrm>
            <a:off x="144000" y="4149000"/>
            <a:ext cx="4227480" cy="1321920"/>
          </a:xfrm>
          <a:prstGeom prst="rect">
            <a:avLst/>
          </a:prstGeom>
          <a:ln>
            <a:noFill/>
          </a:ln>
        </p:spPr>
      </p:pic>
      <p:pic>
        <p:nvPicPr>
          <p:cNvPr id="267" name="" descr=""/>
          <p:cNvPicPr/>
          <p:nvPr/>
        </p:nvPicPr>
        <p:blipFill>
          <a:blip r:embed="rId4"/>
          <a:stretch/>
        </p:blipFill>
        <p:spPr>
          <a:xfrm>
            <a:off x="4464000" y="2808000"/>
            <a:ext cx="4534920" cy="1169640"/>
          </a:xfrm>
          <a:prstGeom prst="rect">
            <a:avLst/>
          </a:prstGeom>
          <a:ln>
            <a:noFill/>
          </a:ln>
        </p:spPr>
      </p:pic>
      <p:pic>
        <p:nvPicPr>
          <p:cNvPr id="268" name="" descr=""/>
          <p:cNvPicPr/>
          <p:nvPr/>
        </p:nvPicPr>
        <p:blipFill>
          <a:blip r:embed="rId5"/>
          <a:stretch/>
        </p:blipFill>
        <p:spPr>
          <a:xfrm>
            <a:off x="4516920" y="3978720"/>
            <a:ext cx="4554000" cy="173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57120" y="1714680"/>
            <a:ext cx="8227440" cy="6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8562960" y="209520"/>
            <a:ext cx="435960" cy="36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fld id="{3118408A-6B83-477F-A3EF-1FB897ACA1EA}" type="slidenum"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72000" y="936000"/>
            <a:ext cx="8854920" cy="55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53a8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КАФЕДРА ПРИКЛАДНОЙ БИОТЕХНОЛОГИИ</a:t>
            </a:r>
            <a:br/>
            <a:r>
              <a:rPr b="0" lang="ru-RU" sz="2400" spc="-1" strike="noStrike">
                <a:solidFill>
                  <a:srgbClr val="0053a8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реализует 5 ОПОП в соответствии с образовательными стандартами Университета ИТМО по направлениям:</a:t>
            </a:r>
            <a:br/>
            <a:br/>
            <a:br/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504000" y="2376000"/>
            <a:ext cx="8710920" cy="314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buBlip>
                <a:blip r:embed="rId1"/>
              </a:buBlip>
            </a:pPr>
            <a:r>
              <a:rPr b="0" lang="ru-RU" sz="2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r>
              <a:rPr b="0" lang="ru-RU" sz="2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Биотехнология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283"/>
              </a:spcBef>
              <a:buBlip>
                <a:blip r:embed="rId2"/>
              </a:buBlip>
            </a:pP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 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●</a:t>
            </a: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19.03.01 Пищевая биотехнология </a:t>
            </a:r>
            <a:r>
              <a:rPr b="0" lang="ru-RU" sz="15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(дата утверждения 24.03.2016)</a:t>
            </a: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283"/>
              </a:spcBef>
              <a:buBlip>
                <a:blip r:embed="rId3"/>
              </a:buBlip>
            </a:pP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 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●</a:t>
            </a: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19.04.01 Биотехнология продуктов функционального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283"/>
              </a:spcBef>
              <a:buBlip>
                <a:blip r:embed="rId4"/>
              </a:buBlip>
            </a:pP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назначения </a:t>
            </a:r>
            <a:r>
              <a:rPr b="0" lang="ru-RU" sz="15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(дата утверждения 31.12.2014)</a:t>
            </a: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</a:pP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432000" y="3834360"/>
            <a:ext cx="8494920" cy="250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buBlip>
                <a:blip r:embed="rId5"/>
              </a:buBlip>
            </a:pPr>
            <a:r>
              <a:rPr b="0" lang="ru-RU" sz="2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Продукты питания животного происхождения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     ●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19.03.03 - </a:t>
            </a: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Технология молока и молочных продуктов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        </a:t>
            </a:r>
            <a:r>
              <a:rPr b="0" lang="ru-RU" sz="15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(дата утверждения 24.03.2016)</a:t>
            </a: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6"/>
              </a:buBlip>
            </a:pP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  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●</a:t>
            </a:r>
            <a:r>
              <a:rPr b="0" lang="ru-RU" sz="16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19.04.03</a:t>
            </a: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 - Специализированные продукты на молочной основе  </a:t>
            </a:r>
            <a:r>
              <a:rPr b="0" lang="ru-RU" sz="15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(дата утверждения 31.12.2014)</a:t>
            </a: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7"/>
              </a:buBlip>
            </a:pPr>
            <a:r>
              <a:rPr b="0" lang="ru-RU" sz="18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 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 ●</a:t>
            </a:r>
            <a:r>
              <a:rPr b="0" lang="ru-RU" sz="17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19.04.03 -  </a:t>
            </a:r>
            <a:r>
              <a:rPr b="0" lang="ru-RU" sz="19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Продукты из вторичных ресурсов животного происхождения </a:t>
            </a:r>
            <a:r>
              <a:rPr b="0" lang="ru-RU" sz="1500" spc="-1" strike="noStrike">
                <a:solidFill>
                  <a:srgbClr val="0230ac"/>
                </a:solidFill>
                <a:uFill>
                  <a:solidFill>
                    <a:srgbClr val="ffffff"/>
                  </a:solidFill>
                </a:uFill>
                <a:latin typeface="Calibri"/>
                <a:ea typeface="Noto Sans"/>
              </a:rPr>
              <a:t>(дата утверждения 31.12.2014)</a:t>
            </a: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Application>LibreOffice/5.3.3.2$Linux_X86_64 LibreOffice_project/30m0$Build-2</Application>
  <Words>84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  <dc:description/>
  <dc:language>ru-RU</dc:language>
  <cp:lastModifiedBy/>
  <dcterms:modified xsi:type="dcterms:W3CDTF">2017-05-21T02:55:18Z</dcterms:modified>
  <cp:revision>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