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310" r:id="rId2"/>
    <p:sldId id="311" r:id="rId3"/>
    <p:sldId id="313" r:id="rId4"/>
    <p:sldId id="314" r:id="rId5"/>
    <p:sldId id="324" r:id="rId6"/>
    <p:sldId id="331" r:id="rId7"/>
    <p:sldId id="333" r:id="rId8"/>
    <p:sldId id="315" r:id="rId9"/>
    <p:sldId id="332" r:id="rId10"/>
    <p:sldId id="301" r:id="rId11"/>
    <p:sldId id="321" r:id="rId12"/>
    <p:sldId id="33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94B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7" autoAdjust="0"/>
    <p:restoredTop sz="94662" autoAdjust="0"/>
  </p:normalViewPr>
  <p:slideViewPr>
    <p:cSldViewPr>
      <p:cViewPr varScale="1">
        <p:scale>
          <a:sx n="64" d="100"/>
          <a:sy n="64" d="100"/>
        </p:scale>
        <p:origin x="136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B544C-0B6A-488D-B66E-4E48D5AE6694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22C74-7B53-46E6-AB45-5E2615CE2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56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4222-3FCC-4A80-8EC5-5916B510E7B3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4AA21-994F-4DDB-84C7-751E02C64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88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4185F-5D7B-4C64-8D12-DB8EF5F208FD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E297C-9FE2-446A-A3F2-A1EF66F6A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12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22009-1FAF-478A-8DEC-B37AB2EAF08F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6BEA8-5F7F-4E44-A686-3C0C0931C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18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F0644-D3A2-4FFB-AA6C-D1777FF78C32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D15C-5075-436E-BEC7-BA52A5790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14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0261B-3A33-4F9F-BA65-94937464A938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8E330-2B57-4529-A44A-87AE0C371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59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D723D-33B9-409D-A1A7-D55597E00D3F}" type="datetime1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C428D-F5AE-4CC9-AA61-343896426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73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E5783-6ED2-4483-AE38-EAA6B40F603D}" type="datetime1">
              <a:rPr lang="ru-RU" smtClean="0"/>
              <a:t>04.09.2018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7466B-AF22-49BC-8B05-9E1F4E34B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11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89B1D-5825-4586-A5B8-E9AAEFF7A7DF}" type="datetime1">
              <a:rPr lang="ru-RU" smtClean="0"/>
              <a:t>04.09.2018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31FE3-A38F-4575-9FCD-B2E663C8D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46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98F0-5FAA-47CB-993F-D5165D464B5E}" type="datetime1">
              <a:rPr lang="ru-RU" smtClean="0"/>
              <a:t>04.09.2018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3209B-DA23-47D4-A40E-69028A05C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04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26A53-20DE-41D1-A848-CC4B676765FF}" type="datetime1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8A70C-DE6D-4BF8-A7A6-E2C5B5757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9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BC07B-A87A-49FA-B50F-278F5448D1BB}" type="datetime1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3A709-D385-4DB4-A5E3-81262AD76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63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CB960C-4DB2-40D1-B882-36A841F66BA5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3337DC-3966-4885-B28C-7E00A0598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rofstandart.rosmintrud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24936" cy="2952328"/>
          </a:xfrm>
        </p:spPr>
        <p:txBody>
          <a:bodyPr>
            <a:noAutofit/>
          </a:bodyPr>
          <a:lstStyle/>
          <a:p>
            <a:r>
              <a:rPr lang="ru-RU" dirty="0"/>
              <a:t>Подходы к разработке примерных основных образовательных программ на основе ФГОС ВО 3++ и профессиональных стандартов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941168"/>
            <a:ext cx="7696944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Елена Алексеевна Зима,</a:t>
            </a:r>
          </a:p>
          <a:p>
            <a:pPr algn="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советник при ректорате,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к.т.н., доцент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 сентября 2018 г.</a:t>
            </a:r>
          </a:p>
        </p:txBody>
      </p:sp>
    </p:spTree>
    <p:extLst>
      <p:ext uri="{BB962C8B-B14F-4D97-AF65-F5344CB8AC3E}">
        <p14:creationId xmlns:p14="http://schemas.microsoft.com/office/powerpoint/2010/main" val="758982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503" y="620688"/>
            <a:ext cx="8496944" cy="572463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Порядок установления типов практики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выбор из ФГОС (обязательно, как правило, минимум, один)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выбор из ПООП (</a:t>
            </a:r>
            <a:r>
              <a:rPr lang="ru-RU" sz="22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 необходимости</a:t>
            </a:r>
            <a:r>
              <a:rPr lang="ru-RU" sz="2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установление самостоятельно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(при необходимости)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преддипломная практика – </a:t>
            </a:r>
            <a:r>
              <a:rPr lang="ru-RU" sz="22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 усмотрение ФУМО </a:t>
            </a:r>
            <a:r>
              <a:rPr lang="ru-RU" sz="2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(если выполнение ВКР включено в ГИА)</a:t>
            </a:r>
          </a:p>
          <a:p>
            <a:r>
              <a:rPr lang="ru-RU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Исключение способов проведения практики, в том числе из Положения 1383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Прямая отсылка к нормам действующего ФГОС ВО: необходимость реализации </a:t>
            </a:r>
            <a:r>
              <a:rPr lang="ru-RU" sz="22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всех способов </a:t>
            </a:r>
            <a:r>
              <a:rPr lang="ru-RU" sz="2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проведения практики, установленных ФГОС ВО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Обеспечение на уровне локального нормативного акта организации  возможности обучающемуся выбирать способ прохождения практики (наличие заявлений)</a:t>
            </a:r>
            <a:endParaRPr lang="ru-RU" sz="2300" dirty="0"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71E529B-E842-4A41-BCEC-86DA5C943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10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9EF261F-6B6E-4392-B537-5D146ECD2687}"/>
              </a:ext>
            </a:extLst>
          </p:cNvPr>
          <p:cNvSpPr txBox="1">
            <a:spLocks/>
          </p:cNvSpPr>
          <p:nvPr/>
        </p:nvSpPr>
        <p:spPr bwMode="auto">
          <a:xfrm>
            <a:off x="395536" y="116632"/>
            <a:ext cx="655272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ФГОС3++: практики</a:t>
            </a:r>
          </a:p>
        </p:txBody>
      </p:sp>
    </p:spTree>
    <p:extLst>
      <p:ext uri="{BB962C8B-B14F-4D97-AF65-F5344CB8AC3E}">
        <p14:creationId xmlns:p14="http://schemas.microsoft.com/office/powerpoint/2010/main" val="2198324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1522"/>
            <a:ext cx="8424936" cy="811213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Классификация компетенций в утвержденных ФГОС ВО 3++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28179" y="2951771"/>
            <a:ext cx="7488237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400" u="none" dirty="0">
                <a:cs typeface="Arial" pitchFamily="34" charset="0"/>
              </a:rPr>
              <a:t> Универсальные компетенции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400" u="none" dirty="0">
                <a:cs typeface="Arial" pitchFamily="34" charset="0"/>
              </a:rPr>
              <a:t> Общепрофессиональные компетенции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400" u="none" dirty="0">
                <a:cs typeface="Arial" pitchFamily="34" charset="0"/>
              </a:rPr>
              <a:t> Профессиональные компетенции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691680" y="4473578"/>
            <a:ext cx="648072" cy="792088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flipV="1">
            <a:off x="1691680" y="2159683"/>
            <a:ext cx="648072" cy="792088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5328591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Индикаторы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1589584"/>
            <a:ext cx="2537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Arial" pitchFamily="34" charset="0"/>
                <a:cs typeface="Arial" pitchFamily="34" charset="0"/>
              </a:rPr>
              <a:t>Категории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4299832"/>
            <a:ext cx="62646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обобщенные характеристики, уточняющие и раскрывающие формулировку компетенции в виде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конкретных действий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выполняемых выпускником, освоившим данную компетенцию. Индикаторы достижения компетенций должны быть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измеряемы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 помощью средств, доступных в образовательном процессе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99792" y="1196752"/>
            <a:ext cx="59046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Сквозные характеристики ключевых аспектов деятельности выпускника, отражающие в ФГОС ВО разного уровня высшего образования преемственность соответствующих компетенций</a:t>
            </a:r>
          </a:p>
        </p:txBody>
      </p: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6BA57948-77F5-4F28-9422-261EB8B83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11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60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24936" cy="2952328"/>
          </a:xfrm>
        </p:spPr>
        <p:txBody>
          <a:bodyPr>
            <a:noAutofit/>
          </a:bodyPr>
          <a:lstStyle/>
          <a:p>
            <a:r>
              <a:rPr lang="ru-RU" dirty="0"/>
              <a:t>Подходы к разработке примерных основных образовательных программ на основе ФГОС ВО 3++ и профессиональных стандартов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941168"/>
            <a:ext cx="7696944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Елена Алексеевна Зима,</a:t>
            </a:r>
          </a:p>
          <a:p>
            <a:pPr algn="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советник при ректорате,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к.т.н., доцент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 сентября 2018 г.</a:t>
            </a:r>
          </a:p>
        </p:txBody>
      </p:sp>
    </p:spTree>
    <p:extLst>
      <p:ext uri="{BB962C8B-B14F-4D97-AF65-F5344CB8AC3E}">
        <p14:creationId xmlns:p14="http://schemas.microsoft.com/office/powerpoint/2010/main" val="474129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896"/>
            <a:ext cx="8748464" cy="778325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Учет требований профессиональных стандартов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63527" y="14030903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latin typeface="+mn-lt"/>
                <a:cs typeface="Myriad Pro"/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836712"/>
            <a:ext cx="2808312" cy="132343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Федеральный государственный образовательный стандарт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5856" y="836712"/>
            <a:ext cx="2664296" cy="132343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Примерная основная образовательная программа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2160" y="836712"/>
            <a:ext cx="2958120" cy="132343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Основная профессиональная образовательная программа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2222616"/>
            <a:ext cx="8574744" cy="40011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Профессиональный стандарт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3126782"/>
            <a:ext cx="2232248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</a:rPr>
              <a:t>Описание областей и сфер ПД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</a:rPr>
              <a:t>Типы задач ПД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</a:rPr>
              <a:t>УК, ОПК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</a:rPr>
              <a:t>Перечень сопряженных ПС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27784" y="2853264"/>
            <a:ext cx="3168352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Перечень ОТФ и ТФ, сопряженных с ФГОС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Открытый перечень направленностей (профилей) подготовки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Задачи ПД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</a:rPr>
              <a:t>Индикаторы достижения УК, ОПК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</a:rPr>
              <a:t>Обязательные ПК (при наличии) и индикаторы их достижения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Рекомендуемые ПК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6136" y="2859977"/>
            <a:ext cx="3174144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Заданная направленность (профиль) 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Отобранный перечень ПС, ОТФ и ТФ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Отобранные задачи ПД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Индикаторы УК, ОПК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Обязательные и </a:t>
            </a:r>
            <a:r>
              <a:rPr lang="ru-RU" i="1" dirty="0">
                <a:solidFill>
                  <a:srgbClr val="000000"/>
                </a:solidFill>
              </a:rPr>
              <a:t>рекомендуемые</a:t>
            </a:r>
            <a:r>
              <a:rPr lang="ru-RU" dirty="0">
                <a:solidFill>
                  <a:srgbClr val="000000"/>
                </a:solidFill>
              </a:rPr>
              <a:t> ПК (по решению Организации) и их индикаторы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Дополнительные ПК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1403648" y="2608212"/>
            <a:ext cx="396044" cy="504057"/>
          </a:xfrm>
          <a:prstGeom prst="down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409982" y="2608212"/>
            <a:ext cx="396044" cy="223297"/>
          </a:xfrm>
          <a:prstGeom prst="down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293198" y="2608212"/>
            <a:ext cx="396044" cy="223298"/>
          </a:xfrm>
          <a:prstGeom prst="down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3">
            <a:extLst>
              <a:ext uri="{FF2B5EF4-FFF2-40B4-BE49-F238E27FC236}">
                <a16:creationId xmlns:a16="http://schemas.microsoft.com/office/drawing/2014/main" id="{BE46FC8A-DDFA-4E8C-A595-C812737AC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852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27226" cy="1681162"/>
          </a:xfrm>
        </p:spPr>
        <p:txBody>
          <a:bodyPr>
            <a:noAutofit/>
          </a:bodyPr>
          <a:lstStyle/>
          <a:p>
            <a:pPr algn="l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 по актуализации ФГОС ВО, ПООП, ОПОП с учетом требований профессиональных стандартов (Согласовано НСПК, протокол от 29 марта 2017 г. № 18)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4367510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Единые подходы для образовательных организаций и профессионального сообщества (СПК, работодатели)</a:t>
            </a:r>
          </a:p>
          <a:p>
            <a:r>
              <a:rPr lang="ru-RU" sz="2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Определение основной терминологии</a:t>
            </a:r>
          </a:p>
          <a:p>
            <a:r>
              <a:rPr lang="ru-RU" sz="2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Базовый принцип: одновременная разработка ФГОС ВО и ПООП</a:t>
            </a:r>
          </a:p>
          <a:p>
            <a:r>
              <a:rPr lang="ru-RU" sz="2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Использование вспомогательных таблиц на основе ГОС2, ФГОС ВПО, ФГОС ВО для более полного учета задач профессиональной деятельности выпускников </a:t>
            </a:r>
            <a:r>
              <a:rPr lang="ru-RU" sz="26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(при необходимости)</a:t>
            </a:r>
          </a:p>
          <a:p>
            <a:endParaRPr lang="ru-RU" sz="20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9C10EA8-39BE-452F-BF5B-BFF393F8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24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364" y="136524"/>
            <a:ext cx="8605388" cy="1130241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Направленность (профиль) образовательной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364" y="1340768"/>
            <a:ext cx="8358100" cy="517363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область (области) и (или) сфера (сферы) профессиональной деятельности выпускников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тип (типы) задач и задачи профессиональной деятельности выпускников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- объекты профессиональной деятельности выпускников или область (области) знания</a:t>
            </a:r>
            <a:endParaRPr lang="ru-RU" sz="2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возможность установления соответствия направленности (профиля) программы специальности в целом - программы широкого профиля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рекомендации</a:t>
            </a:r>
            <a:r>
              <a:rPr lang="ru-RU" sz="2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по формированию направленностей (профилей) – в ПООП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89B2EF-65CE-447D-8B9D-878BD0F0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31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8614"/>
            <a:ext cx="8568952" cy="562074"/>
          </a:xfrm>
        </p:spPr>
        <p:txBody>
          <a:bodyPr>
            <a:noAutofit/>
          </a:bodyPr>
          <a:lstStyle/>
          <a:p>
            <a:pPr lvl="0"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Отбор профессиональных стандартов (ПС)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892480" cy="6165304"/>
          </a:xfrm>
        </p:spPr>
        <p:txBody>
          <a:bodyPr>
            <a:noAutofit/>
          </a:bodyPr>
          <a:lstStyle/>
          <a:p>
            <a:r>
              <a:rPr lang="ru-RU" sz="2300" dirty="0">
                <a:latin typeface="Arial" pitchFamily="34" charset="0"/>
                <a:cs typeface="Arial" pitchFamily="34" charset="0"/>
              </a:rPr>
              <a:t>Источники ПС: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Приложение к ФГОС ВО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специализированный сайт Минтруда </a:t>
            </a:r>
            <a:r>
              <a:rPr lang="ru-RU" sz="2100" dirty="0">
                <a:hlinkClick r:id="rId2"/>
              </a:rPr>
              <a:t>http://profstandart.rosmintrud.ru</a:t>
            </a:r>
            <a:endParaRPr lang="ru-RU" sz="2100" dirty="0"/>
          </a:p>
          <a:p>
            <a:r>
              <a:rPr lang="ru-RU" sz="2300" b="1" i="1" dirty="0">
                <a:latin typeface="Arial" pitchFamily="34" charset="0"/>
                <a:cs typeface="Arial" pitchFamily="34" charset="0"/>
              </a:rPr>
              <a:t>ВАЖНО для организаций ВО: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могут быть учтены </a:t>
            </a:r>
            <a:r>
              <a:rPr lang="ru-RU" sz="2300" b="1" dirty="0">
                <a:latin typeface="Arial" pitchFamily="34" charset="0"/>
                <a:cs typeface="Arial" pitchFamily="34" charset="0"/>
              </a:rPr>
              <a:t>не все ПС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ru-RU" sz="2400" b="1" i="1" dirty="0">
                <a:latin typeface="Arial" pitchFamily="34" charset="0"/>
                <a:cs typeface="Arial" pitchFamily="34" charset="0"/>
              </a:rPr>
              <a:t>ВАЖНО для ПООП: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отразить (прокомментировать) место каждого ПС в деятельности выпускника </a:t>
            </a:r>
          </a:p>
          <a:p>
            <a:r>
              <a:rPr lang="ru-RU" sz="2300" dirty="0">
                <a:latin typeface="Arial" pitchFamily="34" charset="0"/>
                <a:cs typeface="Arial" pitchFamily="34" charset="0"/>
              </a:rPr>
              <a:t>Отбор конкретных обобщённых трудовых функций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одной или нескольких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полностью или частично</a:t>
            </a:r>
          </a:p>
          <a:p>
            <a:r>
              <a:rPr lang="ru-RU" sz="2300" b="1" i="1" dirty="0">
                <a:latin typeface="Arial" pitchFamily="34" charset="0"/>
                <a:cs typeface="Arial" pitchFamily="34" charset="0"/>
              </a:rPr>
              <a:t>ВАЖНО: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из ОТФ могут быть отобраны отдельные трудовые функции или трудовые действия</a:t>
            </a:r>
          </a:p>
          <a:p>
            <a:r>
              <a:rPr lang="ru-RU" sz="2300" b="1" i="1" dirty="0">
                <a:latin typeface="Arial" pitchFamily="34" charset="0"/>
                <a:cs typeface="Arial" pitchFamily="34" charset="0"/>
              </a:rPr>
              <a:t>ВАЖНО: основание для отбора ОТФ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– уровень квалификации и требования раздела «Требования к образованию и обучению»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E86DBC-7358-4EC1-89B1-74EC0ED44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32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8613"/>
            <a:ext cx="8568952" cy="929605"/>
          </a:xfrm>
        </p:spPr>
        <p:txBody>
          <a:bodyPr>
            <a:noAutofit/>
          </a:bodyPr>
          <a:lstStyle/>
          <a:p>
            <a:pPr lvl="0"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Отбор профессиональных стандартов (ПС): пример по специальности 33.05.01 Фармация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661248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" pitchFamily="34" charset="0"/>
                <a:cs typeface="Arial" pitchFamily="34" charset="0"/>
              </a:rPr>
              <a:t>Обязательный учет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ПС Провизор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ПС Специалист по клинической лабораторной диагностике</a:t>
            </a:r>
            <a:endParaRPr lang="ru-RU" sz="2400" dirty="0"/>
          </a:p>
          <a:p>
            <a:r>
              <a:rPr lang="ru-RU" sz="2600" dirty="0">
                <a:latin typeface="Arial" pitchFamily="34" charset="0"/>
                <a:cs typeface="Arial" pitchFamily="34" charset="0"/>
              </a:rPr>
              <a:t>Рекомендуемый учет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Специалист по промышленной фармации в области исследований лекарственных средств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Специалист по валидации (квалификации) фармацевтического производства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Специалист в области управления фармацевтической деятельностью</a:t>
            </a:r>
          </a:p>
          <a:p>
            <a:r>
              <a:rPr lang="ru-RU" sz="2600" b="1" i="1" dirty="0">
                <a:latin typeface="Arial" pitchFamily="34" charset="0"/>
                <a:cs typeface="Arial" pitchFamily="34" charset="0"/>
              </a:rPr>
              <a:t>ВАЖНО: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Подход к учету ПС определяет объем «базовой» и «вариативной» части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E86DBC-7358-4EC1-89B1-74EC0ED44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6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95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8613"/>
            <a:ext cx="8568952" cy="929605"/>
          </a:xfrm>
        </p:spPr>
        <p:txBody>
          <a:bodyPr>
            <a:noAutofit/>
          </a:bodyPr>
          <a:lstStyle/>
          <a:p>
            <a:pPr lvl="0"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Подходы к формированию состава профессиональных компетенций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51723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" pitchFamily="34" charset="0"/>
                <a:cs typeface="Arial" pitchFamily="34" charset="0"/>
              </a:rPr>
              <a:t>Большое количество обязательных ПК  в ПООП по специальности 33.05.01 Фармация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Первичная аккредитация специалистов по ПС Провизор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Наличие обязательных требований к образованию в ПС Специалист по клинической лабораторной диагностике</a:t>
            </a:r>
            <a:endParaRPr lang="ru-RU" sz="2400" dirty="0"/>
          </a:p>
          <a:p>
            <a:r>
              <a:rPr lang="ru-RU" sz="2600" dirty="0">
                <a:latin typeface="Arial" pitchFamily="34" charset="0"/>
                <a:cs typeface="Arial" pitchFamily="34" charset="0"/>
              </a:rPr>
              <a:t>Отсутствие обязательных ПК в ПООП по направлению подготовки Химия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E86DBC-7358-4EC1-89B1-74EC0ED44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7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48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864096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ФГОС3++: структура образовательной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568952" cy="5328592"/>
          </a:xfrm>
        </p:spPr>
        <p:txBody>
          <a:bodyPr>
            <a:noAutofit/>
          </a:bodyPr>
          <a:lstStyle/>
          <a:p>
            <a:r>
              <a:rPr lang="ru-RU" sz="23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Исключение терминов «базовая» и «вариативная» части образовательной программы – приведение терминологии в соответствие с ФЗ-273</a:t>
            </a:r>
          </a:p>
          <a:p>
            <a:r>
              <a:rPr lang="ru-RU" sz="23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Принципиально новый подход к выделению обязательной части: обязательность результатов освоения программы (ОПК, обязательные ПК (при наличии))</a:t>
            </a:r>
          </a:p>
          <a:p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Установление минимального объема обязательной части в долях от общего объема образовательной программы</a:t>
            </a:r>
          </a:p>
          <a:p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УК через содержание всей образовательной программы и образовательные технологии</a:t>
            </a:r>
            <a:endParaRPr lang="ru-RU" sz="23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3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Установление нижних границ блоков образовательной программы («Дисциплины (модули)», «Практика»)</a:t>
            </a:r>
          </a:p>
          <a:p>
            <a:endParaRPr lang="ru-RU" sz="2300" dirty="0"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396B172-17E9-47ED-A750-D2134FF15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8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74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1368152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Подходы к определению структуры, содержания и объема обязательной части образовательной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2" cy="4680520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ПООП по специальности 33.05.01 Фармация: </a:t>
            </a:r>
            <a:br>
              <a:rPr lang="ru-RU" sz="2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26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три варианта </a:t>
            </a:r>
            <a:r>
              <a:rPr lang="ru-RU" sz="2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«базовой» части в структуре ПООП в зависимости от подходов к формированию УК и объемов практики</a:t>
            </a:r>
          </a:p>
          <a:p>
            <a:r>
              <a:rPr lang="ru-RU" sz="2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Принцип отнесения дисциплины (модуля) или практики к «базовой» части: формирование ОПК и (или) обязательной ПК</a:t>
            </a:r>
          </a:p>
          <a:p>
            <a:r>
              <a:rPr lang="ru-RU" sz="2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Запрета на </a:t>
            </a:r>
            <a:r>
              <a:rPr lang="ru-RU" sz="26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дополнительное</a:t>
            </a:r>
            <a:r>
              <a:rPr lang="ru-RU" sz="2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формирование рекомендуемых ПК нет!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396B172-17E9-47ED-A750-D2134FF15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9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084493"/>
      </p:ext>
    </p:extLst>
  </p:cSld>
  <p:clrMapOvr>
    <a:masterClrMapping/>
  </p:clrMapOvr>
</p:sld>
</file>

<file path=ppt/theme/theme1.xml><?xml version="1.0" encoding="utf-8"?>
<a:theme xmlns:a="http://schemas.openxmlformats.org/drawingml/2006/main" name="208fa11052ecd406078ae041fb16876b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208fa11052ecd406078ae041fb16876b</Template>
  <TotalTime>1526</TotalTime>
  <Words>766</Words>
  <Application>Microsoft Office PowerPoint</Application>
  <PresentationFormat>Экран (4:3)</PresentationFormat>
  <Paragraphs>105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Myriad Pro</vt:lpstr>
      <vt:lpstr>Wingdings</vt:lpstr>
      <vt:lpstr>208fa11052ecd406078ae041fb16876b</vt:lpstr>
      <vt:lpstr>Подходы к разработке примерных основных образовательных программ на основе ФГОС ВО 3++ и профессиональных стандартов</vt:lpstr>
      <vt:lpstr>Учет требований профессиональных стандартов</vt:lpstr>
      <vt:lpstr>Методические рекомендации по актуализации ФГОС ВО, ПООП, ОПОП с учетом требований профессиональных стандартов (Согласовано НСПК, протокол от 29 марта 2017 г. № 18)</vt:lpstr>
      <vt:lpstr>Направленность (профиль) образовательной программы</vt:lpstr>
      <vt:lpstr>Отбор профессиональных стандартов (ПС)</vt:lpstr>
      <vt:lpstr>Отбор профессиональных стандартов (ПС): пример по специальности 33.05.01 Фармация</vt:lpstr>
      <vt:lpstr>Подходы к формированию состава профессиональных компетенций</vt:lpstr>
      <vt:lpstr>ФГОС3++: структура образовательной программы</vt:lpstr>
      <vt:lpstr>Подходы к определению структуры, содержания и объема обязательной части образовательной программы</vt:lpstr>
      <vt:lpstr>Презентация PowerPoint</vt:lpstr>
      <vt:lpstr>Классификация компетенций в утвержденных ФГОС ВО 3++</vt:lpstr>
      <vt:lpstr>Подходы к разработке примерных основных образовательных программ на основе ФГОС ВО 3++ и профессиональных стандартов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Обсуждение модульной основной образовательной программы по специальности 33.05.01 Фармация (ФГОС 3+), профиль «Маркетинг в сфере лекарственного обеспечения»</dc:title>
  <dc:creator>Yulia</dc:creator>
  <cp:lastModifiedBy>Зима Елена</cp:lastModifiedBy>
  <cp:revision>124</cp:revision>
  <dcterms:created xsi:type="dcterms:W3CDTF">2018-05-19T12:24:11Z</dcterms:created>
  <dcterms:modified xsi:type="dcterms:W3CDTF">2018-09-04T21:46:42Z</dcterms:modified>
</cp:coreProperties>
</file>