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10" r:id="rId2"/>
    <p:sldId id="311" r:id="rId3"/>
    <p:sldId id="321" r:id="rId4"/>
    <p:sldId id="322" r:id="rId5"/>
    <p:sldId id="328" r:id="rId6"/>
    <p:sldId id="329" r:id="rId7"/>
    <p:sldId id="290" r:id="rId8"/>
    <p:sldId id="294" r:id="rId9"/>
    <p:sldId id="325" r:id="rId10"/>
    <p:sldId id="295" r:id="rId11"/>
    <p:sldId id="296" r:id="rId12"/>
    <p:sldId id="297" r:id="rId13"/>
    <p:sldId id="291" r:id="rId14"/>
    <p:sldId id="33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94B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7" autoAdjust="0"/>
    <p:restoredTop sz="94662" autoAdjust="0"/>
  </p:normalViewPr>
  <p:slideViewPr>
    <p:cSldViewPr>
      <p:cViewPr varScale="1">
        <p:scale>
          <a:sx n="64" d="100"/>
          <a:sy n="64" d="100"/>
        </p:scale>
        <p:origin x="136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2F6C90-6105-4C15-8F72-3CFDB0F185EA}" type="doc">
      <dgm:prSet loTypeId="urn:microsoft.com/office/officeart/2005/8/layout/hList9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AB36B9-3939-404F-B060-3843B2DF17F6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ОХОП</a:t>
          </a:r>
        </a:p>
      </dgm:t>
    </dgm:pt>
    <dgm:pt modelId="{32DEDBA9-5A5A-4255-8042-91467183AB9D}" type="parTrans" cxnId="{E4903CF3-38A4-49F0-B078-2B7E2003E90E}">
      <dgm:prSet/>
      <dgm:spPr/>
      <dgm:t>
        <a:bodyPr/>
        <a:lstStyle/>
        <a:p>
          <a:endParaRPr lang="ru-RU"/>
        </a:p>
      </dgm:t>
    </dgm:pt>
    <dgm:pt modelId="{FEF5D276-3216-4AC1-BC1C-AB12B2FFCC38}" type="sibTrans" cxnId="{E4903CF3-38A4-49F0-B078-2B7E2003E90E}">
      <dgm:prSet/>
      <dgm:spPr/>
      <dgm:t>
        <a:bodyPr/>
        <a:lstStyle/>
        <a:p>
          <a:endParaRPr lang="ru-RU"/>
        </a:p>
      </dgm:t>
    </dgm:pt>
    <dgm:pt modelId="{68349A2B-74B7-481B-8B07-AF65F5B5BD4F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РПД</a:t>
          </a:r>
        </a:p>
      </dgm:t>
    </dgm:pt>
    <dgm:pt modelId="{6DB6F3A0-6023-4240-8BCA-9A41B8071BF5}" type="parTrans" cxnId="{4DAC8614-CADC-4735-B9B8-16BE21FC2F4A}">
      <dgm:prSet/>
      <dgm:spPr/>
      <dgm:t>
        <a:bodyPr/>
        <a:lstStyle/>
        <a:p>
          <a:endParaRPr lang="ru-RU"/>
        </a:p>
      </dgm:t>
    </dgm:pt>
    <dgm:pt modelId="{D702AEC0-4483-4F08-96EF-B53ACEB68733}" type="sibTrans" cxnId="{4DAC8614-CADC-4735-B9B8-16BE21FC2F4A}">
      <dgm:prSet/>
      <dgm:spPr/>
      <dgm:t>
        <a:bodyPr/>
        <a:lstStyle/>
        <a:p>
          <a:endParaRPr lang="ru-RU"/>
        </a:p>
      </dgm:t>
    </dgm:pt>
    <dgm:pt modelId="{9511BCEB-F6D6-4842-8274-0944432E25C9}">
      <dgm:prSet phldrT="[Текст]" custT="1"/>
      <dgm:spPr>
        <a:noFill/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Связь индикаторов с результатами обучения (ЗУН)</a:t>
          </a:r>
        </a:p>
      </dgm:t>
    </dgm:pt>
    <dgm:pt modelId="{834525E2-7BFC-496C-B6BF-0B631DC60AA0}" type="parTrans" cxnId="{5BA4AED3-78FE-4A53-9D88-A24180F50CA0}">
      <dgm:prSet/>
      <dgm:spPr/>
      <dgm:t>
        <a:bodyPr/>
        <a:lstStyle/>
        <a:p>
          <a:endParaRPr lang="ru-RU"/>
        </a:p>
      </dgm:t>
    </dgm:pt>
    <dgm:pt modelId="{887E502B-ACBE-47B0-B292-1855DF80C537}" type="sibTrans" cxnId="{5BA4AED3-78FE-4A53-9D88-A24180F50CA0}">
      <dgm:prSet/>
      <dgm:spPr/>
      <dgm:t>
        <a:bodyPr/>
        <a:lstStyle/>
        <a:p>
          <a:endParaRPr lang="ru-RU"/>
        </a:p>
      </dgm:t>
    </dgm:pt>
    <dgm:pt modelId="{6B2824BA-3063-4A62-9B36-9D9B1DB0119D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Связь ЗУН с тематическим содержанием и образовательными технологиями</a:t>
          </a:r>
        </a:p>
      </dgm:t>
    </dgm:pt>
    <dgm:pt modelId="{0DB6A7A2-3858-4696-B406-296BCEA6BD5E}" type="parTrans" cxnId="{2C5BDCDE-1ED3-4244-9EAA-190AA421B169}">
      <dgm:prSet/>
      <dgm:spPr/>
      <dgm:t>
        <a:bodyPr/>
        <a:lstStyle/>
        <a:p>
          <a:endParaRPr lang="ru-RU"/>
        </a:p>
      </dgm:t>
    </dgm:pt>
    <dgm:pt modelId="{9807DBFD-298F-4036-AEA1-EF8BD9C0ECC4}" type="sibTrans" cxnId="{2C5BDCDE-1ED3-4244-9EAA-190AA421B169}">
      <dgm:prSet/>
      <dgm:spPr/>
      <dgm:t>
        <a:bodyPr/>
        <a:lstStyle/>
        <a:p>
          <a:endParaRPr lang="ru-RU"/>
        </a:p>
      </dgm:t>
    </dgm:pt>
    <dgm:pt modelId="{0EE8E44C-7ED9-4E8A-ABAC-FC3ABF9E634F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r"/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Разбиение компетенций на индикаторы</a:t>
          </a:r>
        </a:p>
      </dgm:t>
    </dgm:pt>
    <dgm:pt modelId="{A4C07E94-F87B-4600-9BFA-6E32F6BB8E28}" type="parTrans" cxnId="{EC43846A-D9D1-44C9-B170-0546D60A1EDA}">
      <dgm:prSet/>
      <dgm:spPr/>
      <dgm:t>
        <a:bodyPr/>
        <a:lstStyle/>
        <a:p>
          <a:endParaRPr lang="ru-RU"/>
        </a:p>
      </dgm:t>
    </dgm:pt>
    <dgm:pt modelId="{BCFAFEDC-7EDD-465F-9AC5-711AC3EC1FFE}" type="sibTrans" cxnId="{EC43846A-D9D1-44C9-B170-0546D60A1EDA}">
      <dgm:prSet/>
      <dgm:spPr/>
      <dgm:t>
        <a:bodyPr/>
        <a:lstStyle/>
        <a:p>
          <a:endParaRPr lang="ru-RU"/>
        </a:p>
      </dgm:t>
    </dgm:pt>
    <dgm:pt modelId="{A467EF6C-E60E-4F16-9B95-B64F3A8C4370}">
      <dgm:prSet phldrT="[Текст]" custT="1"/>
      <dgm:spPr>
        <a:solidFill>
          <a:schemeClr val="bg1"/>
        </a:solidFill>
      </dgm:spPr>
      <dgm:t>
        <a:bodyPr/>
        <a:lstStyle/>
        <a:p>
          <a:pPr algn="r"/>
          <a:r>
            <a:rPr lang="ru-RU" sz="2000" dirty="0">
              <a:latin typeface="Arial" panose="020B0604020202020204" pitchFamily="34" charset="0"/>
              <a:cs typeface="Arial" panose="020B0604020202020204" pitchFamily="34" charset="0"/>
            </a:rPr>
            <a:t>Распределение индикаторов между дисциплинами (модулями) и практиками учебного плана</a:t>
          </a:r>
        </a:p>
      </dgm:t>
    </dgm:pt>
    <dgm:pt modelId="{4BFCA75D-5660-4FEE-BAB8-551E31372766}" type="parTrans" cxnId="{F6990A12-40F8-4E1C-A7C8-62A765667FAC}">
      <dgm:prSet/>
      <dgm:spPr/>
      <dgm:t>
        <a:bodyPr/>
        <a:lstStyle/>
        <a:p>
          <a:endParaRPr lang="ru-RU"/>
        </a:p>
      </dgm:t>
    </dgm:pt>
    <dgm:pt modelId="{DF9CE6F3-CCCF-4ACF-9F50-1FE241D978D2}" type="sibTrans" cxnId="{F6990A12-40F8-4E1C-A7C8-62A765667FAC}">
      <dgm:prSet/>
      <dgm:spPr/>
      <dgm:t>
        <a:bodyPr/>
        <a:lstStyle/>
        <a:p>
          <a:endParaRPr lang="ru-RU"/>
        </a:p>
      </dgm:t>
    </dgm:pt>
    <dgm:pt modelId="{06079AF9-79E2-4C88-BD9B-8C914F0E25ED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ФОС</a:t>
          </a:r>
        </a:p>
      </dgm:t>
    </dgm:pt>
    <dgm:pt modelId="{11B23245-EC8D-4CE9-AA62-EC490D502FC9}" type="parTrans" cxnId="{D08527EA-F0EB-448D-AA38-292810F101D1}">
      <dgm:prSet/>
      <dgm:spPr/>
      <dgm:t>
        <a:bodyPr/>
        <a:lstStyle/>
        <a:p>
          <a:endParaRPr lang="ru-RU"/>
        </a:p>
      </dgm:t>
    </dgm:pt>
    <dgm:pt modelId="{EF169062-2EF2-4B00-8F90-D7EB1993FAA9}" type="sibTrans" cxnId="{D08527EA-F0EB-448D-AA38-292810F101D1}">
      <dgm:prSet/>
      <dgm:spPr/>
      <dgm:t>
        <a:bodyPr/>
        <a:lstStyle/>
        <a:p>
          <a:endParaRPr lang="ru-RU"/>
        </a:p>
      </dgm:t>
    </dgm:pt>
    <dgm:pt modelId="{3CED0DE2-8841-48C8-904C-01BEC3E38AFB}">
      <dgm:prSet phldrT="[Текст]" custT="1"/>
      <dgm:spPr>
        <a:solidFill>
          <a:schemeClr val="bg1"/>
        </a:solidFill>
      </dgm:spPr>
      <dgm:t>
        <a:bodyPr/>
        <a:lstStyle/>
        <a:p>
          <a:r>
            <a:rPr lang="ru-RU" sz="2400" dirty="0">
              <a:latin typeface="Arial" panose="020B0604020202020204" pitchFamily="34" charset="0"/>
              <a:cs typeface="Arial" panose="020B0604020202020204" pitchFamily="34" charset="0"/>
            </a:rPr>
            <a:t>Проверка индикаторов достижения компетенций через ЗУН</a:t>
          </a:r>
        </a:p>
      </dgm:t>
    </dgm:pt>
    <dgm:pt modelId="{7ACF0C10-64B0-457D-BCB2-B519A475F197}" type="sibTrans" cxnId="{B7493038-8028-4D30-B5E3-BA890E24439D}">
      <dgm:prSet/>
      <dgm:spPr/>
      <dgm:t>
        <a:bodyPr/>
        <a:lstStyle/>
        <a:p>
          <a:endParaRPr lang="ru-RU"/>
        </a:p>
      </dgm:t>
    </dgm:pt>
    <dgm:pt modelId="{78A05E14-8D91-4AD3-97B0-088508BE27C4}" type="parTrans" cxnId="{B7493038-8028-4D30-B5E3-BA890E24439D}">
      <dgm:prSet/>
      <dgm:spPr/>
      <dgm:t>
        <a:bodyPr/>
        <a:lstStyle/>
        <a:p>
          <a:endParaRPr lang="ru-RU"/>
        </a:p>
      </dgm:t>
    </dgm:pt>
    <dgm:pt modelId="{9D4C8436-035C-414F-A51F-0B80C91A9231}" type="pres">
      <dgm:prSet presAssocID="{F92F6C90-6105-4C15-8F72-3CFDB0F185EA}" presName="list" presStyleCnt="0">
        <dgm:presLayoutVars>
          <dgm:dir/>
          <dgm:animLvl val="lvl"/>
        </dgm:presLayoutVars>
      </dgm:prSet>
      <dgm:spPr/>
    </dgm:pt>
    <dgm:pt modelId="{0BA7B91C-B59B-410E-99DC-88F2F20542AC}" type="pres">
      <dgm:prSet presAssocID="{CAAB36B9-3939-404F-B060-3843B2DF17F6}" presName="posSpace" presStyleCnt="0"/>
      <dgm:spPr/>
    </dgm:pt>
    <dgm:pt modelId="{1A752A29-EF71-42D2-AE6E-0DDD92BBD65F}" type="pres">
      <dgm:prSet presAssocID="{CAAB36B9-3939-404F-B060-3843B2DF17F6}" presName="vertFlow" presStyleCnt="0"/>
      <dgm:spPr/>
    </dgm:pt>
    <dgm:pt modelId="{D19E66E6-2F6C-413E-BD93-C2F6A015091F}" type="pres">
      <dgm:prSet presAssocID="{CAAB36B9-3939-404F-B060-3843B2DF17F6}" presName="topSpace" presStyleCnt="0"/>
      <dgm:spPr/>
    </dgm:pt>
    <dgm:pt modelId="{453C539B-CF7D-44EE-85D5-0D1C3E7106BE}" type="pres">
      <dgm:prSet presAssocID="{CAAB36B9-3939-404F-B060-3843B2DF17F6}" presName="firstComp" presStyleCnt="0"/>
      <dgm:spPr/>
    </dgm:pt>
    <dgm:pt modelId="{43362D85-542E-4300-AE6A-7B4085361D77}" type="pres">
      <dgm:prSet presAssocID="{CAAB36B9-3939-404F-B060-3843B2DF17F6}" presName="firstChild" presStyleLbl="bgAccFollowNode1" presStyleIdx="0" presStyleCnt="5" custScaleX="128146" custScaleY="150276" custLinFactNeighborX="20449"/>
      <dgm:spPr/>
    </dgm:pt>
    <dgm:pt modelId="{E86ECE4A-7029-435B-8CF2-B6C49814CF78}" type="pres">
      <dgm:prSet presAssocID="{CAAB36B9-3939-404F-B060-3843B2DF17F6}" presName="firstChildTx" presStyleLbl="bgAccFollowNode1" presStyleIdx="0" presStyleCnt="5">
        <dgm:presLayoutVars>
          <dgm:bulletEnabled val="1"/>
        </dgm:presLayoutVars>
      </dgm:prSet>
      <dgm:spPr/>
    </dgm:pt>
    <dgm:pt modelId="{A212CA92-C811-48B5-A330-1B274328BFFB}" type="pres">
      <dgm:prSet presAssocID="{A467EF6C-E60E-4F16-9B95-B64F3A8C4370}" presName="comp" presStyleCnt="0"/>
      <dgm:spPr/>
    </dgm:pt>
    <dgm:pt modelId="{38C86D6A-C23D-47B5-9DDF-51EFC6762117}" type="pres">
      <dgm:prSet presAssocID="{A467EF6C-E60E-4F16-9B95-B64F3A8C4370}" presName="child" presStyleLbl="bgAccFollowNode1" presStyleIdx="1" presStyleCnt="5" custScaleX="131785" custScaleY="248997" custLinFactNeighborX="22189" custLinFactNeighborY="56393"/>
      <dgm:spPr/>
    </dgm:pt>
    <dgm:pt modelId="{AF484C4A-E658-4071-BE73-91ADF6256FDB}" type="pres">
      <dgm:prSet presAssocID="{A467EF6C-E60E-4F16-9B95-B64F3A8C4370}" presName="childTx" presStyleLbl="bgAccFollowNode1" presStyleIdx="1" presStyleCnt="5">
        <dgm:presLayoutVars>
          <dgm:bulletEnabled val="1"/>
        </dgm:presLayoutVars>
      </dgm:prSet>
      <dgm:spPr/>
    </dgm:pt>
    <dgm:pt modelId="{DF3BE6F2-7F0F-4C93-821E-2D7B03754313}" type="pres">
      <dgm:prSet presAssocID="{CAAB36B9-3939-404F-B060-3843B2DF17F6}" presName="negSpace" presStyleCnt="0"/>
      <dgm:spPr/>
    </dgm:pt>
    <dgm:pt modelId="{D2AC345B-FD2E-4254-9B5B-0E58052DE295}" type="pres">
      <dgm:prSet presAssocID="{CAAB36B9-3939-404F-B060-3843B2DF17F6}" presName="circle" presStyleLbl="node1" presStyleIdx="0" presStyleCnt="3" custScaleX="117600" custScaleY="106019" custLinFactNeighborX="67" custLinFactNeighborY="-49952"/>
      <dgm:spPr/>
    </dgm:pt>
    <dgm:pt modelId="{8BCCD94F-0A18-43FB-8CEB-EB34A5C5C13E}" type="pres">
      <dgm:prSet presAssocID="{FEF5D276-3216-4AC1-BC1C-AB12B2FFCC38}" presName="transSpace" presStyleCnt="0"/>
      <dgm:spPr/>
    </dgm:pt>
    <dgm:pt modelId="{952262AC-2335-46D5-8170-B0E660C93AC9}" type="pres">
      <dgm:prSet presAssocID="{68349A2B-74B7-481B-8B07-AF65F5B5BD4F}" presName="posSpace" presStyleCnt="0"/>
      <dgm:spPr/>
    </dgm:pt>
    <dgm:pt modelId="{0FC5F854-0A80-4B67-BAEB-6BB55F734522}" type="pres">
      <dgm:prSet presAssocID="{68349A2B-74B7-481B-8B07-AF65F5B5BD4F}" presName="vertFlow" presStyleCnt="0"/>
      <dgm:spPr/>
    </dgm:pt>
    <dgm:pt modelId="{31EE9BC2-66E1-4A22-BAA7-4D69688DE183}" type="pres">
      <dgm:prSet presAssocID="{68349A2B-74B7-481B-8B07-AF65F5B5BD4F}" presName="topSpace" presStyleCnt="0"/>
      <dgm:spPr/>
    </dgm:pt>
    <dgm:pt modelId="{63E97F2D-7F5D-478B-B6F7-4D93F1C9A301}" type="pres">
      <dgm:prSet presAssocID="{68349A2B-74B7-481B-8B07-AF65F5B5BD4F}" presName="firstComp" presStyleCnt="0"/>
      <dgm:spPr/>
    </dgm:pt>
    <dgm:pt modelId="{021901AC-C68C-49AA-A36C-4525D82280FF}" type="pres">
      <dgm:prSet presAssocID="{68349A2B-74B7-481B-8B07-AF65F5B5BD4F}" presName="firstChild" presStyleLbl="bgAccFollowNode1" presStyleIdx="2" presStyleCnt="5" custScaleX="145002" custScaleY="169314" custLinFactNeighborX="-11687"/>
      <dgm:spPr/>
    </dgm:pt>
    <dgm:pt modelId="{F6419F14-7544-424E-8561-63B2D7E8DF86}" type="pres">
      <dgm:prSet presAssocID="{68349A2B-74B7-481B-8B07-AF65F5B5BD4F}" presName="firstChildTx" presStyleLbl="bgAccFollowNode1" presStyleIdx="2" presStyleCnt="5">
        <dgm:presLayoutVars>
          <dgm:bulletEnabled val="1"/>
        </dgm:presLayoutVars>
      </dgm:prSet>
      <dgm:spPr/>
    </dgm:pt>
    <dgm:pt modelId="{5A9F3C9E-5B51-44C4-BA13-F2C6073FF1D8}" type="pres">
      <dgm:prSet presAssocID="{6B2824BA-3063-4A62-9B36-9D9B1DB0119D}" presName="comp" presStyleCnt="0"/>
      <dgm:spPr/>
    </dgm:pt>
    <dgm:pt modelId="{4AA124DB-403D-4871-847A-A10EE673F1D5}" type="pres">
      <dgm:prSet presAssocID="{6B2824BA-3063-4A62-9B36-9D9B1DB0119D}" presName="child" presStyleLbl="bgAccFollowNode1" presStyleIdx="3" presStyleCnt="5" custScaleX="145002" custScaleY="154484" custLinFactNeighborX="-11687" custLinFactNeighborY="58955"/>
      <dgm:spPr/>
    </dgm:pt>
    <dgm:pt modelId="{9E7A5E07-84E8-4AE1-80A1-10D28032F132}" type="pres">
      <dgm:prSet presAssocID="{6B2824BA-3063-4A62-9B36-9D9B1DB0119D}" presName="childTx" presStyleLbl="bgAccFollowNode1" presStyleIdx="3" presStyleCnt="5">
        <dgm:presLayoutVars>
          <dgm:bulletEnabled val="1"/>
        </dgm:presLayoutVars>
      </dgm:prSet>
      <dgm:spPr/>
    </dgm:pt>
    <dgm:pt modelId="{F437FDB2-679A-49B5-85F1-810CDE1A4692}" type="pres">
      <dgm:prSet presAssocID="{68349A2B-74B7-481B-8B07-AF65F5B5BD4F}" presName="negSpace" presStyleCnt="0"/>
      <dgm:spPr/>
    </dgm:pt>
    <dgm:pt modelId="{58D87029-A919-48FE-AF62-AF63CFF5CF21}" type="pres">
      <dgm:prSet presAssocID="{68349A2B-74B7-481B-8B07-AF65F5B5BD4F}" presName="circle" presStyleLbl="node1" presStyleIdx="1" presStyleCnt="3" custLinFactNeighborX="39879" custLinFactNeighborY="-19813"/>
      <dgm:spPr/>
    </dgm:pt>
    <dgm:pt modelId="{81DD5602-7ABA-4764-9323-C12678408714}" type="pres">
      <dgm:prSet presAssocID="{D702AEC0-4483-4F08-96EF-B53ACEB68733}" presName="transSpace" presStyleCnt="0"/>
      <dgm:spPr/>
    </dgm:pt>
    <dgm:pt modelId="{EAF2AF06-B204-45B7-B404-D4F4462EFE5A}" type="pres">
      <dgm:prSet presAssocID="{06079AF9-79E2-4C88-BD9B-8C914F0E25ED}" presName="posSpace" presStyleCnt="0"/>
      <dgm:spPr/>
    </dgm:pt>
    <dgm:pt modelId="{BFC0A085-A84C-4A13-AC47-044DAD5E0BD0}" type="pres">
      <dgm:prSet presAssocID="{06079AF9-79E2-4C88-BD9B-8C914F0E25ED}" presName="vertFlow" presStyleCnt="0"/>
      <dgm:spPr/>
    </dgm:pt>
    <dgm:pt modelId="{18BCC64B-B994-4952-93A2-C4480FC2D5C7}" type="pres">
      <dgm:prSet presAssocID="{06079AF9-79E2-4C88-BD9B-8C914F0E25ED}" presName="topSpace" presStyleCnt="0"/>
      <dgm:spPr/>
    </dgm:pt>
    <dgm:pt modelId="{FEF9983B-5013-4AD5-9279-106781510144}" type="pres">
      <dgm:prSet presAssocID="{06079AF9-79E2-4C88-BD9B-8C914F0E25ED}" presName="firstComp" presStyleCnt="0"/>
      <dgm:spPr/>
    </dgm:pt>
    <dgm:pt modelId="{CE560A88-84CD-43F6-AD05-E6755029237E}" type="pres">
      <dgm:prSet presAssocID="{06079AF9-79E2-4C88-BD9B-8C914F0E25ED}" presName="firstChild" presStyleLbl="bgAccFollowNode1" presStyleIdx="4" presStyleCnt="5" custScaleX="131136" custScaleY="352091" custLinFactNeighborX="-56854"/>
      <dgm:spPr/>
    </dgm:pt>
    <dgm:pt modelId="{D1AE022A-3831-4932-8D50-E92F4CAF81FC}" type="pres">
      <dgm:prSet presAssocID="{06079AF9-79E2-4C88-BD9B-8C914F0E25ED}" presName="firstChildTx" presStyleLbl="bgAccFollowNode1" presStyleIdx="4" presStyleCnt="5">
        <dgm:presLayoutVars>
          <dgm:bulletEnabled val="1"/>
        </dgm:presLayoutVars>
      </dgm:prSet>
      <dgm:spPr/>
    </dgm:pt>
    <dgm:pt modelId="{A454F1E2-3A54-459B-81E2-FBCEC9A3A96C}" type="pres">
      <dgm:prSet presAssocID="{06079AF9-79E2-4C88-BD9B-8C914F0E25ED}" presName="negSpace" presStyleCnt="0"/>
      <dgm:spPr/>
    </dgm:pt>
    <dgm:pt modelId="{FD5E5EAB-0245-45D8-BE3D-779429395C0C}" type="pres">
      <dgm:prSet presAssocID="{06079AF9-79E2-4C88-BD9B-8C914F0E25ED}" presName="circle" presStyleLbl="node1" presStyleIdx="2" presStyleCnt="3" custLinFactNeighborX="-22477" custLinFactNeighborY="-19813"/>
      <dgm:spPr/>
    </dgm:pt>
  </dgm:ptLst>
  <dgm:cxnLst>
    <dgm:cxn modelId="{F6990A12-40F8-4E1C-A7C8-62A765667FAC}" srcId="{CAAB36B9-3939-404F-B060-3843B2DF17F6}" destId="{A467EF6C-E60E-4F16-9B95-B64F3A8C4370}" srcOrd="1" destOrd="0" parTransId="{4BFCA75D-5660-4FEE-BAB8-551E31372766}" sibTransId="{DF9CE6F3-CCCF-4ACF-9F50-1FE241D978D2}"/>
    <dgm:cxn modelId="{4DAC8614-CADC-4735-B9B8-16BE21FC2F4A}" srcId="{F92F6C90-6105-4C15-8F72-3CFDB0F185EA}" destId="{68349A2B-74B7-481B-8B07-AF65F5B5BD4F}" srcOrd="1" destOrd="0" parTransId="{6DB6F3A0-6023-4240-8BCA-9A41B8071BF5}" sibTransId="{D702AEC0-4483-4F08-96EF-B53ACEB68733}"/>
    <dgm:cxn modelId="{B7493038-8028-4D30-B5E3-BA890E24439D}" srcId="{06079AF9-79E2-4C88-BD9B-8C914F0E25ED}" destId="{3CED0DE2-8841-48C8-904C-01BEC3E38AFB}" srcOrd="0" destOrd="0" parTransId="{78A05E14-8D91-4AD3-97B0-088508BE27C4}" sibTransId="{7ACF0C10-64B0-457D-BCB2-B519A475F197}"/>
    <dgm:cxn modelId="{D6AD563B-C971-4529-9CE7-6119437A5085}" type="presOf" srcId="{CAAB36B9-3939-404F-B060-3843B2DF17F6}" destId="{D2AC345B-FD2E-4254-9B5B-0E58052DE295}" srcOrd="0" destOrd="0" presId="urn:microsoft.com/office/officeart/2005/8/layout/hList9"/>
    <dgm:cxn modelId="{C73F2F48-BA0F-4D08-A96D-917376D57A6C}" type="presOf" srcId="{A467EF6C-E60E-4F16-9B95-B64F3A8C4370}" destId="{38C86D6A-C23D-47B5-9DDF-51EFC6762117}" srcOrd="0" destOrd="0" presId="urn:microsoft.com/office/officeart/2005/8/layout/hList9"/>
    <dgm:cxn modelId="{EC43846A-D9D1-44C9-B170-0546D60A1EDA}" srcId="{CAAB36B9-3939-404F-B060-3843B2DF17F6}" destId="{0EE8E44C-7ED9-4E8A-ABAC-FC3ABF9E634F}" srcOrd="0" destOrd="0" parTransId="{A4C07E94-F87B-4600-9BFA-6E32F6BB8E28}" sibTransId="{BCFAFEDC-7EDD-465F-9AC5-711AC3EC1FFE}"/>
    <dgm:cxn modelId="{6B16384B-AC92-4D23-BB43-695C37A3F613}" type="presOf" srcId="{6B2824BA-3063-4A62-9B36-9D9B1DB0119D}" destId="{4AA124DB-403D-4871-847A-A10EE673F1D5}" srcOrd="0" destOrd="0" presId="urn:microsoft.com/office/officeart/2005/8/layout/hList9"/>
    <dgm:cxn modelId="{DD901577-2FBE-40DE-A66E-5200DFF8EDAD}" type="presOf" srcId="{3CED0DE2-8841-48C8-904C-01BEC3E38AFB}" destId="{CE560A88-84CD-43F6-AD05-E6755029237E}" srcOrd="0" destOrd="0" presId="urn:microsoft.com/office/officeart/2005/8/layout/hList9"/>
    <dgm:cxn modelId="{F98D2178-574B-40C4-8F59-E55DE9E8E020}" type="presOf" srcId="{6B2824BA-3063-4A62-9B36-9D9B1DB0119D}" destId="{9E7A5E07-84E8-4AE1-80A1-10D28032F132}" srcOrd="1" destOrd="0" presId="urn:microsoft.com/office/officeart/2005/8/layout/hList9"/>
    <dgm:cxn modelId="{3CD10C79-B5BD-4C37-A7B6-E4A47B48ED77}" type="presOf" srcId="{0EE8E44C-7ED9-4E8A-ABAC-FC3ABF9E634F}" destId="{E86ECE4A-7029-435B-8CF2-B6C49814CF78}" srcOrd="1" destOrd="0" presId="urn:microsoft.com/office/officeart/2005/8/layout/hList9"/>
    <dgm:cxn modelId="{124FCA86-CB9A-4158-ADD7-75517F0C5391}" type="presOf" srcId="{F92F6C90-6105-4C15-8F72-3CFDB0F185EA}" destId="{9D4C8436-035C-414F-A51F-0B80C91A9231}" srcOrd="0" destOrd="0" presId="urn:microsoft.com/office/officeart/2005/8/layout/hList9"/>
    <dgm:cxn modelId="{AB4CFD90-7DDD-43CA-8AD1-601273B08673}" type="presOf" srcId="{0EE8E44C-7ED9-4E8A-ABAC-FC3ABF9E634F}" destId="{43362D85-542E-4300-AE6A-7B4085361D77}" srcOrd="0" destOrd="0" presId="urn:microsoft.com/office/officeart/2005/8/layout/hList9"/>
    <dgm:cxn modelId="{C0C05FB6-CED3-4322-AFFB-BD758C46F2FE}" type="presOf" srcId="{06079AF9-79E2-4C88-BD9B-8C914F0E25ED}" destId="{FD5E5EAB-0245-45D8-BE3D-779429395C0C}" srcOrd="0" destOrd="0" presId="urn:microsoft.com/office/officeart/2005/8/layout/hList9"/>
    <dgm:cxn modelId="{938E09C2-B746-4478-A22F-742CE99777D8}" type="presOf" srcId="{9511BCEB-F6D6-4842-8274-0944432E25C9}" destId="{F6419F14-7544-424E-8561-63B2D7E8DF86}" srcOrd="1" destOrd="0" presId="urn:microsoft.com/office/officeart/2005/8/layout/hList9"/>
    <dgm:cxn modelId="{24A6DAC2-8F0F-4A87-832B-EB065A164B33}" type="presOf" srcId="{9511BCEB-F6D6-4842-8274-0944432E25C9}" destId="{021901AC-C68C-49AA-A36C-4525D82280FF}" srcOrd="0" destOrd="0" presId="urn:microsoft.com/office/officeart/2005/8/layout/hList9"/>
    <dgm:cxn modelId="{3CBC12C4-9CC8-4655-B808-2D197F0FA33E}" type="presOf" srcId="{68349A2B-74B7-481B-8B07-AF65F5B5BD4F}" destId="{58D87029-A919-48FE-AF62-AF63CFF5CF21}" srcOrd="0" destOrd="0" presId="urn:microsoft.com/office/officeart/2005/8/layout/hList9"/>
    <dgm:cxn modelId="{0BB78AC8-DB76-42C9-B962-11E67E4F4EAA}" type="presOf" srcId="{3CED0DE2-8841-48C8-904C-01BEC3E38AFB}" destId="{D1AE022A-3831-4932-8D50-E92F4CAF81FC}" srcOrd="1" destOrd="0" presId="urn:microsoft.com/office/officeart/2005/8/layout/hList9"/>
    <dgm:cxn modelId="{4C44D5CB-37DA-4472-AC1E-047A72C620FA}" type="presOf" srcId="{A467EF6C-E60E-4F16-9B95-B64F3A8C4370}" destId="{AF484C4A-E658-4071-BE73-91ADF6256FDB}" srcOrd="1" destOrd="0" presId="urn:microsoft.com/office/officeart/2005/8/layout/hList9"/>
    <dgm:cxn modelId="{5BA4AED3-78FE-4A53-9D88-A24180F50CA0}" srcId="{68349A2B-74B7-481B-8B07-AF65F5B5BD4F}" destId="{9511BCEB-F6D6-4842-8274-0944432E25C9}" srcOrd="0" destOrd="0" parTransId="{834525E2-7BFC-496C-B6BF-0B631DC60AA0}" sibTransId="{887E502B-ACBE-47B0-B292-1855DF80C537}"/>
    <dgm:cxn modelId="{2C5BDCDE-1ED3-4244-9EAA-190AA421B169}" srcId="{68349A2B-74B7-481B-8B07-AF65F5B5BD4F}" destId="{6B2824BA-3063-4A62-9B36-9D9B1DB0119D}" srcOrd="1" destOrd="0" parTransId="{0DB6A7A2-3858-4696-B406-296BCEA6BD5E}" sibTransId="{9807DBFD-298F-4036-AEA1-EF8BD9C0ECC4}"/>
    <dgm:cxn modelId="{D08527EA-F0EB-448D-AA38-292810F101D1}" srcId="{F92F6C90-6105-4C15-8F72-3CFDB0F185EA}" destId="{06079AF9-79E2-4C88-BD9B-8C914F0E25ED}" srcOrd="2" destOrd="0" parTransId="{11B23245-EC8D-4CE9-AA62-EC490D502FC9}" sibTransId="{EF169062-2EF2-4B00-8F90-D7EB1993FAA9}"/>
    <dgm:cxn modelId="{E4903CF3-38A4-49F0-B078-2B7E2003E90E}" srcId="{F92F6C90-6105-4C15-8F72-3CFDB0F185EA}" destId="{CAAB36B9-3939-404F-B060-3843B2DF17F6}" srcOrd="0" destOrd="0" parTransId="{32DEDBA9-5A5A-4255-8042-91467183AB9D}" sibTransId="{FEF5D276-3216-4AC1-BC1C-AB12B2FFCC38}"/>
    <dgm:cxn modelId="{0E764807-162E-4B60-88D5-7498DB2CA94A}" type="presParOf" srcId="{9D4C8436-035C-414F-A51F-0B80C91A9231}" destId="{0BA7B91C-B59B-410E-99DC-88F2F20542AC}" srcOrd="0" destOrd="0" presId="urn:microsoft.com/office/officeart/2005/8/layout/hList9"/>
    <dgm:cxn modelId="{25D5B2C0-578F-4795-B272-233D4657A3FA}" type="presParOf" srcId="{9D4C8436-035C-414F-A51F-0B80C91A9231}" destId="{1A752A29-EF71-42D2-AE6E-0DDD92BBD65F}" srcOrd="1" destOrd="0" presId="urn:microsoft.com/office/officeart/2005/8/layout/hList9"/>
    <dgm:cxn modelId="{829F99CF-448A-4A06-843C-C906E97754B4}" type="presParOf" srcId="{1A752A29-EF71-42D2-AE6E-0DDD92BBD65F}" destId="{D19E66E6-2F6C-413E-BD93-C2F6A015091F}" srcOrd="0" destOrd="0" presId="urn:microsoft.com/office/officeart/2005/8/layout/hList9"/>
    <dgm:cxn modelId="{8C41C799-17BD-43A5-9842-F2E6716C8BBA}" type="presParOf" srcId="{1A752A29-EF71-42D2-AE6E-0DDD92BBD65F}" destId="{453C539B-CF7D-44EE-85D5-0D1C3E7106BE}" srcOrd="1" destOrd="0" presId="urn:microsoft.com/office/officeart/2005/8/layout/hList9"/>
    <dgm:cxn modelId="{8A9C0BAA-6E4F-43CB-AE5E-DCAF1750B8AB}" type="presParOf" srcId="{453C539B-CF7D-44EE-85D5-0D1C3E7106BE}" destId="{43362D85-542E-4300-AE6A-7B4085361D77}" srcOrd="0" destOrd="0" presId="urn:microsoft.com/office/officeart/2005/8/layout/hList9"/>
    <dgm:cxn modelId="{A5AC2AFE-EABD-4080-966D-024BC39484C6}" type="presParOf" srcId="{453C539B-CF7D-44EE-85D5-0D1C3E7106BE}" destId="{E86ECE4A-7029-435B-8CF2-B6C49814CF78}" srcOrd="1" destOrd="0" presId="urn:microsoft.com/office/officeart/2005/8/layout/hList9"/>
    <dgm:cxn modelId="{C93C7BB3-D3FE-49A3-8E7E-969B0197215A}" type="presParOf" srcId="{1A752A29-EF71-42D2-AE6E-0DDD92BBD65F}" destId="{A212CA92-C811-48B5-A330-1B274328BFFB}" srcOrd="2" destOrd="0" presId="urn:microsoft.com/office/officeart/2005/8/layout/hList9"/>
    <dgm:cxn modelId="{042B2C44-6E8C-4E0D-BD42-90E6DD0D6CD6}" type="presParOf" srcId="{A212CA92-C811-48B5-A330-1B274328BFFB}" destId="{38C86D6A-C23D-47B5-9DDF-51EFC6762117}" srcOrd="0" destOrd="0" presId="urn:microsoft.com/office/officeart/2005/8/layout/hList9"/>
    <dgm:cxn modelId="{1BC02CC1-567D-4B5D-92FF-7505617E7E9D}" type="presParOf" srcId="{A212CA92-C811-48B5-A330-1B274328BFFB}" destId="{AF484C4A-E658-4071-BE73-91ADF6256FDB}" srcOrd="1" destOrd="0" presId="urn:microsoft.com/office/officeart/2005/8/layout/hList9"/>
    <dgm:cxn modelId="{059F08B6-6FE3-4BD6-9C2D-6595C20EA07E}" type="presParOf" srcId="{9D4C8436-035C-414F-A51F-0B80C91A9231}" destId="{DF3BE6F2-7F0F-4C93-821E-2D7B03754313}" srcOrd="2" destOrd="0" presId="urn:microsoft.com/office/officeart/2005/8/layout/hList9"/>
    <dgm:cxn modelId="{1C6E91AA-E451-4EFD-B608-97B89D29AC64}" type="presParOf" srcId="{9D4C8436-035C-414F-A51F-0B80C91A9231}" destId="{D2AC345B-FD2E-4254-9B5B-0E58052DE295}" srcOrd="3" destOrd="0" presId="urn:microsoft.com/office/officeart/2005/8/layout/hList9"/>
    <dgm:cxn modelId="{85C25ED2-D8D5-4193-B8DB-5A18EFC51AF4}" type="presParOf" srcId="{9D4C8436-035C-414F-A51F-0B80C91A9231}" destId="{8BCCD94F-0A18-43FB-8CEB-EB34A5C5C13E}" srcOrd="4" destOrd="0" presId="urn:microsoft.com/office/officeart/2005/8/layout/hList9"/>
    <dgm:cxn modelId="{5CC4A6F8-7E65-40E4-A916-7D7789C076C6}" type="presParOf" srcId="{9D4C8436-035C-414F-A51F-0B80C91A9231}" destId="{952262AC-2335-46D5-8170-B0E660C93AC9}" srcOrd="5" destOrd="0" presId="urn:microsoft.com/office/officeart/2005/8/layout/hList9"/>
    <dgm:cxn modelId="{8F60E876-4F16-463B-9C52-83BDE6391992}" type="presParOf" srcId="{9D4C8436-035C-414F-A51F-0B80C91A9231}" destId="{0FC5F854-0A80-4B67-BAEB-6BB55F734522}" srcOrd="6" destOrd="0" presId="urn:microsoft.com/office/officeart/2005/8/layout/hList9"/>
    <dgm:cxn modelId="{86EFADFD-6861-4A8D-B80A-3C0251DE8177}" type="presParOf" srcId="{0FC5F854-0A80-4B67-BAEB-6BB55F734522}" destId="{31EE9BC2-66E1-4A22-BAA7-4D69688DE183}" srcOrd="0" destOrd="0" presId="urn:microsoft.com/office/officeart/2005/8/layout/hList9"/>
    <dgm:cxn modelId="{7E9488A4-97CF-4B81-AC39-C411A2BCF08C}" type="presParOf" srcId="{0FC5F854-0A80-4B67-BAEB-6BB55F734522}" destId="{63E97F2D-7F5D-478B-B6F7-4D93F1C9A301}" srcOrd="1" destOrd="0" presId="urn:microsoft.com/office/officeart/2005/8/layout/hList9"/>
    <dgm:cxn modelId="{311018A4-1F17-47CB-BB13-02C9533C6AD9}" type="presParOf" srcId="{63E97F2D-7F5D-478B-B6F7-4D93F1C9A301}" destId="{021901AC-C68C-49AA-A36C-4525D82280FF}" srcOrd="0" destOrd="0" presId="urn:microsoft.com/office/officeart/2005/8/layout/hList9"/>
    <dgm:cxn modelId="{60C28481-C076-4E01-80B0-557F6732A73A}" type="presParOf" srcId="{63E97F2D-7F5D-478B-B6F7-4D93F1C9A301}" destId="{F6419F14-7544-424E-8561-63B2D7E8DF86}" srcOrd="1" destOrd="0" presId="urn:microsoft.com/office/officeart/2005/8/layout/hList9"/>
    <dgm:cxn modelId="{A7CCFED9-AD77-42B6-9D80-F86509D1DA04}" type="presParOf" srcId="{0FC5F854-0A80-4B67-BAEB-6BB55F734522}" destId="{5A9F3C9E-5B51-44C4-BA13-F2C6073FF1D8}" srcOrd="2" destOrd="0" presId="urn:microsoft.com/office/officeart/2005/8/layout/hList9"/>
    <dgm:cxn modelId="{65AEE212-0B85-4387-9AE4-992AFD318A53}" type="presParOf" srcId="{5A9F3C9E-5B51-44C4-BA13-F2C6073FF1D8}" destId="{4AA124DB-403D-4871-847A-A10EE673F1D5}" srcOrd="0" destOrd="0" presId="urn:microsoft.com/office/officeart/2005/8/layout/hList9"/>
    <dgm:cxn modelId="{53D6EF66-B7F8-4DA4-A06D-2445DF81FEFF}" type="presParOf" srcId="{5A9F3C9E-5B51-44C4-BA13-F2C6073FF1D8}" destId="{9E7A5E07-84E8-4AE1-80A1-10D28032F132}" srcOrd="1" destOrd="0" presId="urn:microsoft.com/office/officeart/2005/8/layout/hList9"/>
    <dgm:cxn modelId="{AAC65A23-F2C2-44D1-9CBA-C9D100759B9B}" type="presParOf" srcId="{9D4C8436-035C-414F-A51F-0B80C91A9231}" destId="{F437FDB2-679A-49B5-85F1-810CDE1A4692}" srcOrd="7" destOrd="0" presId="urn:microsoft.com/office/officeart/2005/8/layout/hList9"/>
    <dgm:cxn modelId="{81BDD235-7219-4DF8-B518-3760EDE416F3}" type="presParOf" srcId="{9D4C8436-035C-414F-A51F-0B80C91A9231}" destId="{58D87029-A919-48FE-AF62-AF63CFF5CF21}" srcOrd="8" destOrd="0" presId="urn:microsoft.com/office/officeart/2005/8/layout/hList9"/>
    <dgm:cxn modelId="{FA3E80CB-C81E-4195-A094-B6229AC7215C}" type="presParOf" srcId="{9D4C8436-035C-414F-A51F-0B80C91A9231}" destId="{81DD5602-7ABA-4764-9323-C12678408714}" srcOrd="9" destOrd="0" presId="urn:microsoft.com/office/officeart/2005/8/layout/hList9"/>
    <dgm:cxn modelId="{3124F279-883B-4693-804D-D7356FEC2BE4}" type="presParOf" srcId="{9D4C8436-035C-414F-A51F-0B80C91A9231}" destId="{EAF2AF06-B204-45B7-B404-D4F4462EFE5A}" srcOrd="10" destOrd="0" presId="urn:microsoft.com/office/officeart/2005/8/layout/hList9"/>
    <dgm:cxn modelId="{CC69D669-5DD1-413D-8DE9-97E770A631B4}" type="presParOf" srcId="{9D4C8436-035C-414F-A51F-0B80C91A9231}" destId="{BFC0A085-A84C-4A13-AC47-044DAD5E0BD0}" srcOrd="11" destOrd="0" presId="urn:microsoft.com/office/officeart/2005/8/layout/hList9"/>
    <dgm:cxn modelId="{9C200E32-8C6C-452E-AF77-90AA5D44CDF7}" type="presParOf" srcId="{BFC0A085-A84C-4A13-AC47-044DAD5E0BD0}" destId="{18BCC64B-B994-4952-93A2-C4480FC2D5C7}" srcOrd="0" destOrd="0" presId="urn:microsoft.com/office/officeart/2005/8/layout/hList9"/>
    <dgm:cxn modelId="{E9A8C7E8-5B91-4D7C-ACD1-0107DB231B0D}" type="presParOf" srcId="{BFC0A085-A84C-4A13-AC47-044DAD5E0BD0}" destId="{FEF9983B-5013-4AD5-9279-106781510144}" srcOrd="1" destOrd="0" presId="urn:microsoft.com/office/officeart/2005/8/layout/hList9"/>
    <dgm:cxn modelId="{0FCAB3B7-FA6B-463F-A3E5-D4415D136D6C}" type="presParOf" srcId="{FEF9983B-5013-4AD5-9279-106781510144}" destId="{CE560A88-84CD-43F6-AD05-E6755029237E}" srcOrd="0" destOrd="0" presId="urn:microsoft.com/office/officeart/2005/8/layout/hList9"/>
    <dgm:cxn modelId="{0D0988C6-FAF3-438C-8C7B-7497F769EF0A}" type="presParOf" srcId="{FEF9983B-5013-4AD5-9279-106781510144}" destId="{D1AE022A-3831-4932-8D50-E92F4CAF81FC}" srcOrd="1" destOrd="0" presId="urn:microsoft.com/office/officeart/2005/8/layout/hList9"/>
    <dgm:cxn modelId="{04475F83-83C0-4F7A-8B8F-A1A78DC3EAF6}" type="presParOf" srcId="{9D4C8436-035C-414F-A51F-0B80C91A9231}" destId="{A454F1E2-3A54-459B-81E2-FBCEC9A3A96C}" srcOrd="12" destOrd="0" presId="urn:microsoft.com/office/officeart/2005/8/layout/hList9"/>
    <dgm:cxn modelId="{1C7C66A5-4E2F-4B8B-B34B-E4BF65EC172E}" type="presParOf" srcId="{9D4C8436-035C-414F-A51F-0B80C91A9231}" destId="{FD5E5EAB-0245-45D8-BE3D-779429395C0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62D85-542E-4300-AE6A-7B4085361D77}">
      <dsp:nvSpPr>
        <dsp:cNvPr id="0" name=""/>
        <dsp:cNvSpPr/>
      </dsp:nvSpPr>
      <dsp:spPr>
        <a:xfrm>
          <a:off x="126239" y="1008238"/>
          <a:ext cx="2384748" cy="1415425"/>
        </a:xfrm>
        <a:prstGeom prst="rect">
          <a:avLst/>
        </a:prstGeom>
        <a:solidFill>
          <a:schemeClr val="bg1">
            <a:alpha val="9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Разбиение компетенций на индикаторы</a:t>
          </a:r>
        </a:p>
      </dsp:txBody>
      <dsp:txXfrm>
        <a:off x="507799" y="1008238"/>
        <a:ext cx="2003188" cy="1415425"/>
      </dsp:txXfrm>
    </dsp:sp>
    <dsp:sp modelId="{38C86D6A-C23D-47B5-9DDF-51EFC6762117}">
      <dsp:nvSpPr>
        <dsp:cNvPr id="0" name=""/>
        <dsp:cNvSpPr/>
      </dsp:nvSpPr>
      <dsp:spPr>
        <a:xfrm>
          <a:off x="124759" y="2954820"/>
          <a:ext cx="2452468" cy="2345262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Распределение индикаторов между дисциплинами (модулями) и практиками учебного плана</a:t>
          </a:r>
        </a:p>
      </dsp:txBody>
      <dsp:txXfrm>
        <a:off x="517154" y="2954820"/>
        <a:ext cx="2060073" cy="2345262"/>
      </dsp:txXfrm>
    </dsp:sp>
    <dsp:sp modelId="{D2AC345B-FD2E-4254-9B5B-0E58052DE295}">
      <dsp:nvSpPr>
        <dsp:cNvPr id="0" name=""/>
        <dsp:cNvSpPr/>
      </dsp:nvSpPr>
      <dsp:spPr>
        <a:xfrm>
          <a:off x="-4" y="161418"/>
          <a:ext cx="1107101" cy="998076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ОХОП</a:t>
          </a:r>
        </a:p>
      </dsp:txBody>
      <dsp:txXfrm>
        <a:off x="162127" y="307583"/>
        <a:ext cx="782839" cy="705746"/>
      </dsp:txXfrm>
    </dsp:sp>
    <dsp:sp modelId="{021901AC-C68C-49AA-A36C-4525D82280FF}">
      <dsp:nvSpPr>
        <dsp:cNvPr id="0" name=""/>
        <dsp:cNvSpPr/>
      </dsp:nvSpPr>
      <dsp:spPr>
        <a:xfrm>
          <a:off x="3032098" y="1008238"/>
          <a:ext cx="2969063" cy="1594741"/>
        </a:xfrm>
        <a:prstGeom prst="rect">
          <a:avLst/>
        </a:prstGeom>
        <a:noFill/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Связь индикаторов с результатами обучения (ЗУН)</a:t>
          </a:r>
        </a:p>
      </dsp:txBody>
      <dsp:txXfrm>
        <a:off x="3507148" y="1008238"/>
        <a:ext cx="2494013" cy="1594741"/>
      </dsp:txXfrm>
    </dsp:sp>
    <dsp:sp modelId="{4AA124DB-403D-4871-847A-A10EE673F1D5}">
      <dsp:nvSpPr>
        <dsp:cNvPr id="0" name=""/>
        <dsp:cNvSpPr/>
      </dsp:nvSpPr>
      <dsp:spPr>
        <a:xfrm>
          <a:off x="3032098" y="3158267"/>
          <a:ext cx="2969063" cy="1455059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Arial" panose="020B0604020202020204" pitchFamily="34" charset="0"/>
              <a:cs typeface="Arial" panose="020B0604020202020204" pitchFamily="34" charset="0"/>
            </a:rPr>
            <a:t>Связь ЗУН с тематическим содержанием и образовательными технологиями</a:t>
          </a:r>
        </a:p>
      </dsp:txBody>
      <dsp:txXfrm>
        <a:off x="3507148" y="3158267"/>
        <a:ext cx="2494013" cy="1455059"/>
      </dsp:txXfrm>
    </dsp:sp>
    <dsp:sp modelId="{58D87029-A919-48FE-AF62-AF63CFF5CF21}">
      <dsp:nvSpPr>
        <dsp:cNvPr id="0" name=""/>
        <dsp:cNvSpPr/>
      </dsp:nvSpPr>
      <dsp:spPr>
        <a:xfrm>
          <a:off x="4638354" y="445151"/>
          <a:ext cx="941413" cy="941413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РПД</a:t>
          </a:r>
        </a:p>
      </dsp:txBody>
      <dsp:txXfrm>
        <a:off x="4776221" y="583018"/>
        <a:ext cx="665679" cy="665679"/>
      </dsp:txXfrm>
    </dsp:sp>
    <dsp:sp modelId="{CE560A88-84CD-43F6-AD05-E6755029237E}">
      <dsp:nvSpPr>
        <dsp:cNvPr id="0" name=""/>
        <dsp:cNvSpPr/>
      </dsp:nvSpPr>
      <dsp:spPr>
        <a:xfrm>
          <a:off x="6129057" y="1008238"/>
          <a:ext cx="2428373" cy="3316288"/>
        </a:xfrm>
        <a:prstGeom prst="rect">
          <a:avLst/>
        </a:prstGeom>
        <a:solidFill>
          <a:schemeClr val="bg1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latin typeface="Arial" panose="020B0604020202020204" pitchFamily="34" charset="0"/>
              <a:cs typeface="Arial" panose="020B0604020202020204" pitchFamily="34" charset="0"/>
            </a:rPr>
            <a:t>Проверка индикаторов достижения компетенций через ЗУН</a:t>
          </a:r>
        </a:p>
      </dsp:txBody>
      <dsp:txXfrm>
        <a:off x="6517597" y="1008238"/>
        <a:ext cx="2039833" cy="3316288"/>
      </dsp:txXfrm>
    </dsp:sp>
    <dsp:sp modelId="{FD5E5EAB-0245-45D8-BE3D-779429395C0C}">
      <dsp:nvSpPr>
        <dsp:cNvPr id="0" name=""/>
        <dsp:cNvSpPr/>
      </dsp:nvSpPr>
      <dsp:spPr>
        <a:xfrm>
          <a:off x="6958317" y="445151"/>
          <a:ext cx="941413" cy="941413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ФОС</a:t>
          </a:r>
        </a:p>
      </dsp:txBody>
      <dsp:txXfrm>
        <a:off x="7096184" y="583018"/>
        <a:ext cx="665679" cy="665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B544C-0B6A-488D-B66E-4E48D5AE6694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22C74-7B53-46E6-AB45-5E2615CE2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6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4222-3FCC-4A80-8EC5-5916B510E7B3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4AA21-994F-4DDB-84C7-751E02C64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882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185F-5D7B-4C64-8D12-DB8EF5F208FD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297C-9FE2-446A-A3F2-A1EF66F6A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121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22009-1FAF-478A-8DEC-B37AB2EAF08F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6BEA8-5F7F-4E44-A686-3C0C0931C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8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F0644-D3A2-4FFB-AA6C-D1777FF78C32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D15C-5075-436E-BEC7-BA52A5790D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4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0261B-3A33-4F9F-BA65-94937464A938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8E330-2B57-4529-A44A-87AE0C371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9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D723D-33B9-409D-A1A7-D55597E00D3F}" type="datetime1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428D-F5AE-4CC9-AA61-343896426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3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E5783-6ED2-4483-AE38-EAA6B40F603D}" type="datetime1">
              <a:rPr lang="ru-RU" smtClean="0"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466B-AF22-49BC-8B05-9E1F4E34B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1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9B1D-5825-4586-A5B8-E9AAEFF7A7DF}" type="datetime1">
              <a:rPr lang="ru-RU" smtClean="0"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1FE3-A38F-4575-9FCD-B2E663C8DF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6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F0-5FAA-47CB-993F-D5165D464B5E}" type="datetime1">
              <a:rPr lang="ru-RU" smtClean="0"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3209B-DA23-47D4-A40E-69028A05C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04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26A53-20DE-41D1-A848-CC4B676765FF}" type="datetime1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8A70C-DE6D-4BF8-A7A6-E2C5B57574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9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BC07B-A87A-49FA-B50F-278F5448D1BB}" type="datetime1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3A709-D385-4DB4-A5E3-81262AD76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63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CB960C-4DB2-40D1-B882-36A841F66BA5}" type="datetime1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337DC-3966-4885-B28C-7E00A0598F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266429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 разработке ПООП по направлениям подготовки по УГСН 19.00.00«Промышленная экология и биотехнологии» стандартов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769694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Елена Алексеевна Зима,</a:t>
            </a:r>
          </a:p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советник при ректорате,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к.т.н., доцент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 сентября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75898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8614"/>
            <a:ext cx="8496944" cy="99412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освоению компетенций: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п.3.8 ФГОС ВО 3++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616624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Самостоятельное планирование Организацией результатов обучения по дисциплинам (модулям) и практикам (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знаний, умений, навыков – ЗУН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Соотнесение ЗУН с установленными в ОПОП индикаторами достижения компетенций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Совокупность запланированных результатов обучения по дисциплинам (модулям) и практикам должна обеспечивать формирование у выпускника всех компетенций, установленных ОПОП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Вывод: необходимость обеспечения внутренних логических связей «компетенция – индикатор – ЗУН» -  от требований к ОПОП через содержание подготовки к фондам оценочных средств, согласованных с процедурами внешней оценки (НОК)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26775E6-38CE-45F8-BF8A-165BFA091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76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08912" cy="108012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Нужны ли «карты / паспорта компетенций»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отдельные документы?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111" y="1052736"/>
            <a:ext cx="8496944" cy="5616624"/>
          </a:xfrm>
        </p:spPr>
        <p:txBody>
          <a:bodyPr>
            <a:noAutofit/>
          </a:bodyPr>
          <a:lstStyle/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Исключение документа «Карта / Паспорт компетенции» из комплекта документации по основной образовательной программе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в ФЗ-273 требований к наличию Паспорта компетенций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избыточность и трудоемкость документа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источник дополнительных ошибок</a:t>
            </a:r>
          </a:p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Включение привычного документа «Общая характеристика образовательной программы» (ОХОП) – описание образовательной программы</a:t>
            </a:r>
          </a:p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внутренних связей «компетенция – индикатор достижения компетенции –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ЗУНы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» на базе обязательных документов (рабочие программы дисциплин (модулей) и практик, оценочные средства)</a:t>
            </a:r>
            <a:b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 ОХОП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86A198A-7278-429E-9DCE-92909E41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74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Арка 15"/>
          <p:cNvSpPr/>
          <p:nvPr/>
        </p:nvSpPr>
        <p:spPr>
          <a:xfrm rot="10800000">
            <a:off x="2645988" y="5890920"/>
            <a:ext cx="432048" cy="553708"/>
          </a:xfrm>
          <a:prstGeom prst="blockArc">
            <a:avLst>
              <a:gd name="adj1" fmla="val 11299859"/>
              <a:gd name="adj2" fmla="val 0"/>
              <a:gd name="adj3" fmla="val 25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5940152" y="5353456"/>
            <a:ext cx="1728192" cy="852918"/>
          </a:xfrm>
          <a:prstGeom prst="curvedUpArrow">
            <a:avLst>
              <a:gd name="adj1" fmla="val 25000"/>
              <a:gd name="adj2" fmla="val 52479"/>
              <a:gd name="adj3" fmla="val 36201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424936" cy="1080120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Нужны ли «карты / паспорта компетенций» как отдельные документы?</a:t>
            </a:r>
          </a:p>
        </p:txBody>
      </p:sp>
      <p:graphicFrame>
        <p:nvGraphicFramePr>
          <p:cNvPr id="11" name="Схема 10"/>
          <p:cNvGraphicFramePr/>
          <p:nvPr>
            <p:extLst/>
          </p:nvPr>
        </p:nvGraphicFramePr>
        <p:xfrm>
          <a:off x="251520" y="980728"/>
          <a:ext cx="856895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1547664" y="3429000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7984" y="3617728"/>
            <a:ext cx="360040" cy="504056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звернутая стрелка 14"/>
          <p:cNvSpPr/>
          <p:nvPr/>
        </p:nvSpPr>
        <p:spPr>
          <a:xfrm>
            <a:off x="2974176" y="1199348"/>
            <a:ext cx="576064" cy="5007026"/>
          </a:xfrm>
          <a:prstGeom prst="uturnArrow">
            <a:avLst>
              <a:gd name="adj1" fmla="val 18953"/>
              <a:gd name="adj2" fmla="val 23815"/>
              <a:gd name="adj3" fmla="val 25000"/>
              <a:gd name="adj4" fmla="val 44015"/>
              <a:gd name="adj5" fmla="val 154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омер слайда 3">
            <a:extLst>
              <a:ext uri="{FF2B5EF4-FFF2-40B4-BE49-F238E27FC236}">
                <a16:creationId xmlns:a16="http://schemas.microsoft.com/office/drawing/2014/main" id="{DC1C19C1-52EE-45DC-8E7E-EEB7343C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767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5">
            <a:extLst>
              <a:ext uri="{FF2B5EF4-FFF2-40B4-BE49-F238E27FC236}">
                <a16:creationId xmlns:a16="http://schemas.microsoft.com/office/drawing/2014/main" id="{E7A42FA8-E963-422E-B6B6-85B9DF59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651304" cy="1368152"/>
          </a:xfrm>
        </p:spPr>
        <p:txBody>
          <a:bodyPr/>
          <a:lstStyle/>
          <a:p>
            <a:pPr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Основная профессиональная образовательная программа: согласованность с требованиями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ФГОС ВО 3+ и ФГОС ВО 3++ </a:t>
            </a:r>
          </a:p>
        </p:txBody>
      </p:sp>
      <p:sp>
        <p:nvSpPr>
          <p:cNvPr id="9" name="Скругленный прямоугольник 7">
            <a:extLst>
              <a:ext uri="{FF2B5EF4-FFF2-40B4-BE49-F238E27FC236}">
                <a16:creationId xmlns:a16="http://schemas.microsoft.com/office/drawing/2014/main" id="{71732C47-D1AE-4D7C-ACB9-E7B28AF1D33B}"/>
              </a:ext>
            </a:extLst>
          </p:cNvPr>
          <p:cNvSpPr/>
          <p:nvPr/>
        </p:nvSpPr>
        <p:spPr>
          <a:xfrm>
            <a:off x="2699792" y="3609020"/>
            <a:ext cx="3672407" cy="2484276"/>
          </a:xfrm>
          <a:prstGeom prst="roundRect">
            <a:avLst/>
          </a:prstGeom>
          <a:solidFill>
            <a:srgbClr val="F79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Дисциплина 1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ЗУН дисциплины 1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ЗУН дисциплины 2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ЗУН дисциплины 3</a:t>
            </a:r>
          </a:p>
        </p:txBody>
      </p:sp>
      <p:sp>
        <p:nvSpPr>
          <p:cNvPr id="10" name="Скругленный прямоугольник 7">
            <a:extLst>
              <a:ext uri="{FF2B5EF4-FFF2-40B4-BE49-F238E27FC236}">
                <a16:creationId xmlns:a16="http://schemas.microsoft.com/office/drawing/2014/main" id="{B969E634-2B2F-49AA-B67E-2E6DA798EE35}"/>
              </a:ext>
            </a:extLst>
          </p:cNvPr>
          <p:cNvSpPr/>
          <p:nvPr/>
        </p:nvSpPr>
        <p:spPr>
          <a:xfrm>
            <a:off x="908721" y="2024844"/>
            <a:ext cx="1875250" cy="864096"/>
          </a:xfrm>
          <a:prstGeom prst="roundRect">
            <a:avLst/>
          </a:prstGeom>
          <a:solidFill>
            <a:srgbClr val="F7994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Компетенция 1 ФГОС ВО 3+</a:t>
            </a:r>
          </a:p>
        </p:txBody>
      </p:sp>
      <p:sp>
        <p:nvSpPr>
          <p:cNvPr id="11" name="Скругленный прямоугольник 7">
            <a:extLst>
              <a:ext uri="{FF2B5EF4-FFF2-40B4-BE49-F238E27FC236}">
                <a16:creationId xmlns:a16="http://schemas.microsoft.com/office/drawing/2014/main" id="{7923B066-B391-42B1-A406-BA2319BAC584}"/>
              </a:ext>
            </a:extLst>
          </p:cNvPr>
          <p:cNvSpPr/>
          <p:nvPr/>
        </p:nvSpPr>
        <p:spPr>
          <a:xfrm>
            <a:off x="6360030" y="2024844"/>
            <a:ext cx="1875250" cy="86409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Компетенция 3 ФГОС ВО 3++</a:t>
            </a:r>
          </a:p>
        </p:txBody>
      </p:sp>
      <p:sp>
        <p:nvSpPr>
          <p:cNvPr id="12" name="Скругленный прямоугольник 7">
            <a:extLst>
              <a:ext uri="{FF2B5EF4-FFF2-40B4-BE49-F238E27FC236}">
                <a16:creationId xmlns:a16="http://schemas.microsoft.com/office/drawing/2014/main" id="{5573F5D5-0EFD-43A2-BA2D-D6EE9BE94367}"/>
              </a:ext>
            </a:extLst>
          </p:cNvPr>
          <p:cNvSpPr/>
          <p:nvPr/>
        </p:nvSpPr>
        <p:spPr>
          <a:xfrm>
            <a:off x="3596341" y="2008211"/>
            <a:ext cx="1875250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Индикатор Х</a:t>
            </a:r>
          </a:p>
        </p:txBody>
      </p:sp>
      <p:sp>
        <p:nvSpPr>
          <p:cNvPr id="6" name="Стрелка: влево-вправо 5">
            <a:extLst>
              <a:ext uri="{FF2B5EF4-FFF2-40B4-BE49-F238E27FC236}">
                <a16:creationId xmlns:a16="http://schemas.microsoft.com/office/drawing/2014/main" id="{A26E632D-48F6-4830-A147-6343D8578C2B}"/>
              </a:ext>
            </a:extLst>
          </p:cNvPr>
          <p:cNvSpPr/>
          <p:nvPr/>
        </p:nvSpPr>
        <p:spPr>
          <a:xfrm>
            <a:off x="2843808" y="2384884"/>
            <a:ext cx="61358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лево-вправо 12">
            <a:extLst>
              <a:ext uri="{FF2B5EF4-FFF2-40B4-BE49-F238E27FC236}">
                <a16:creationId xmlns:a16="http://schemas.microsoft.com/office/drawing/2014/main" id="{CD9FE568-5CC3-4235-B5A9-D750EB16BC43}"/>
              </a:ext>
            </a:extLst>
          </p:cNvPr>
          <p:cNvSpPr/>
          <p:nvPr/>
        </p:nvSpPr>
        <p:spPr>
          <a:xfrm>
            <a:off x="5614596" y="2384884"/>
            <a:ext cx="61358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лево-вправо 13">
            <a:extLst>
              <a:ext uri="{FF2B5EF4-FFF2-40B4-BE49-F238E27FC236}">
                <a16:creationId xmlns:a16="http://schemas.microsoft.com/office/drawing/2014/main" id="{270D49E2-9854-4E18-98D6-70282850ABF3}"/>
              </a:ext>
            </a:extLst>
          </p:cNvPr>
          <p:cNvSpPr/>
          <p:nvPr/>
        </p:nvSpPr>
        <p:spPr>
          <a:xfrm rot="5400000">
            <a:off x="4227172" y="3122206"/>
            <a:ext cx="61358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8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24936" cy="266429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 разработке ПООП по направлениям подготовки по УГСН 19.00.00«Промышленная экология и биотехнологии» стандартов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941168"/>
            <a:ext cx="7696944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Елена Алексеевна Зима,</a:t>
            </a:r>
          </a:p>
          <a:p>
            <a:pPr algn="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советник при ректорате,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к.т.н., доцент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 сентября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3878100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896"/>
            <a:ext cx="8748464" cy="778325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Учет требований профессиональных стандартов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63527" y="1403090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latin typeface="+mn-lt"/>
                <a:cs typeface="Myriad Pro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2808312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Федеральный государственный образовательный стандарт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836712"/>
            <a:ext cx="2664296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Примерная основная образовательная программа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2160" y="836712"/>
            <a:ext cx="2958120" cy="13234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Основная профессиональная образовательная программа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2222616"/>
            <a:ext cx="8574744" cy="40011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Профессиональный стандарт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3126782"/>
            <a:ext cx="2232248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Описание областей и сфер ПД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Типы задач ПД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УК, ОПК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0000"/>
                </a:solidFill>
              </a:rPr>
              <a:t>Перечень сопряженных ПС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784" y="2853264"/>
            <a:ext cx="3168352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Перечень ОТФ и ТФ, сопряженных с ФГОС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Открытый перечень направленностей (профилей) подготовки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Задачи ПД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Индикаторы достижения УК, ОПК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</a:rPr>
              <a:t>Обязательные ПК (при наличии) и индикаторы их достижения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Рекомендуемые ПК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6136" y="2859977"/>
            <a:ext cx="3174144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Заданная направленность (профиль) 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Отобранный перечень ПС, ОТФ и ТФ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Отобранные задачи ПД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Индикаторы УК, ОПК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Обязательные и </a:t>
            </a:r>
            <a:r>
              <a:rPr lang="ru-RU" i="1" dirty="0">
                <a:solidFill>
                  <a:srgbClr val="000000"/>
                </a:solidFill>
              </a:rPr>
              <a:t>рекомендуемые</a:t>
            </a:r>
            <a:r>
              <a:rPr lang="ru-RU" dirty="0">
                <a:solidFill>
                  <a:srgbClr val="000000"/>
                </a:solidFill>
              </a:rPr>
              <a:t> ПК (по решению Организации) и их индикаторы</a:t>
            </a:r>
          </a:p>
          <a:p>
            <a:pPr marL="457200" indent="-32400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</a:rPr>
              <a:t>Дополнительные ПК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403648" y="2608212"/>
            <a:ext cx="396044" cy="504057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09982" y="2608212"/>
            <a:ext cx="396044" cy="223297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7293198" y="2608212"/>
            <a:ext cx="396044" cy="223298"/>
          </a:xfrm>
          <a:prstGeom prst="downArrow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BE46FC8A-DDFA-4E8C-A595-C812737AC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5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1522"/>
            <a:ext cx="8424936" cy="811213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Классификация компетенций в утвержденных ФГОС ВО 3++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28179" y="2951771"/>
            <a:ext cx="7488237" cy="13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Универсальные компетенции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Общепрофессиональные компетенции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2400" u="none" dirty="0">
                <a:cs typeface="Arial" pitchFamily="34" charset="0"/>
              </a:rPr>
              <a:t> Профессиональные компетенции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691680" y="4473578"/>
            <a:ext cx="648072" cy="792088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flipV="1">
            <a:off x="1691680" y="2159683"/>
            <a:ext cx="648072" cy="792088"/>
          </a:xfrm>
          <a:prstGeom prst="downArrow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532859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Индикаторы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589584"/>
            <a:ext cx="2537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Категории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4299832"/>
            <a:ext cx="62646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обобщенные характеристики, уточняющие и раскрывающие формулировку компетенции в виде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конкретных действий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выполняемых выпускником, освоившим данную компетенцию. Индикаторы достижения компетенций должны быть </a:t>
            </a:r>
            <a:r>
              <a:rPr lang="ru-RU" sz="2000" b="1" dirty="0">
                <a:latin typeface="Arial" pitchFamily="34" charset="0"/>
                <a:cs typeface="Arial" pitchFamily="34" charset="0"/>
              </a:rPr>
              <a:t>измеряемы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с помощью средств, доступных в образовательном процессе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1196752"/>
            <a:ext cx="59046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Сквозные характеристики ключевых аспектов деятельности выпускника, отражающие в ФГОС ВО разного уровня высшего образования преемственность соответствующих компетенций</a:t>
            </a: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6BA57948-77F5-4F28-9422-261EB8B83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6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6944" cy="745058"/>
          </a:xfrm>
        </p:spPr>
        <p:txBody>
          <a:bodyPr>
            <a:noAutofit/>
          </a:bodyPr>
          <a:lstStyle/>
          <a:p>
            <a:pPr lvl="0" algn="l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Принципиальные моменты актуализации ФГОС: компетенции выпускников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112568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Универсальные компетенции (УК): единый набор, согласованный для всех уровней высшего образования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Общепрофессиональные компетенции (ОПК): базовые основы профессиональной деятельности с учетом потенциального развития области или областей деятельности, сопряженных ПС (при наличии)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единые для области образования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единые для УГСН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единые для направления подготовки (специальности)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Профессиональные компетенции (ПК): основа –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выбранные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ПС (при наличии),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иные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источники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обязательные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профессиональные компетенции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рекомендуемые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профессиональные компетенции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CD2000-D5E8-42A7-B319-226A3095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2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6944" cy="864096"/>
          </a:xfrm>
        </p:spPr>
        <p:txBody>
          <a:bodyPr>
            <a:noAutofit/>
          </a:bodyPr>
          <a:lstStyle/>
          <a:p>
            <a:pPr lvl="0" algn="l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Индикаторы достижения универсальных компетенций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4896544"/>
          </a:xfrm>
        </p:spPr>
        <p:txBody>
          <a:bodyPr>
            <a:noAutofit/>
          </a:bodyPr>
          <a:lstStyle/>
          <a:p>
            <a:r>
              <a:rPr lang="ru-RU" sz="2600" dirty="0">
                <a:latin typeface="Arial" pitchFamily="34" charset="0"/>
                <a:cs typeface="Arial" pitchFamily="34" charset="0"/>
              </a:rPr>
              <a:t>Основной принцип: единство формулировок для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уровня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 высшего образования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Отсутствие единых методических рекомендаций со стороны Минобрнауки России</a:t>
            </a:r>
          </a:p>
          <a:p>
            <a:r>
              <a:rPr lang="ru-RU" sz="2600" dirty="0">
                <a:latin typeface="Arial" pitchFamily="34" charset="0"/>
                <a:cs typeface="Arial" pitchFamily="34" charset="0"/>
              </a:rPr>
              <a:t>Разработка коллектива НИУ ВШЭ (ФУМО по социологии) с привлечением представителей других ФУМО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CD2000-D5E8-42A7-B319-226A3095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187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496944" cy="745058"/>
          </a:xfrm>
        </p:spPr>
        <p:txBody>
          <a:bodyPr>
            <a:noAutofit/>
          </a:bodyPr>
          <a:lstStyle/>
          <a:p>
            <a:pPr lvl="0" algn="l"/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Индикаторы достижения универсальных компетенций: пример из разработки ВШЭ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72608"/>
          </a:xfrm>
        </p:spPr>
        <p:txBody>
          <a:bodyPr>
            <a:noAutofit/>
          </a:bodyPr>
          <a:lstStyle/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УК.1(б). Способен осуществлять поиск, критический анализ информации, применять системный подход для решения поставленных задач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Определяет, интерпретирует и ранжирует информацию, требуемую для решения поставленной задачи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Осуществляет поиск информации для решения поставленной задачи по различным типам запросов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УК-1(м). Способен осуществлять критический анализ проблемных ситуаций на основе системного подхода, вырабатывать стратегию действий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Определяет пробелы в информации, необходимой для решения проблемной ситуации, и проектирует процессы по их устранению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Критически оценивает надежность источников информации, работает с противоречивой информацией из разных источников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8CD2000-D5E8-42A7-B319-226A3095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6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6524"/>
            <a:ext cx="8568952" cy="916211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Формулирование компетенций и индикаторов: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5"/>
            <a:ext cx="8496944" cy="55446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Компетенции (индикаторы) должны быть сформулированы максимально просто, чтобы быть понятными заказчикам (обучающимся и работодателям)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Компетенции (индикаторы) не должны дублироваться,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должны обладать ярко выраженной различительной способностью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Следует «разводить» компетенции по уровням образования (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бакалавриат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-магистратура,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специалитет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-ординатура, …)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Компетенций (индикаторов)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не должно быть много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это затрудняет работу с ними привлеченных экспертов-работодателей и других экспертов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Компетенции должны быть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измеряемы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 помощью средств, доступных в образовательном процессе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00343D-3553-4430-818E-AE89CF23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40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8614"/>
            <a:ext cx="8352928" cy="99412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latin typeface="Arial" pitchFamily="34" charset="0"/>
                <a:cs typeface="Arial" pitchFamily="34" charset="0"/>
              </a:rPr>
              <a:t>Формулирование компетенций и индикаторов: рекомендации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654" y="1052736"/>
            <a:ext cx="8496944" cy="59046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Индикаторы достижения компетенции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должны в полной мере с разных сторон характеризовать компетенцию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ключевые результаты, которые в обязательном порядке должны быть достигнуты в рамках образовательного процесса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глаголы действия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сопоставимость с трудовыми функциями и (или) трудовыми действиями ПС (равенство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не(!)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 тождественное)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Следует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избегать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формулирования индикаторов в терминах ЗУН (знания, умения, навыки)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Индикаторы должны быть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измеряемы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с помощью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средств, доступных в образовательном процессе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cs typeface="Arial" pitchFamily="34" charset="0"/>
              </a:rPr>
              <a:t>Формулировки компетенций (индикаторов) </a:t>
            </a:r>
            <a:r>
              <a:rPr lang="ru-RU" sz="2100" b="1" dirty="0">
                <a:latin typeface="Arial" pitchFamily="34" charset="0"/>
                <a:cs typeface="Arial" pitchFamily="34" charset="0"/>
              </a:rPr>
              <a:t>не должны 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содержать глаголы ментального восприятия (осознавать, понимать, …)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Учет фондов оценочных средств независимой оценки квалификаций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C62E88-2D7A-4660-8C5B-A22B0847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53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40960" cy="1152128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Общепрофессиональные компетенции и индикаторы их достижения в ПООП по специальности</a:t>
            </a:r>
            <a:b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33.05.01 Фармация (пример)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712968" cy="4937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>
                <a:latin typeface="Arial" panose="020B0604020202020204" pitchFamily="34" charset="0"/>
                <a:cs typeface="Arial" panose="020B0604020202020204" pitchFamily="34" charset="0"/>
              </a:rPr>
              <a:t>Категория: </a:t>
            </a:r>
            <a:r>
              <a:rPr lang="ru-RU" sz="19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методология</a:t>
            </a:r>
          </a:p>
          <a:p>
            <a:pPr marL="0" indent="0">
              <a:buNone/>
            </a:pPr>
            <a:endParaRPr lang="ru-RU" sz="1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31540" y="1791832"/>
          <a:ext cx="8280920" cy="4415028"/>
        </p:xfrm>
        <a:graphic>
          <a:graphicData uri="http://schemas.openxmlformats.org/drawingml/2006/table">
            <a:tbl>
              <a:tblPr firstRow="1" firstCol="1" bandRow="1"/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2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9796">
                <a:tc rowSpan="3"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ОПК-2. Способен применять знания о морфофункциональных особенностях, физиологических состояниях и патологических процессах в организме человека для решения профессиональных задач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ОПК-2.1. Анализирует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фармакокинетику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и </a:t>
                      </a:r>
                      <a:r>
                        <a:rPr lang="ru-RU" sz="16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фармакодинамику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лекарственного средства на основе знаний о морфофункциональных особенностях, физиологических состояниях и патологических процессах в организме человека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97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ОПК-2.2. Объясняет основные и побочные действия лекарственных препаратов, эффекты от их совместного применения и взаимодействия с пищей с учетом морфофункциональных особенностей, физиологических состояний и патологических процессов в организме человека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09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ОПК-2.3. Учитывает морфофункциональные особенности, физиологические состояния и патологические процессы в организме человека при выборе безрецептурных лекарственных препаратов и других товаров аптечного ассортимента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омер слайда 3">
            <a:extLst>
              <a:ext uri="{FF2B5EF4-FFF2-40B4-BE49-F238E27FC236}">
                <a16:creationId xmlns:a16="http://schemas.microsoft.com/office/drawing/2014/main" id="{3DDB60C1-EC9A-441A-8E3D-99E8F602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DDED15C-5075-436E-BEC7-BA52A5790D14}" type="slidenum"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876084"/>
      </p:ext>
    </p:extLst>
  </p:cSld>
  <p:clrMapOvr>
    <a:masterClrMapping/>
  </p:clrMapOvr>
</p:sld>
</file>

<file path=ppt/theme/theme1.xml><?xml version="1.0" encoding="utf-8"?>
<a:theme xmlns:a="http://schemas.openxmlformats.org/drawingml/2006/main" name="208fa11052ecd406078ae041fb16876b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208fa11052ecd406078ae041fb16876b</Template>
  <TotalTime>1529</TotalTime>
  <Words>983</Words>
  <Application>Microsoft Office PowerPoint</Application>
  <PresentationFormat>Экран (4:3)</PresentationFormat>
  <Paragraphs>123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Myriad Pro</vt:lpstr>
      <vt:lpstr>Times New Roman</vt:lpstr>
      <vt:lpstr>Wingdings</vt:lpstr>
      <vt:lpstr>208fa11052ecd406078ae041fb16876b</vt:lpstr>
      <vt:lpstr>О разработке ПООП по направлениям подготовки по УГСН 19.00.00«Промышленная экология и биотехнологии» стандартов</vt:lpstr>
      <vt:lpstr>Учет требований профессиональных стандартов</vt:lpstr>
      <vt:lpstr>Классификация компетенций в утвержденных ФГОС ВО 3++</vt:lpstr>
      <vt:lpstr>Принципиальные моменты актуализации ФГОС: компетенции выпускников</vt:lpstr>
      <vt:lpstr>Индикаторы достижения универсальных компетенций</vt:lpstr>
      <vt:lpstr>Индикаторы достижения универсальных компетенций: пример из разработки ВШЭ</vt:lpstr>
      <vt:lpstr>Формулирование компетенций и индикаторов: рекомендации</vt:lpstr>
      <vt:lpstr>Формулирование компетенций и индикаторов: рекомендации</vt:lpstr>
      <vt:lpstr>Общепрофессиональные компетенции и индикаторы их достижения в ПООП по специальности 33.05.01 Фармация (пример)</vt:lpstr>
      <vt:lpstr>Требования к освоению компетенций: п.3.8 ФГОС ВО 3++</vt:lpstr>
      <vt:lpstr>Нужны ли «карты / паспорта компетенций» как отдельные документы?</vt:lpstr>
      <vt:lpstr>Нужны ли «карты / паспорта компетенций» как отдельные документы?</vt:lpstr>
      <vt:lpstr>Основная профессиональная образовательная программа: согласованность с требованиями ФГОС ВО 3+ и ФГОС ВО 3++ </vt:lpstr>
      <vt:lpstr>О разработке ПООП по направлениям подготовки по УГСН 19.00.00«Промышленная экология и биотехнологии» стандартов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Обсуждение модульной основной образовательной программы по специальности 33.05.01 Фармация (ФГОС 3+), профиль «Маркетинг в сфере лекарственного обеспечения»</dc:title>
  <dc:creator>Yulia</dc:creator>
  <cp:lastModifiedBy>Зима Елена</cp:lastModifiedBy>
  <cp:revision>124</cp:revision>
  <dcterms:created xsi:type="dcterms:W3CDTF">2018-05-19T12:24:11Z</dcterms:created>
  <dcterms:modified xsi:type="dcterms:W3CDTF">2018-09-04T21:51:53Z</dcterms:modified>
</cp:coreProperties>
</file>