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303" r:id="rId5"/>
    <p:sldId id="304" r:id="rId6"/>
    <p:sldId id="267" r:id="rId7"/>
    <p:sldId id="269" r:id="rId8"/>
    <p:sldId id="257" r:id="rId9"/>
    <p:sldId id="258" r:id="rId10"/>
    <p:sldId id="259" r:id="rId11"/>
    <p:sldId id="260" r:id="rId12"/>
    <p:sldId id="271" r:id="rId13"/>
    <p:sldId id="272" r:id="rId14"/>
    <p:sldId id="268" r:id="rId15"/>
    <p:sldId id="261" r:id="rId16"/>
    <p:sldId id="262" r:id="rId17"/>
    <p:sldId id="266" r:id="rId18"/>
    <p:sldId id="309" r:id="rId19"/>
    <p:sldId id="310" r:id="rId20"/>
    <p:sldId id="263" r:id="rId21"/>
    <p:sldId id="270" r:id="rId22"/>
    <p:sldId id="30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5B02B-BAA5-47A5-B092-7F6DAF940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4677DD-5B56-48F5-9A04-26EA8CDBC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155C3-2A57-43E9-B0F8-A0FC76F1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3C45-3FE8-49BB-86A8-3F226D914DE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CEA1EC-D9C2-43B8-818D-75CBAFD0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D837BE-9461-44B7-9D88-076DF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322D-7EFE-475E-B9CE-EE49D1F88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2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0FD0D-DFBB-4A3C-9C72-ECAD6436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6F06C6-3943-4FF4-B318-D1C9E4D73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5FC592-A981-4CF5-9BEC-B4BA60E9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3C45-3FE8-49BB-86A8-3F226D914DE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1CED82-D103-4CA7-974A-AC7E5E5A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3BC26-5F62-4055-A550-B83339E9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322D-7EFE-475E-B9CE-EE49D1F88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E2447A-FD62-4738-BD5D-D02AD4B78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909162-54AB-4C60-87E5-26A043797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F5F384-9710-4B5A-8966-AECC73BD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3C45-3FE8-49BB-86A8-3F226D914DE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5992E-B630-4D2F-AE22-FC72225D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E73C3D-E050-4224-9A8D-43A6C9346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322D-7EFE-475E-B9CE-EE49D1F88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7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E4FE-90F4-4E51-919A-0F7D33F4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7CE8F-45BB-49C0-848B-54C92E2E6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B84D13-AE92-40DB-9591-9219881B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3C45-3FE8-49BB-86A8-3F226D914DE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232C1-5A6F-41D5-92F2-B80B8C66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D25B84-D2A9-49A3-ADE3-1CB13151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322D-7EFE-475E-B9CE-EE49D1F88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F65F6-123D-4A2B-AA3F-0E970D00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B318E5-BBDA-4D85-ADF1-D399A1B2F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A9242-051D-402D-B7B2-845AF4D1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3C45-3FE8-49BB-86A8-3F226D914DE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6C447-E8E3-4A29-B0A6-06828EA6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629D9-0B77-4157-AB25-0481D557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322D-7EFE-475E-B9CE-EE49D1F88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E88B3-9327-4987-B4D9-A298452D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04A46A-2123-42AF-968A-3AEDEC36B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A69636-951A-4F9F-ADEE-5C667D53C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4C3AB0-707C-4CB7-A83E-738A9899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3C45-3FE8-49BB-86A8-3F226D914DE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EC9A34-086C-4166-97E3-C8646EAA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F725CA-6217-4E44-823A-93A313A1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322D-7EFE-475E-B9CE-EE49D1F88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7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6824B-4790-4C5C-A30F-A63E8B7E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C088C-688D-4F27-B48F-EFC5B3A1A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22C2C4-1352-4C98-8B81-304CF4484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FA3D7E-92E1-4781-8043-32AF530D7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BBA291-5E6B-4B90-B39B-6AEAFD18F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5AF2DE-7550-4E6E-AB37-305EB8B7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3C45-3FE8-49BB-86A8-3F226D914DE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EE8E73-DC22-4835-B394-9D8F2F50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C84717-9D2C-4689-BDDB-08B66FD8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322D-7EFE-475E-B9CE-EE49D1F88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2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DF617-B8F5-4D94-9C4A-DA35B06E0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9DD6C4-7D70-48AC-B031-00D73B64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3C45-3FE8-49BB-86A8-3F226D914DE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4D0C36-0CCA-4A05-B0EE-48B1303D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D045A9-3E55-44E5-8570-FBB816A9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322D-7EFE-475E-B9CE-EE49D1F88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1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60F20-7ED6-47FD-B2C0-EC5D4C0B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3C45-3FE8-49BB-86A8-3F226D914DE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931BF6-843D-465A-8100-F895A8E7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F07AEF-9D96-45D3-BCAD-A46A77B3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322D-7EFE-475E-B9CE-EE49D1F88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C8606-200E-42C0-9A26-E9AAEBB9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1ECC6-6662-4C3C-8ACF-FE359C03D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A45D58-8F09-4F7E-8F50-F2E069C1A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360183-55B3-4454-92C5-8C1D9A22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3C45-3FE8-49BB-86A8-3F226D914DE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B62EED-ACEC-49F3-A482-190914B1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A5686A-9BF5-4856-899D-8816E50B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322D-7EFE-475E-B9CE-EE49D1F88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7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FD0BE-BD96-4FC6-A19F-0117F67E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FD9E88-28A1-4613-AA94-B9EAD7EE6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9F83A7-F071-45D6-9F7C-3BEDB9553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7640CE-BBFF-49F1-A6B8-8D924A552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3C45-3FE8-49BB-86A8-3F226D914DE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A11076-556B-40EF-8618-B90E9088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750F0B-53D4-48E8-9850-B892D083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322D-7EFE-475E-B9CE-EE49D1F88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82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C31C1-A0FB-4A85-B6A4-6664128E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21A047-A719-409A-AB7F-52BBE09C2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9EFBAA-26E2-421B-8582-5CA914755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63C45-3FE8-49BB-86A8-3F226D914DE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4010E-1B17-4479-907D-DF8C8DE68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B4866-BB92-4A7A-9DA6-D2AC9C37F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5322D-7EFE-475E-B9CE-EE49D1F88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9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017A7-745F-459A-9F32-3049BD5AA7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FD1AEB-9479-4F81-828C-6C948334EE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F240EC-62D5-4AF6-92A0-E3E006FAB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0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D5CC4-42D6-448C-9514-B38BF594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581D85-ED07-4A26-9CA4-0971071D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0333"/>
            <a:ext cx="10515600" cy="562663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FE28371-0C23-4D85-A133-F99BD3E0F08E}"/>
              </a:ext>
            </a:extLst>
          </p:cNvPr>
          <p:cNvSpPr/>
          <p:nvPr/>
        </p:nvSpPr>
        <p:spPr>
          <a:xfrm>
            <a:off x="38101" y="830664"/>
            <a:ext cx="422486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Аналоговый инструментарий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58DA11F-4524-4CB3-919D-D3A807CBA53E}"/>
              </a:ext>
            </a:extLst>
          </p:cNvPr>
          <p:cNvSpPr/>
          <p:nvPr/>
        </p:nvSpPr>
        <p:spPr>
          <a:xfrm>
            <a:off x="0" y="2156227"/>
            <a:ext cx="4224867" cy="2788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Профстандарты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Компетенция </a:t>
            </a:r>
            <a:r>
              <a:rPr lang="ru-RU" dirty="0" err="1"/>
              <a:t>Ворлд</a:t>
            </a:r>
            <a:r>
              <a:rPr lang="ru-RU" dirty="0"/>
              <a:t> </a:t>
            </a:r>
            <a:r>
              <a:rPr lang="ru-RU" dirty="0" err="1"/>
              <a:t>Скиллс</a:t>
            </a:r>
            <a:r>
              <a:rPr lang="ru-RU" dirty="0"/>
              <a:t>,</a:t>
            </a:r>
          </a:p>
          <a:p>
            <a:pPr algn="ctr"/>
            <a:r>
              <a:rPr lang="ru-RU" dirty="0"/>
              <a:t>ФГОС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41C303D-BE0C-4510-93D3-180288A95898}"/>
              </a:ext>
            </a:extLst>
          </p:cNvPr>
          <p:cNvSpPr/>
          <p:nvPr/>
        </p:nvSpPr>
        <p:spPr>
          <a:xfrm>
            <a:off x="7548031" y="803476"/>
            <a:ext cx="460586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Цифровой инструментарий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B10F4D2-83F9-4B37-8666-8A1015086AB4}"/>
              </a:ext>
            </a:extLst>
          </p:cNvPr>
          <p:cNvSpPr/>
          <p:nvPr/>
        </p:nvSpPr>
        <p:spPr>
          <a:xfrm>
            <a:off x="7548032" y="2034909"/>
            <a:ext cx="4643968" cy="2788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Оценочные материалы для НОК, аттестации, сертификации и. т. д. </a:t>
            </a:r>
          </a:p>
          <a:p>
            <a:pPr algn="ctr"/>
            <a:r>
              <a:rPr lang="ru-RU" dirty="0"/>
              <a:t>Фонды Оценочных Средств ФОС</a:t>
            </a:r>
          </a:p>
          <a:p>
            <a:pPr algn="ctr"/>
            <a:r>
              <a:rPr lang="ru-RU" sz="1600" dirty="0"/>
              <a:t>Комплект Измерительных Материалов КИМ</a:t>
            </a:r>
          </a:p>
          <a:p>
            <a:pPr algn="ctr"/>
            <a:r>
              <a:rPr lang="ru-RU" sz="1600" dirty="0"/>
              <a:t>ЭКСПЕРТ 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B4644DA-5DEB-4454-A9D0-591D7A9D396D}"/>
              </a:ext>
            </a:extLst>
          </p:cNvPr>
          <p:cNvSpPr/>
          <p:nvPr/>
        </p:nvSpPr>
        <p:spPr>
          <a:xfrm>
            <a:off x="4461934" y="803476"/>
            <a:ext cx="2853266" cy="41409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Цифровой Эксперт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ГОСТы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 Регламенты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Отраслевые эталоны</a:t>
            </a:r>
          </a:p>
        </p:txBody>
      </p:sp>
    </p:spTree>
    <p:extLst>
      <p:ext uri="{BB962C8B-B14F-4D97-AF65-F5344CB8AC3E}">
        <p14:creationId xmlns:p14="http://schemas.microsoft.com/office/powerpoint/2010/main" val="106124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42F45-CDCC-4012-890B-463B3D9F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208519-8654-49D4-B31C-FDED0A014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ГОСТ Р 57720-2017</a:t>
            </a:r>
          </a:p>
          <a:p>
            <a:pPr marL="0" indent="0">
              <a:buNone/>
            </a:pPr>
            <a:r>
              <a:rPr lang="ru-RU" dirty="0"/>
              <a:t>НАЦИОНАЛЬНЫЙ СТАНДАРТ РОССИЙСКОЙ ФЕДЕРАЦИИ</a:t>
            </a:r>
          </a:p>
          <a:p>
            <a:pPr marL="0" indent="0">
              <a:buNone/>
            </a:pPr>
            <a:r>
              <a:rPr lang="ru-RU" dirty="0"/>
              <a:t>Информационно-коммуникационные технологии в образовании</a:t>
            </a:r>
          </a:p>
          <a:p>
            <a:pPr marL="0" indent="0">
              <a:buNone/>
            </a:pPr>
            <a:r>
              <a:rPr lang="ru-RU" dirty="0"/>
              <a:t>СТРУКТУРА ИНФОРМАЦИИ ЭЛЕКТРОННОГО ПОРТФОЛИО БАЗОВАЯ</a:t>
            </a:r>
          </a:p>
          <a:p>
            <a:pPr marL="0" indent="0">
              <a:buNone/>
            </a:pPr>
            <a:r>
              <a:rPr lang="en-US" dirty="0"/>
              <a:t>Information and communication technologies in education. E-Portfolio information</a:t>
            </a:r>
          </a:p>
          <a:p>
            <a:pPr marL="0" indent="0">
              <a:buNone/>
            </a:pPr>
            <a:r>
              <a:rPr lang="en-US" dirty="0"/>
              <a:t>basic structure</a:t>
            </a:r>
          </a:p>
          <a:p>
            <a:pPr marL="0" indent="0">
              <a:buNone/>
            </a:pPr>
            <a:r>
              <a:rPr lang="ru-RU" dirty="0"/>
              <a:t>ОКС 35.240.99</a:t>
            </a:r>
          </a:p>
          <a:p>
            <a:pPr marL="0" indent="0">
              <a:buNone/>
            </a:pPr>
            <a:r>
              <a:rPr lang="ru-RU" dirty="0"/>
              <a:t>Дата введения 2018-09-01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55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02EF4-4B44-4247-910E-2655DA7E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AF205-29A5-4948-9BF7-BB66C0A97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ГОСТ 30524-2013</a:t>
            </a:r>
          </a:p>
          <a:p>
            <a:pPr marL="0" indent="0">
              <a:buNone/>
            </a:pPr>
            <a:r>
              <a:rPr lang="ru-RU" dirty="0"/>
              <a:t>МЕЖГОСУДАРСТВЕННЫЙ СТАНДАРТ</a:t>
            </a:r>
          </a:p>
          <a:p>
            <a:pPr marL="0" indent="0">
              <a:buNone/>
            </a:pPr>
            <a:r>
              <a:rPr lang="ru-RU" dirty="0"/>
              <a:t>Услуги общественного питания</a:t>
            </a:r>
          </a:p>
          <a:p>
            <a:pPr marL="0" indent="0">
              <a:buNone/>
            </a:pPr>
            <a:r>
              <a:rPr lang="ru-RU" dirty="0"/>
              <a:t>ТРЕБОВАНИЯ К ПЕРСОНАЛУ</a:t>
            </a:r>
          </a:p>
          <a:p>
            <a:pPr marL="0" indent="0">
              <a:buNone/>
            </a:pPr>
            <a:r>
              <a:rPr lang="en-US" dirty="0"/>
              <a:t>Services of public catering. Requirements t</a:t>
            </a:r>
            <a:r>
              <a:rPr lang="ru-RU" dirty="0"/>
              <a:t>о </a:t>
            </a:r>
            <a:r>
              <a:rPr lang="en-US" dirty="0"/>
              <a:t>the personnel</a:t>
            </a:r>
          </a:p>
          <a:p>
            <a:pPr marL="0" indent="0">
              <a:buNone/>
            </a:pPr>
            <a:r>
              <a:rPr lang="ru-RU" dirty="0"/>
              <a:t>МКС 55.200</a:t>
            </a:r>
          </a:p>
          <a:p>
            <a:pPr marL="0" indent="0">
              <a:buNone/>
            </a:pPr>
            <a:r>
              <a:rPr lang="ru-RU" dirty="0"/>
              <a:t>Настоящий стандарт устанавливает общие минимальные требования к</a:t>
            </a:r>
          </a:p>
          <a:p>
            <a:pPr marL="0" indent="0">
              <a:buNone/>
            </a:pPr>
            <a:r>
              <a:rPr lang="ru-RU" dirty="0"/>
              <a:t>персоналу предприятий общественного питания различных типов всех</a:t>
            </a:r>
          </a:p>
          <a:p>
            <a:pPr marL="0" indent="0">
              <a:buNone/>
            </a:pPr>
            <a:r>
              <a:rPr lang="ru-RU" dirty="0"/>
              <a:t>организационно-правовых форм и форм собственности.</a:t>
            </a:r>
          </a:p>
          <a:p>
            <a:pPr marL="0" indent="0">
              <a:buNone/>
            </a:pPr>
            <a:r>
              <a:rPr lang="ru-RU" dirty="0"/>
              <a:t>Положения настоящего стандарта могут быть использованы при подборе и</a:t>
            </a:r>
          </a:p>
          <a:p>
            <a:pPr marL="0" indent="0">
              <a:buNone/>
            </a:pPr>
            <a:r>
              <a:rPr lang="ru-RU" dirty="0"/>
              <a:t>расстановке кадров, проведении аттестации, присвоении квалификации,</a:t>
            </a:r>
          </a:p>
          <a:p>
            <a:pPr marL="0" indent="0">
              <a:buNone/>
            </a:pPr>
            <a:r>
              <a:rPr lang="ru-RU" dirty="0"/>
              <a:t>разработке должностных инструкций и стандартов работы персонала сферы</a:t>
            </a:r>
          </a:p>
          <a:p>
            <a:pPr marL="0" indent="0">
              <a:buNone/>
            </a:pPr>
            <a:r>
              <a:rPr lang="ru-RU" dirty="0"/>
              <a:t>услуг общественного питания .  Дата введения 2016-01-01</a:t>
            </a:r>
          </a:p>
        </p:txBody>
      </p:sp>
    </p:spTree>
    <p:extLst>
      <p:ext uri="{BB962C8B-B14F-4D97-AF65-F5344CB8AC3E}">
        <p14:creationId xmlns:p14="http://schemas.microsoft.com/office/powerpoint/2010/main" val="1371066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96A49-1207-4BE5-B3D1-AD341304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1768BC-9A94-42F0-9936-167E7789A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ГОСТ Р 54603-2011</a:t>
            </a:r>
          </a:p>
          <a:p>
            <a:pPr marL="0" indent="0" algn="just">
              <a:buNone/>
            </a:pPr>
            <a:r>
              <a:rPr lang="ru-RU" dirty="0"/>
              <a:t>НАЦИОНАЛЬНЫЙ СТАНДАРТ РОССИЙСКОЙ ФЕДЕРАЦИИ</a:t>
            </a:r>
          </a:p>
          <a:p>
            <a:pPr marL="0" indent="0" algn="just">
              <a:buNone/>
            </a:pPr>
            <a:r>
              <a:rPr lang="ru-RU" dirty="0"/>
              <a:t>Услуги средств размещения</a:t>
            </a:r>
          </a:p>
          <a:p>
            <a:pPr marL="0" indent="0" algn="just">
              <a:buNone/>
            </a:pPr>
            <a:r>
              <a:rPr lang="ru-RU" dirty="0"/>
              <a:t>ОБЩИЕ ТРЕБОВАНИЯ К ОБСЛУЖИВАЮЩЕМУ ПЕРСОНАЛУ</a:t>
            </a:r>
          </a:p>
          <a:p>
            <a:pPr marL="0" indent="0" algn="just">
              <a:buNone/>
            </a:pPr>
            <a:r>
              <a:rPr lang="en-US" dirty="0"/>
              <a:t>Services of accommodation facilities. General requirements to the maintenance</a:t>
            </a:r>
          </a:p>
          <a:p>
            <a:pPr marL="0" indent="0" algn="just">
              <a:buNone/>
            </a:pPr>
            <a:r>
              <a:rPr lang="en-US" dirty="0"/>
              <a:t>staff</a:t>
            </a:r>
          </a:p>
          <a:p>
            <a:pPr marL="0" indent="0" algn="just">
              <a:buNone/>
            </a:pPr>
            <a:r>
              <a:rPr lang="ru-RU" dirty="0"/>
              <a:t>ОКС 03.080.30</a:t>
            </a:r>
          </a:p>
          <a:p>
            <a:pPr marL="0" indent="0" algn="just">
              <a:buNone/>
            </a:pPr>
            <a:r>
              <a:rPr lang="ru-RU" dirty="0"/>
              <a:t>Дата введения 2013-01-01</a:t>
            </a:r>
          </a:p>
          <a:p>
            <a:pPr marL="0" indent="0" algn="just">
              <a:buNone/>
            </a:pPr>
            <a:r>
              <a:rPr lang="ru-RU" dirty="0"/>
              <a:t>Настоящий стандарт устанавливает общие минимальные требования к</a:t>
            </a:r>
          </a:p>
          <a:p>
            <a:pPr marL="0" indent="0" algn="just">
              <a:buNone/>
            </a:pPr>
            <a:r>
              <a:rPr lang="ru-RU" dirty="0"/>
              <a:t>обслуживающему персоналу средств размещения различных типов и</a:t>
            </a:r>
          </a:p>
          <a:p>
            <a:pPr marL="0" indent="0" algn="just">
              <a:buNone/>
            </a:pPr>
            <a:r>
              <a:rPr lang="ru-RU" dirty="0"/>
              <a:t>категорий всех организационно-правовых форм и форм собственности.</a:t>
            </a:r>
          </a:p>
          <a:p>
            <a:pPr marL="0" indent="0" algn="just">
              <a:buNone/>
            </a:pPr>
            <a:r>
              <a:rPr lang="ru-RU" dirty="0"/>
              <a:t>Положения настоящего стандарта могут быть использованы при подборе и</a:t>
            </a:r>
          </a:p>
          <a:p>
            <a:pPr marL="0" indent="0" algn="just">
              <a:buNone/>
            </a:pPr>
            <a:r>
              <a:rPr lang="ru-RU" dirty="0"/>
              <a:t>расстановке кадров, проведении аттестации, разработке должностных</a:t>
            </a:r>
          </a:p>
          <a:p>
            <a:pPr marL="0" indent="0" algn="just">
              <a:buNone/>
            </a:pPr>
            <a:r>
              <a:rPr lang="ru-RU" dirty="0"/>
              <a:t>инструкций и стандартов работы обслуживающего персонала средств</a:t>
            </a:r>
          </a:p>
          <a:p>
            <a:pPr marL="0" indent="0" algn="just">
              <a:buNone/>
            </a:pPr>
            <a:r>
              <a:rPr lang="ru-RU" dirty="0"/>
              <a:t>размещения.</a:t>
            </a:r>
          </a:p>
        </p:txBody>
      </p:sp>
    </p:spTree>
    <p:extLst>
      <p:ext uri="{BB962C8B-B14F-4D97-AF65-F5344CB8AC3E}">
        <p14:creationId xmlns:p14="http://schemas.microsoft.com/office/powerpoint/2010/main" val="50318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EEC7D-940D-4E2A-860F-0F25C953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CDE2AE-6055-4970-B7D0-984953B4F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19525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0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81E48-60C7-487F-A5DC-A1B1242A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68FFB0-8B41-44FC-B7C5-1E19D9A93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5818D9-D418-496E-B120-78F6AD097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342" y="-78861"/>
            <a:ext cx="5692775" cy="62041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B1F7EF-4CE1-444C-96B5-28920FC20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4482" y="42352"/>
            <a:ext cx="5143500" cy="62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83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E0049-CB96-4183-AC61-7F834FC9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BD1B45-6FD7-463B-B528-801EE3C58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875" y="469421"/>
            <a:ext cx="5047488" cy="548024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3CFEB6-B412-462C-96AD-57B0EF8FB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8603" y="181897"/>
            <a:ext cx="5207000" cy="64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39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D743D-ABA7-4C57-B63F-E2F78A9C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50CD55-3138-45F6-B230-7B0E9BB80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62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8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44BF5-FF0A-4343-B03B-EBE36D35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A5A8D4-18A8-40F3-810F-BB621DD1B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E7323C3-8520-4DC3-B8EB-36814969DE9F}"/>
              </a:ext>
            </a:extLst>
          </p:cNvPr>
          <p:cNvGraphicFramePr>
            <a:graphicFrameLocks noGrp="1"/>
          </p:cNvGraphicFramePr>
          <p:nvPr/>
        </p:nvGraphicFramePr>
        <p:xfrm>
          <a:off x="240632" y="0"/>
          <a:ext cx="11951369" cy="6857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7482">
                  <a:extLst>
                    <a:ext uri="{9D8B030D-6E8A-4147-A177-3AD203B41FA5}">
                      <a16:colId xmlns:a16="http://schemas.microsoft.com/office/drawing/2014/main" val="2238310312"/>
                    </a:ext>
                  </a:extLst>
                </a:gridCol>
                <a:gridCol w="1643741">
                  <a:extLst>
                    <a:ext uri="{9D8B030D-6E8A-4147-A177-3AD203B41FA5}">
                      <a16:colId xmlns:a16="http://schemas.microsoft.com/office/drawing/2014/main" val="604203380"/>
                    </a:ext>
                  </a:extLst>
                </a:gridCol>
                <a:gridCol w="1643741">
                  <a:extLst>
                    <a:ext uri="{9D8B030D-6E8A-4147-A177-3AD203B41FA5}">
                      <a16:colId xmlns:a16="http://schemas.microsoft.com/office/drawing/2014/main" val="4124273477"/>
                    </a:ext>
                  </a:extLst>
                </a:gridCol>
                <a:gridCol w="1643741">
                  <a:extLst>
                    <a:ext uri="{9D8B030D-6E8A-4147-A177-3AD203B41FA5}">
                      <a16:colId xmlns:a16="http://schemas.microsoft.com/office/drawing/2014/main" val="562943695"/>
                    </a:ext>
                  </a:extLst>
                </a:gridCol>
                <a:gridCol w="1866332">
                  <a:extLst>
                    <a:ext uri="{9D8B030D-6E8A-4147-A177-3AD203B41FA5}">
                      <a16:colId xmlns:a16="http://schemas.microsoft.com/office/drawing/2014/main" val="3345817347"/>
                    </a:ext>
                  </a:extLst>
                </a:gridCol>
                <a:gridCol w="1866332">
                  <a:extLst>
                    <a:ext uri="{9D8B030D-6E8A-4147-A177-3AD203B41FA5}">
                      <a16:colId xmlns:a16="http://schemas.microsoft.com/office/drawing/2014/main" val="1843166231"/>
                    </a:ext>
                  </a:extLst>
                </a:gridCol>
              </a:tblGrid>
              <a:tr h="38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Всего за 2018-2020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2021 (план)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1145233260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СПК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4100670794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ЦОК создано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2717570281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Субъекты РФ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860220819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2353472695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Компетенции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2088151317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Квалификации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1793827416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Проф. стандарты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2128591966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Участники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1 125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2 307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2 322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2013465185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Свидетельства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13 (4,1%),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67 (7,7%)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85 (7,6%)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165 (7,2%)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1241057819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Заключения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141 (44%)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732 (84,7%)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345 (30,7%)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1 218 (52,8%)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3906618530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Сертификаты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166 (51,9%)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56 (6,5%)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189 (16,8%)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411 (17,8%)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327662192"/>
                  </a:ext>
                </a:extLst>
              </a:tr>
              <a:tr h="1035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Участники, не набравшие проходной балл по ДЭ ПЭ НОК (СПКФР)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480 (42,7%)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480 (20,8%)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2013792784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Не явились на ПЭ НОК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 (1,1%)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23 (2,2%)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33 (1,4%)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2330815356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Эксперт НОК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683140526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Экзаменационный центр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val="2811867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90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B81E9-0BFB-41FA-8751-769D285E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D04C72E-3A93-4BE1-8703-02FFF16C8E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91916"/>
          <a:ext cx="11353800" cy="5226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9472">
                  <a:extLst>
                    <a:ext uri="{9D8B030D-6E8A-4147-A177-3AD203B41FA5}">
                      <a16:colId xmlns:a16="http://schemas.microsoft.com/office/drawing/2014/main" val="3244190828"/>
                    </a:ext>
                  </a:extLst>
                </a:gridCol>
                <a:gridCol w="1409955">
                  <a:extLst>
                    <a:ext uri="{9D8B030D-6E8A-4147-A177-3AD203B41FA5}">
                      <a16:colId xmlns:a16="http://schemas.microsoft.com/office/drawing/2014/main" val="1683449116"/>
                    </a:ext>
                  </a:extLst>
                </a:gridCol>
                <a:gridCol w="1954402">
                  <a:extLst>
                    <a:ext uri="{9D8B030D-6E8A-4147-A177-3AD203B41FA5}">
                      <a16:colId xmlns:a16="http://schemas.microsoft.com/office/drawing/2014/main" val="2957347871"/>
                    </a:ext>
                  </a:extLst>
                </a:gridCol>
                <a:gridCol w="1532952">
                  <a:extLst>
                    <a:ext uri="{9D8B030D-6E8A-4147-A177-3AD203B41FA5}">
                      <a16:colId xmlns:a16="http://schemas.microsoft.com/office/drawing/2014/main" val="877828436"/>
                    </a:ext>
                  </a:extLst>
                </a:gridCol>
                <a:gridCol w="1710215">
                  <a:extLst>
                    <a:ext uri="{9D8B030D-6E8A-4147-A177-3AD203B41FA5}">
                      <a16:colId xmlns:a16="http://schemas.microsoft.com/office/drawing/2014/main" val="2067362191"/>
                    </a:ext>
                  </a:extLst>
                </a:gridCol>
                <a:gridCol w="1666804">
                  <a:extLst>
                    <a:ext uri="{9D8B030D-6E8A-4147-A177-3AD203B41FA5}">
                      <a16:colId xmlns:a16="http://schemas.microsoft.com/office/drawing/2014/main" val="325975153"/>
                    </a:ext>
                  </a:extLst>
                </a:gridCol>
              </a:tblGrid>
              <a:tr h="819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СПК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Субъект РФ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Образовательные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Компетенции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Квалификации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Соискатели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9119731"/>
                  </a:ext>
                </a:extLst>
              </a:tr>
              <a:tr h="400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СПК в сфере гостеприимства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2560272"/>
                  </a:ext>
                </a:extLst>
              </a:tr>
              <a:tr h="400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СПК в авиастроении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0750150"/>
                  </a:ext>
                </a:extLst>
              </a:tr>
              <a:tr h="400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СПК в наноиндустрии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8798514"/>
                  </a:ext>
                </a:extLst>
              </a:tr>
              <a:tr h="400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СПК связи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4928827"/>
                  </a:ext>
                </a:extLst>
              </a:tr>
              <a:tr h="400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СПК ИТ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4576538"/>
                  </a:ext>
                </a:extLst>
              </a:tr>
              <a:tr h="400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СПК в строительстве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3371283"/>
                  </a:ext>
                </a:extLst>
              </a:tr>
              <a:tr h="400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СПК офисных работников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7278239"/>
                  </a:ext>
                </a:extLst>
              </a:tr>
              <a:tr h="400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СПКФР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0013934"/>
                  </a:ext>
                </a:extLst>
              </a:tr>
              <a:tr h="400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СПК здравоохранения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8185698"/>
                  </a:ext>
                </a:extLst>
              </a:tr>
              <a:tr h="400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СПК ЖКХ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4811345"/>
                  </a:ext>
                </a:extLst>
              </a:tr>
              <a:tr h="40061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ВСЕГО: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2322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354475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5FB7905-3BE8-4233-B050-96D93FA50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044" y="227687"/>
            <a:ext cx="909890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Заявки от субъектов РФ на проведение демонстрационного экзамена по стандартам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Ворлдскиллс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практической части профессионального экзамена независимой оценки квалификаций в 2021 году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3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C59DA-DE72-46A2-A861-073AA04A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981"/>
            <a:ext cx="10515600" cy="1325563"/>
          </a:xfrm>
        </p:spPr>
        <p:txBody>
          <a:bodyPr/>
          <a:lstStyle/>
          <a:p>
            <a:r>
              <a:rPr lang="ru-RU" dirty="0"/>
              <a:t> 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CD6D81-E346-41F4-9877-CA45F1607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2231136"/>
            <a:ext cx="11247120" cy="4626864"/>
          </a:xfr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6A13EB44-7BDC-40BE-8ED4-4EC9D1481769}"/>
              </a:ext>
            </a:extLst>
          </p:cNvPr>
          <p:cNvSpPr/>
          <p:nvPr/>
        </p:nvSpPr>
        <p:spPr>
          <a:xfrm>
            <a:off x="505968" y="795528"/>
            <a:ext cx="10847832" cy="2002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2"/>
                </a:solidFill>
              </a:rPr>
              <a:t>Так рождаются новые 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90884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5D2FD-43AD-4869-B664-B8574435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BE8B1C-8D50-4094-99D8-F11462C54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43" y="0"/>
            <a:ext cx="5263798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7485ED-26D7-4C07-A803-AD49F7EB4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7724"/>
            <a:ext cx="5084559" cy="6858000"/>
          </a:xfrm>
          <a:prstGeom prst="rect">
            <a:avLst/>
          </a:prstGeom>
        </p:spPr>
      </p:pic>
      <p:sp>
        <p:nvSpPr>
          <p:cNvPr id="8" name="Крест 7">
            <a:extLst>
              <a:ext uri="{FF2B5EF4-FFF2-40B4-BE49-F238E27FC236}">
                <a16:creationId xmlns:a16="http://schemas.microsoft.com/office/drawing/2014/main" id="{1D52AD6A-687E-4935-B1A8-DE65F8DED9D6}"/>
              </a:ext>
            </a:extLst>
          </p:cNvPr>
          <p:cNvSpPr/>
          <p:nvPr/>
        </p:nvSpPr>
        <p:spPr>
          <a:xfrm>
            <a:off x="5303520" y="2331721"/>
            <a:ext cx="1920240" cy="189280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55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D4656-A227-4D5B-9206-9CC1F92D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EABAF2-7F5C-4E96-B995-AF0DF4C6F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0"/>
            <a:ext cx="3720737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5E3710-51A5-4F58-A5BE-D6E6A9636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737" y="0"/>
            <a:ext cx="8090263" cy="67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10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4CAA1-B97B-4B95-A198-6C196065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7FC7E9-E5F0-42D6-AFF2-5A92C3227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29" y="920850"/>
            <a:ext cx="3407344" cy="6124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DABE44-4B0C-42F7-80C9-4D8BC6509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346" y="0"/>
            <a:ext cx="8471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4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C2384-32B9-4410-9CF6-1D0842E6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439AE21-2E59-47A7-AFF4-459DC3E5C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04831" y="19664"/>
            <a:ext cx="6764593" cy="75610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A31380-5034-403A-A450-FDB7B241B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994" y="216309"/>
            <a:ext cx="7000832" cy="71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548" y="0"/>
            <a:ext cx="1231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7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2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D87A8-3A33-4752-8A02-4816D1E9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54BF3E-712D-4597-84C9-0F6568798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8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BBA4F-16E4-4E93-870C-3017E604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E16CFA3-3222-4285-B0A9-9730289BC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5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0BB07-F782-4B16-BC8C-751EDD45D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Цифровизация аналоговых показателей и аналогизация цифровых показателей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37B98E-30E8-4271-BFFA-183F7B372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04C34FE8-5DC9-403D-9D5C-FF14289C1238}"/>
              </a:ext>
            </a:extLst>
          </p:cNvPr>
          <p:cNvSpPr/>
          <p:nvPr/>
        </p:nvSpPr>
        <p:spPr>
          <a:xfrm rot="16200000">
            <a:off x="5639055" y="34350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2F809695-8927-4384-9469-C4EEE0BB2CFC}"/>
              </a:ext>
            </a:extLst>
          </p:cNvPr>
          <p:cNvSpPr/>
          <p:nvPr/>
        </p:nvSpPr>
        <p:spPr>
          <a:xfrm rot="10800000">
            <a:off x="5302672" y="3018526"/>
            <a:ext cx="949348" cy="570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0C810E4-7897-4673-8C92-EF0F2ACF9FD5}"/>
              </a:ext>
            </a:extLst>
          </p:cNvPr>
          <p:cNvSpPr/>
          <p:nvPr/>
        </p:nvSpPr>
        <p:spPr>
          <a:xfrm>
            <a:off x="1674851" y="2710159"/>
            <a:ext cx="2927268" cy="1709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Аналоговые</a:t>
            </a:r>
          </a:p>
          <a:p>
            <a:pPr algn="ctr"/>
            <a:r>
              <a:rPr lang="ru-RU" dirty="0"/>
              <a:t>показатели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0AA2E88-2578-46E8-A2B2-ACFDA95085FF}"/>
              </a:ext>
            </a:extLst>
          </p:cNvPr>
          <p:cNvSpPr/>
          <p:nvPr/>
        </p:nvSpPr>
        <p:spPr>
          <a:xfrm>
            <a:off x="7042068" y="2730940"/>
            <a:ext cx="3123210" cy="1668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Цифровые показатели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EC1008F-3392-460E-8964-0F839BB23B49}"/>
              </a:ext>
            </a:extLst>
          </p:cNvPr>
          <p:cNvSpPr/>
          <p:nvPr/>
        </p:nvSpPr>
        <p:spPr>
          <a:xfrm>
            <a:off x="4885707" y="1510040"/>
            <a:ext cx="1935678" cy="1247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АЦП</a:t>
            </a:r>
          </a:p>
          <a:p>
            <a:pPr algn="ctr"/>
            <a:r>
              <a:rPr lang="ru-RU" dirty="0"/>
              <a:t>ЦАП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B443FF3-0AA4-4DC0-9E14-983DF4C6F551}"/>
              </a:ext>
            </a:extLst>
          </p:cNvPr>
          <p:cNvSpPr/>
          <p:nvPr/>
        </p:nvSpPr>
        <p:spPr>
          <a:xfrm>
            <a:off x="3027218" y="4681379"/>
            <a:ext cx="5652655" cy="1495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Оценочные материалы, процедуры</a:t>
            </a:r>
          </a:p>
          <a:p>
            <a:pPr algn="ctr"/>
            <a:r>
              <a:rPr lang="ru-RU" dirty="0"/>
              <a:t>Материально техническое  обеспечение процесса оценки.</a:t>
            </a:r>
          </a:p>
          <a:p>
            <a:pPr algn="ctr"/>
            <a:r>
              <a:rPr lang="ru-RU" dirty="0"/>
              <a:t>Цифровые эксперты</a:t>
            </a:r>
          </a:p>
        </p:txBody>
      </p:sp>
    </p:spTree>
    <p:extLst>
      <p:ext uri="{BB962C8B-B14F-4D97-AF65-F5344CB8AC3E}">
        <p14:creationId xmlns:p14="http://schemas.microsoft.com/office/powerpoint/2010/main" val="214689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E6AEC-0F29-4EBF-A544-A77A04FE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E2AFBC-8C4D-4902-BF87-DE44D9EFD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467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93ADFF0-DE86-4EFC-B2E4-81BC6FEA53E2}"/>
              </a:ext>
            </a:extLst>
          </p:cNvPr>
          <p:cNvSpPr/>
          <p:nvPr/>
        </p:nvSpPr>
        <p:spPr>
          <a:xfrm>
            <a:off x="3368677" y="731219"/>
            <a:ext cx="5213620" cy="23960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Цифро-Аналоговое Преобразование (ЦАП)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Аналого-Цифровое Преобразование (АЦП)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BC5C19-B046-48C6-9106-E6CFDD1D3FAA}"/>
              </a:ext>
            </a:extLst>
          </p:cNvPr>
          <p:cNvSpPr/>
          <p:nvPr/>
        </p:nvSpPr>
        <p:spPr>
          <a:xfrm>
            <a:off x="1" y="4275667"/>
            <a:ext cx="3572932" cy="165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Профессиональный стандарт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6029D9B-E7F7-431E-B17C-846C5EF5FF27}"/>
              </a:ext>
            </a:extLst>
          </p:cNvPr>
          <p:cNvSpPr/>
          <p:nvPr/>
        </p:nvSpPr>
        <p:spPr>
          <a:xfrm>
            <a:off x="8365067" y="4222666"/>
            <a:ext cx="3877732" cy="1820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Оценочные материалы 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1805D9A-0B28-4161-9074-34187A548590}"/>
              </a:ext>
            </a:extLst>
          </p:cNvPr>
          <p:cNvSpPr/>
          <p:nvPr/>
        </p:nvSpPr>
        <p:spPr>
          <a:xfrm>
            <a:off x="4324354" y="3788744"/>
            <a:ext cx="3143247" cy="27601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Квалификационные требования 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7EB9E2F3-2BD2-484A-8E50-8E948C0A470D}"/>
              </a:ext>
            </a:extLst>
          </p:cNvPr>
          <p:cNvSpPr/>
          <p:nvPr/>
        </p:nvSpPr>
        <p:spPr>
          <a:xfrm>
            <a:off x="3658657" y="5133758"/>
            <a:ext cx="55033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FD78DE8B-F0E1-4D54-ACB2-A533E1126E03}"/>
              </a:ext>
            </a:extLst>
          </p:cNvPr>
          <p:cNvSpPr/>
          <p:nvPr/>
        </p:nvSpPr>
        <p:spPr>
          <a:xfrm rot="10800000">
            <a:off x="3644900" y="4648200"/>
            <a:ext cx="5376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2A226EFE-BE1B-46A1-B001-02BC05D479C0}"/>
              </a:ext>
            </a:extLst>
          </p:cNvPr>
          <p:cNvSpPr/>
          <p:nvPr/>
        </p:nvSpPr>
        <p:spPr>
          <a:xfrm>
            <a:off x="7628468" y="4687869"/>
            <a:ext cx="575732" cy="405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8B7D9DBF-08E1-470D-BA5A-282BAE0991FB}"/>
              </a:ext>
            </a:extLst>
          </p:cNvPr>
          <p:cNvSpPr/>
          <p:nvPr/>
        </p:nvSpPr>
        <p:spPr>
          <a:xfrm rot="10800000">
            <a:off x="7600951" y="5101167"/>
            <a:ext cx="5630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FFB13AAA-6B26-4296-82F2-B65BCB5CC848}"/>
              </a:ext>
            </a:extLst>
          </p:cNvPr>
          <p:cNvSpPr/>
          <p:nvPr/>
        </p:nvSpPr>
        <p:spPr>
          <a:xfrm>
            <a:off x="5210219" y="3221742"/>
            <a:ext cx="484632" cy="499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F98D4075-AEA9-4079-9903-F1C2A0346F80}"/>
              </a:ext>
            </a:extLst>
          </p:cNvPr>
          <p:cNvSpPr/>
          <p:nvPr/>
        </p:nvSpPr>
        <p:spPr>
          <a:xfrm rot="10800000">
            <a:off x="6012519" y="3221742"/>
            <a:ext cx="484632" cy="499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78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591</Words>
  <Application>Microsoft Office PowerPoint</Application>
  <PresentationFormat>Широкоэкранный</PresentationFormat>
  <Paragraphs>261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  </vt:lpstr>
      <vt:lpstr>   </vt:lpstr>
      <vt:lpstr>   </vt:lpstr>
      <vt:lpstr> </vt:lpstr>
      <vt:lpstr>  </vt:lpstr>
      <vt:lpstr>   </vt:lpstr>
      <vt:lpstr>   </vt:lpstr>
      <vt:lpstr>Цифровизация аналоговых показателей и аналогизация цифровых показателей </vt:lpstr>
      <vt:lpstr>   </vt:lpstr>
      <vt:lpstr>   </vt:lpstr>
      <vt:lpstr>   </vt:lpstr>
      <vt:lpstr>   </vt:lpstr>
      <vt:lpstr>  </vt:lpstr>
      <vt:lpstr>   </vt:lpstr>
      <vt:lpstr>   </vt:lpstr>
      <vt:lpstr>   </vt:lpstr>
      <vt:lpstr>   </vt:lpstr>
      <vt:lpstr>  </vt:lpstr>
      <vt:lpstr>  </vt:lpstr>
      <vt:lpstr>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YURY</dc:creator>
  <cp:lastModifiedBy>Yuri Ushanov</cp:lastModifiedBy>
  <cp:revision>27</cp:revision>
  <dcterms:created xsi:type="dcterms:W3CDTF">2021-03-17T11:41:45Z</dcterms:created>
  <dcterms:modified xsi:type="dcterms:W3CDTF">2021-05-19T14:38:46Z</dcterms:modified>
</cp:coreProperties>
</file>