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76" r:id="rId4"/>
    <p:sldId id="275" r:id="rId5"/>
    <p:sldId id="272" r:id="rId6"/>
    <p:sldId id="274" r:id="rId7"/>
    <p:sldId id="258" r:id="rId8"/>
    <p:sldId id="266" r:id="rId9"/>
    <p:sldId id="259" r:id="rId10"/>
    <p:sldId id="261" r:id="rId11"/>
    <p:sldId id="27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D41A1A"/>
    <a:srgbClr val="C00000"/>
    <a:srgbClr val="A9F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BBBE7-1CCB-2643-ACAB-2E9EB74AAE1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A0214-3C2C-5B4A-965A-4C9E787B0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36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6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2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98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5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94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50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00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86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3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9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3BE1-05BC-4D21-9705-97541FC7FED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4E5F2-A0FB-44D9-8955-89F51FE16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7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EB580-DF2D-0F46-B149-F01F595B9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2869" y="1930169"/>
            <a:ext cx="9144000" cy="2387600"/>
          </a:xfrm>
        </p:spPr>
        <p:txBody>
          <a:bodyPr>
            <a:noAutofit/>
          </a:bodyPr>
          <a:lstStyle/>
          <a:p>
            <a:pPr algn="r"/>
            <a:r>
              <a:rPr lang="ru-RU" sz="4400" b="1" dirty="0">
                <a:solidFill>
                  <a:srgbClr val="002060"/>
                </a:solidFill>
                <a:latin typeface="+mn-lt"/>
              </a:rPr>
              <a:t>Роль Координационных советов </a:t>
            </a:r>
            <a:br>
              <a:rPr lang="ru-RU" sz="4400" b="1" dirty="0">
                <a:solidFill>
                  <a:srgbClr val="002060"/>
                </a:solidFill>
                <a:latin typeface="+mn-lt"/>
              </a:rPr>
            </a:br>
            <a:r>
              <a:rPr lang="ru-RU" sz="4400" b="1" dirty="0">
                <a:solidFill>
                  <a:srgbClr val="002060"/>
                </a:solidFill>
                <a:latin typeface="+mn-lt"/>
              </a:rPr>
              <a:t>по областям образования и ФУМО </a:t>
            </a:r>
            <a:br>
              <a:rPr lang="ru-RU" sz="4400" b="1" dirty="0">
                <a:solidFill>
                  <a:srgbClr val="002060"/>
                </a:solidFill>
                <a:latin typeface="+mn-lt"/>
              </a:rPr>
            </a:br>
            <a:r>
              <a:rPr lang="ru-RU" sz="4400" b="1" dirty="0">
                <a:solidFill>
                  <a:srgbClr val="002060"/>
                </a:solidFill>
                <a:latin typeface="+mn-lt"/>
              </a:rPr>
              <a:t>в системе государственно-общественного регулирования качества образования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2B87D7-CBFC-6540-87FE-1D47909E2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216" y="4317769"/>
            <a:ext cx="6092190" cy="1147630"/>
          </a:xfrm>
        </p:spPr>
        <p:txBody>
          <a:bodyPr>
            <a:normAutofit fontScale="77500" lnSpcReduction="20000"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pPr algn="l"/>
            <a:r>
              <a:rPr lang="ru-RU" sz="4000" b="1" dirty="0" err="1">
                <a:solidFill>
                  <a:srgbClr val="002060"/>
                </a:solidFill>
                <a:latin typeface="+mj-lt"/>
              </a:rPr>
              <a:t>Бушев</a:t>
            </a:r>
            <a:r>
              <a:rPr lang="ru-RU" sz="4000" b="1" dirty="0">
                <a:solidFill>
                  <a:srgbClr val="002060"/>
                </a:solidFill>
                <a:latin typeface="+mj-lt"/>
              </a:rPr>
              <a:t> Станислав Александрович</a:t>
            </a:r>
          </a:p>
          <a:p>
            <a:pPr algn="l"/>
            <a:r>
              <a:rPr lang="ru-RU" dirty="0">
                <a:solidFill>
                  <a:srgbClr val="002060"/>
                </a:solidFill>
              </a:rPr>
              <a:t>Проректор МГУ имени М.В. Ломоносова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A1DA59-90B6-DD4D-84AF-8AE773BC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4" y="391818"/>
            <a:ext cx="1492885" cy="14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78B7E-2D72-6743-9B6E-9C054D21C62D}"/>
              </a:ext>
            </a:extLst>
          </p:cNvPr>
          <p:cNvSpPr txBox="1"/>
          <p:nvPr/>
        </p:nvSpPr>
        <p:spPr>
          <a:xfrm>
            <a:off x="1166427" y="5819851"/>
            <a:ext cx="796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Заседание Координационного совета </a:t>
            </a:r>
            <a:r>
              <a:rPr lang="ru-RU" dirty="0" err="1"/>
              <a:t>Минобрнауки</a:t>
            </a:r>
            <a:r>
              <a:rPr lang="ru-RU" dirty="0"/>
              <a:t> России </a:t>
            </a:r>
          </a:p>
          <a:p>
            <a:r>
              <a:rPr lang="ru-RU" dirty="0"/>
              <a:t>по области образования «Инженерное дело, технологии и технические науки»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0E512-4631-DF4E-905F-BC96C2B4B2D7}"/>
              </a:ext>
            </a:extLst>
          </p:cNvPr>
          <p:cNvSpPr txBox="1"/>
          <p:nvPr/>
        </p:nvSpPr>
        <p:spPr>
          <a:xfrm>
            <a:off x="9787406" y="5958350"/>
            <a:ext cx="176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31 марта 2021 г.</a:t>
            </a:r>
          </a:p>
        </p:txBody>
      </p:sp>
    </p:spTree>
    <p:extLst>
      <p:ext uri="{BB962C8B-B14F-4D97-AF65-F5344CB8AC3E}">
        <p14:creationId xmlns:p14="http://schemas.microsoft.com/office/powerpoint/2010/main" val="424677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5AEA174-30FF-EE44-A136-DBAD0DA8B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33" y="257956"/>
            <a:ext cx="11817334" cy="51591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Организации, проводящие ПОА образовательных программ</a:t>
            </a:r>
            <a:br>
              <a:rPr lang="ru-RU" sz="2400" b="1" dirty="0">
                <a:ln w="0"/>
                <a:solidFill>
                  <a:srgbClr val="002060"/>
                </a:solidFill>
                <a:latin typeface="+mn-lt"/>
              </a:rPr>
            </a:br>
            <a:r>
              <a:rPr lang="ru-RU" sz="1800" dirty="0">
                <a:ln w="0"/>
                <a:solidFill>
                  <a:srgbClr val="002060"/>
                </a:solidFill>
                <a:latin typeface="+mn-lt"/>
              </a:rPr>
              <a:t>(Реестр на сайте </a:t>
            </a:r>
            <a:r>
              <a:rPr lang="ru-RU" sz="1800" dirty="0" err="1">
                <a:ln w="0"/>
                <a:solidFill>
                  <a:srgbClr val="002060"/>
                </a:solidFill>
                <a:latin typeface="+mn-lt"/>
              </a:rPr>
              <a:t>Минобрнауки</a:t>
            </a:r>
            <a:r>
              <a:rPr lang="ru-RU" sz="1800" dirty="0">
                <a:ln w="0"/>
                <a:solidFill>
                  <a:srgbClr val="002060"/>
                </a:solidFill>
                <a:latin typeface="+mn-lt"/>
              </a:rPr>
              <a:t> России от 20.02.2020 г.)</a:t>
            </a:r>
            <a:endParaRPr lang="ru-RU" sz="2400" dirty="0">
              <a:ln w="0"/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86DB53-6924-8648-ABE4-1CE557A29153}"/>
              </a:ext>
            </a:extLst>
          </p:cNvPr>
          <p:cNvSpPr txBox="1"/>
          <p:nvPr/>
        </p:nvSpPr>
        <p:spPr>
          <a:xfrm>
            <a:off x="852668" y="1206081"/>
            <a:ext cx="1088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Торгово-промышленные палаты </a:t>
            </a:r>
            <a:r>
              <a:rPr lang="ru-RU" dirty="0"/>
              <a:t>составляют </a:t>
            </a:r>
            <a:r>
              <a:rPr lang="ru-RU" b="1" dirty="0"/>
              <a:t>более 70% реестра </a:t>
            </a:r>
            <a:r>
              <a:rPr lang="ru-RU" dirty="0"/>
              <a:t>(</a:t>
            </a:r>
            <a:r>
              <a:rPr lang="ru-RU" b="1" dirty="0"/>
              <a:t>проводят ПОА по ВСЕМ направлениям!)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66077E-A3E8-CB4D-A406-7B8543D4BFB0}"/>
              </a:ext>
            </a:extLst>
          </p:cNvPr>
          <p:cNvSpPr/>
          <p:nvPr/>
        </p:nvSpPr>
        <p:spPr>
          <a:xfrm>
            <a:off x="852668" y="889622"/>
            <a:ext cx="603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0"/>
                <a:solidFill>
                  <a:srgbClr val="C00000"/>
                </a:solidFill>
              </a:rPr>
              <a:t>Неопределенность с критериями формирования Реестра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0BA97F-48D1-7845-93B6-DAFED6EDF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1" t="7089" r="15188"/>
          <a:stretch/>
        </p:blipFill>
        <p:spPr>
          <a:xfrm>
            <a:off x="6986522" y="1891872"/>
            <a:ext cx="4991501" cy="430018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FFEE5E-154B-7348-8C8A-6D6317B770E4}"/>
              </a:ext>
            </a:extLst>
          </p:cNvPr>
          <p:cNvSpPr/>
          <p:nvPr/>
        </p:nvSpPr>
        <p:spPr>
          <a:xfrm>
            <a:off x="744637" y="1575413"/>
            <a:ext cx="603280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Пример из реестра</a:t>
            </a:r>
          </a:p>
          <a:p>
            <a:r>
              <a:rPr lang="ru-RU" sz="1400" dirty="0"/>
              <a:t>32. </a:t>
            </a:r>
            <a:r>
              <a:rPr lang="ru-RU" sz="1400" b="1" dirty="0"/>
              <a:t>Частное </a:t>
            </a:r>
            <a:r>
              <a:rPr lang="ru-RU" sz="1400" dirty="0"/>
              <a:t>учреждение дополнительного профессионального образования «Учебный центр Торгово-промышленной палаты Нижегородской области»</a:t>
            </a:r>
          </a:p>
          <a:p>
            <a:r>
              <a:rPr lang="ru-RU" sz="1400" dirty="0"/>
              <a:t>На сайте указаны </a:t>
            </a:r>
            <a:r>
              <a:rPr lang="ru-RU" sz="1400" b="1" dirty="0"/>
              <a:t>4 эксперта (сфера туризм и экономика)</a:t>
            </a:r>
          </a:p>
          <a:p>
            <a:r>
              <a:rPr lang="ru-RU" sz="1400" b="1" dirty="0"/>
              <a:t>Аккредитуют программы </a:t>
            </a:r>
            <a:r>
              <a:rPr lang="ru-RU" sz="1400" dirty="0"/>
              <a:t>почти </a:t>
            </a:r>
            <a:r>
              <a:rPr lang="ru-RU" sz="1400" b="1" dirty="0"/>
              <a:t>по ВСЕМ направлениям подготовки!!!</a:t>
            </a:r>
          </a:p>
          <a:p>
            <a:endParaRPr lang="ru-RU" sz="1400" dirty="0"/>
          </a:p>
          <a:p>
            <a:r>
              <a:rPr lang="ru-RU" sz="1400" dirty="0"/>
              <a:t>01.03.02 Прикладная математика и информатика</a:t>
            </a:r>
          </a:p>
          <a:p>
            <a:r>
              <a:rPr lang="en-US" sz="1400" dirty="0"/>
              <a:t> </a:t>
            </a:r>
            <a:r>
              <a:rPr lang="ru-RU" sz="1400" dirty="0"/>
              <a:t>…</a:t>
            </a:r>
          </a:p>
          <a:p>
            <a:r>
              <a:rPr lang="ru-RU" sz="1400" dirty="0"/>
              <a:t>07.03.04 Градостроительство</a:t>
            </a:r>
          </a:p>
          <a:p>
            <a:r>
              <a:rPr lang="ru-RU" sz="1400" dirty="0"/>
              <a:t>…</a:t>
            </a:r>
          </a:p>
          <a:p>
            <a:r>
              <a:rPr lang="ru-RU" sz="1400" dirty="0"/>
              <a:t>10.03.01 Информационная безопасность</a:t>
            </a:r>
          </a:p>
          <a:p>
            <a:r>
              <a:rPr lang="en-US" sz="1400" dirty="0"/>
              <a:t> </a:t>
            </a:r>
            <a:r>
              <a:rPr lang="ru-RU" sz="1400" dirty="0"/>
              <a:t>…</a:t>
            </a:r>
          </a:p>
          <a:p>
            <a:r>
              <a:rPr lang="ru-RU" sz="1400" dirty="0"/>
              <a:t>14.03.01 Ядерная энергетика и теплофизика</a:t>
            </a:r>
          </a:p>
          <a:p>
            <a:r>
              <a:rPr lang="en-US" sz="1400" dirty="0"/>
              <a:t> </a:t>
            </a:r>
            <a:r>
              <a:rPr lang="ru-RU" sz="1400" dirty="0"/>
              <a:t>…</a:t>
            </a:r>
          </a:p>
          <a:p>
            <a:r>
              <a:rPr lang="ru-RU" sz="1400" dirty="0"/>
              <a:t>17.03.01 Корабельное вооружение</a:t>
            </a:r>
          </a:p>
          <a:p>
            <a:r>
              <a:rPr lang="en-US" sz="1400" dirty="0"/>
              <a:t> </a:t>
            </a:r>
            <a:r>
              <a:rPr lang="ru-RU" sz="1400" dirty="0"/>
              <a:t>…</a:t>
            </a:r>
          </a:p>
          <a:p>
            <a:r>
              <a:rPr lang="ru-RU" sz="1400" dirty="0"/>
              <a:t>24.03.01 Ракетные комплексы и космонавтика</a:t>
            </a:r>
          </a:p>
          <a:p>
            <a:r>
              <a:rPr lang="en-US" sz="1400" dirty="0"/>
              <a:t> </a:t>
            </a:r>
            <a:r>
              <a:rPr lang="ru-RU" sz="1400" dirty="0"/>
              <a:t>…</a:t>
            </a:r>
          </a:p>
          <a:p>
            <a:r>
              <a:rPr lang="ru-RU" sz="1400" dirty="0"/>
              <a:t>25.03.04 Эксплуатация аэропортов и обеспечение полетов воздушных судов</a:t>
            </a:r>
          </a:p>
          <a:p>
            <a:r>
              <a:rPr lang="en-US" sz="1400" dirty="0"/>
              <a:t> </a:t>
            </a:r>
            <a:r>
              <a:rPr lang="ru-RU" sz="1400" dirty="0"/>
              <a:t>…</a:t>
            </a:r>
          </a:p>
          <a:p>
            <a:r>
              <a:rPr lang="en-US" sz="1400" dirty="0"/>
              <a:t>53.03.02 My</a:t>
            </a:r>
            <a:r>
              <a:rPr lang="ru-RU" sz="1400" dirty="0" err="1"/>
              <a:t>зыкально</a:t>
            </a:r>
            <a:r>
              <a:rPr lang="ru-RU" sz="1400" dirty="0"/>
              <a:t>-инструментальное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429060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F0E858-E612-0F4A-BDBA-B11120B3854F}"/>
              </a:ext>
            </a:extLst>
          </p:cNvPr>
          <p:cNvSpPr/>
          <p:nvPr/>
        </p:nvSpPr>
        <p:spPr>
          <a:xfrm>
            <a:off x="505928" y="387635"/>
            <a:ext cx="1151001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Предложения по повышению роли  ФУМО в обеспечении качества образования 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dirty="0"/>
              <a:t> </a:t>
            </a:r>
            <a:endParaRPr lang="ru-RU" dirty="0"/>
          </a:p>
          <a:p>
            <a:r>
              <a:rPr lang="ru-RU" sz="2000" dirty="0"/>
              <a:t>1. </a:t>
            </a:r>
            <a:r>
              <a:rPr lang="ru-RU" sz="2000" b="1" dirty="0"/>
              <a:t>Обновление Типового положения о ФУМО </a:t>
            </a:r>
            <a:r>
              <a:rPr lang="ru-RU" sz="2000" dirty="0"/>
              <a:t>в части:</a:t>
            </a:r>
          </a:p>
          <a:p>
            <a:pPr marL="682625" indent="-285750">
              <a:buFont typeface="Wingdings" panose="05000000000000000000" pitchFamily="2" charset="2"/>
              <a:buChar char="ü"/>
            </a:pPr>
            <a:r>
              <a:rPr lang="ru-RU" sz="2000" dirty="0"/>
              <a:t>Обеспечение представительства максимального числа образовательных организаций в составе ФУМО </a:t>
            </a:r>
          </a:p>
          <a:p>
            <a:pPr marL="682625" indent="-285750">
              <a:buFont typeface="Wingdings" panose="05000000000000000000" pitchFamily="2" charset="2"/>
              <a:buChar char="ü"/>
            </a:pPr>
            <a:r>
              <a:rPr lang="ru-RU" sz="2000" dirty="0"/>
              <a:t>Закрепление ФУМО за базовым вузом (вузами)</a:t>
            </a:r>
          </a:p>
          <a:p>
            <a:endParaRPr lang="ru-RU" sz="2000" dirty="0"/>
          </a:p>
          <a:p>
            <a:r>
              <a:rPr lang="ru-RU" sz="2000" dirty="0"/>
              <a:t>2. Нормативно закрепленная процедура </a:t>
            </a:r>
            <a:r>
              <a:rPr lang="ru-RU" sz="2000" b="1" dirty="0"/>
              <a:t>участия ФУМО в государственной аккредитации</a:t>
            </a:r>
            <a:r>
              <a:rPr lang="ru-RU" sz="2000" dirty="0"/>
              <a:t>:</a:t>
            </a:r>
          </a:p>
          <a:p>
            <a:pPr marL="682625" indent="-285750">
              <a:buFont typeface="Wingdings" panose="05000000000000000000" pitchFamily="2" charset="2"/>
              <a:buChar char="ü"/>
            </a:pPr>
            <a:r>
              <a:rPr lang="ru-RU" sz="2000" dirty="0"/>
              <a:t>экспертиза/ организация разработки фондов оценочных средств для тестирования студентов при </a:t>
            </a:r>
            <a:r>
              <a:rPr lang="ru-RU" sz="2000" dirty="0" err="1"/>
              <a:t>аккредитационной</a:t>
            </a:r>
            <a:r>
              <a:rPr lang="ru-RU" sz="2000" dirty="0"/>
              <a:t> экспертизе</a:t>
            </a:r>
          </a:p>
          <a:p>
            <a:pPr marL="682625" indent="-285750">
              <a:buFont typeface="Wingdings" panose="05000000000000000000" pitchFamily="2" charset="2"/>
              <a:buChar char="ü"/>
            </a:pPr>
            <a:r>
              <a:rPr lang="ru-RU" sz="2000" dirty="0"/>
              <a:t>участие в разработке методик </a:t>
            </a:r>
            <a:r>
              <a:rPr lang="ru-RU" sz="2000" dirty="0" err="1"/>
              <a:t>аккредитационной</a:t>
            </a:r>
            <a:r>
              <a:rPr lang="ru-RU" sz="2000" dirty="0"/>
              <a:t> экспертизы и подготовке экспертов</a:t>
            </a:r>
          </a:p>
          <a:p>
            <a:pPr marL="682625" indent="-285750">
              <a:buFont typeface="Wingdings" panose="05000000000000000000" pitchFamily="2" charset="2"/>
              <a:buChar char="ü"/>
            </a:pPr>
            <a:r>
              <a:rPr lang="ru-RU" sz="2000" dirty="0"/>
              <a:t>экспертиза учебно-методической документации вуза ( в том числе фондов оценочных средств) с выдачей официального заключения ФУМО как первая (подготовительная) часть  процедуры государственной аккредитации.</a:t>
            </a:r>
          </a:p>
          <a:p>
            <a:endParaRPr lang="ru-RU" sz="2000" dirty="0"/>
          </a:p>
          <a:p>
            <a:r>
              <a:rPr lang="ru-RU" sz="2000" dirty="0"/>
              <a:t>3.  Нормативно закрепленная процедура </a:t>
            </a:r>
            <a:r>
              <a:rPr lang="ru-RU" sz="2000" b="1" dirty="0"/>
              <a:t>участия ФУМО в экспертизе</a:t>
            </a:r>
            <a:r>
              <a:rPr lang="ru-RU" sz="2000" dirty="0"/>
              <a:t>:</a:t>
            </a:r>
          </a:p>
          <a:p>
            <a:pPr marL="682625" indent="-285750">
              <a:buFont typeface="Wingdings" pitchFamily="2" charset="2"/>
              <a:buChar char="ü"/>
            </a:pPr>
            <a:r>
              <a:rPr lang="ru-RU" sz="2000" dirty="0"/>
              <a:t>Оценочных средств для проведения независимой оценки качества образования (НОКО) и профессионально-общественной аккредитации</a:t>
            </a:r>
          </a:p>
          <a:p>
            <a:pPr marL="682625" indent="-285750">
              <a:buFont typeface="Wingdings" pitchFamily="2" charset="2"/>
              <a:buChar char="ü"/>
            </a:pPr>
            <a:r>
              <a:rPr lang="ru-RU" sz="2000" dirty="0"/>
              <a:t>Учебников, учебных пособий, в том числе электронных</a:t>
            </a:r>
          </a:p>
          <a:p>
            <a:pPr marL="682625" indent="-285750">
              <a:buFont typeface="Wingdings" pitchFamily="2" charset="2"/>
              <a:buChar char="ü"/>
            </a:pPr>
            <a:r>
              <a:rPr lang="ru-RU" sz="2000" dirty="0"/>
              <a:t>Открытых онлайн ресурсов и рекомендация их для использования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304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507" y="104964"/>
            <a:ext cx="11374229" cy="515917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ln w="0"/>
                <a:solidFill>
                  <a:srgbClr val="002060"/>
                </a:solidFill>
              </a:rPr>
              <a:t>Схема государственно-общественного регулирования качества высшего образования при «рамочном» характере  ФГОС и уменьшении регуляторных функций государства 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D960362-401D-E44E-8A46-5598E1191CB4}"/>
              </a:ext>
            </a:extLst>
          </p:cNvPr>
          <p:cNvSpPr/>
          <p:nvPr/>
        </p:nvSpPr>
        <p:spPr>
          <a:xfrm>
            <a:off x="224589" y="761580"/>
            <a:ext cx="8293769" cy="5430673"/>
          </a:xfrm>
          <a:prstGeom prst="roundRect">
            <a:avLst>
              <a:gd name="adj" fmla="val 5603"/>
            </a:avLst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C935E5BD-6A5D-9544-A2AA-D89677207954}"/>
              </a:ext>
            </a:extLst>
          </p:cNvPr>
          <p:cNvSpPr/>
          <p:nvPr/>
        </p:nvSpPr>
        <p:spPr>
          <a:xfrm>
            <a:off x="8515209" y="1586144"/>
            <a:ext cx="910772" cy="3713927"/>
          </a:xfrm>
          <a:prstGeom prst="rightArrow">
            <a:avLst>
              <a:gd name="adj1" fmla="val 62094"/>
              <a:gd name="adj2" fmla="val 72177"/>
            </a:avLst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6B60C6B-38EE-324A-A4B1-7ED74096F40D}"/>
              </a:ext>
            </a:extLst>
          </p:cNvPr>
          <p:cNvGrpSpPr/>
          <p:nvPr/>
        </p:nvGrpSpPr>
        <p:grpSpPr>
          <a:xfrm>
            <a:off x="434219" y="1082156"/>
            <a:ext cx="7811424" cy="4735178"/>
            <a:chOff x="434219" y="1082156"/>
            <a:chExt cx="7811424" cy="4735178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285CC66-362E-334D-9DB9-B06A2CC18F6D}"/>
                </a:ext>
              </a:extLst>
            </p:cNvPr>
            <p:cNvGrpSpPr/>
            <p:nvPr/>
          </p:nvGrpSpPr>
          <p:grpSpPr>
            <a:xfrm>
              <a:off x="434219" y="1082156"/>
              <a:ext cx="7811424" cy="4735178"/>
              <a:chOff x="434218" y="1082156"/>
              <a:chExt cx="8996363" cy="4735178"/>
            </a:xfrm>
          </p:grpSpPr>
          <p:sp>
            <p:nvSpPr>
              <p:cNvPr id="6" name="Скругленный прямоугольник 5"/>
              <p:cNvSpPr/>
              <p:nvPr/>
            </p:nvSpPr>
            <p:spPr>
              <a:xfrm>
                <a:off x="842143" y="1101641"/>
                <a:ext cx="2249275" cy="81395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>
                    <a:solidFill>
                      <a:schemeClr val="tx1"/>
                    </a:solidFill>
                  </a:rPr>
                  <a:t>Совет </a:t>
                </a:r>
                <a:r>
                  <a:rPr lang="ru-RU" sz="1400" dirty="0" err="1">
                    <a:solidFill>
                      <a:schemeClr val="tx1"/>
                    </a:solidFill>
                  </a:rPr>
                  <a:t>Минобрнауки</a:t>
                </a:r>
                <a:r>
                  <a:rPr lang="ru-RU" sz="1400" dirty="0">
                    <a:solidFill>
                      <a:schemeClr val="tx1"/>
                    </a:solidFill>
                  </a:rPr>
                  <a:t> России по ФГОС ВО</a:t>
                </a:r>
              </a:p>
            </p:txBody>
          </p:sp>
          <p:sp>
            <p:nvSpPr>
              <p:cNvPr id="10" name="Скругленный прямоугольник 9"/>
              <p:cNvSpPr/>
              <p:nvPr/>
            </p:nvSpPr>
            <p:spPr>
              <a:xfrm>
                <a:off x="566688" y="2723601"/>
                <a:ext cx="2124000" cy="900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ln w="0"/>
                    <a:solidFill>
                      <a:srgbClr val="002060"/>
                    </a:solidFill>
                  </a:rPr>
                  <a:t>КС по области образования</a:t>
                </a:r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3601460" y="2723601"/>
                <a:ext cx="2124000" cy="900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ln w="0"/>
                    <a:solidFill>
                      <a:srgbClr val="002060"/>
                    </a:solidFill>
                  </a:rPr>
                  <a:t>КС по области образования</a:t>
                </a:r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434218" y="4268706"/>
                <a:ext cx="1037778" cy="50409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ln w="0"/>
                    <a:solidFill>
                      <a:schemeClr val="tx1"/>
                    </a:solidFill>
                  </a:rPr>
                  <a:t>ФУМО </a:t>
                </a:r>
                <a:r>
                  <a:rPr lang="ru-RU" sz="1200" dirty="0">
                    <a:solidFill>
                      <a:schemeClr val="tx1"/>
                    </a:solidFill>
                  </a:rPr>
                  <a:t>по УГСН</a:t>
                </a: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 flipH="1">
                <a:off x="1622608" y="4268706"/>
                <a:ext cx="1095610" cy="50630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ln w="0"/>
                    <a:solidFill>
                      <a:schemeClr val="tx1"/>
                    </a:solidFill>
                  </a:rPr>
                  <a:t>ФУМО </a:t>
                </a:r>
                <a:r>
                  <a:rPr lang="ru-RU" sz="1200" dirty="0">
                    <a:solidFill>
                      <a:schemeClr val="tx1"/>
                    </a:solidFill>
                  </a:rPr>
                  <a:t>по УГСН</a:t>
                </a:r>
              </a:p>
            </p:txBody>
          </p:sp>
          <p:sp>
            <p:nvSpPr>
              <p:cNvPr id="39" name="Скругленный прямоугольник 38"/>
              <p:cNvSpPr/>
              <p:nvPr/>
            </p:nvSpPr>
            <p:spPr>
              <a:xfrm>
                <a:off x="7306581" y="2723601"/>
                <a:ext cx="2124000" cy="900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ln w="0"/>
                    <a:solidFill>
                      <a:srgbClr val="002060"/>
                    </a:solidFill>
                  </a:rPr>
                  <a:t>КС по области образования</a:t>
                </a: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522334" y="5367532"/>
                <a:ext cx="639619" cy="436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106A770E-B61F-0D4E-BE94-11CC893E6D76}"/>
                  </a:ext>
                </a:extLst>
              </p:cNvPr>
              <p:cNvGrpSpPr/>
              <p:nvPr/>
            </p:nvGrpSpPr>
            <p:grpSpPr>
              <a:xfrm>
                <a:off x="6339876" y="3173601"/>
                <a:ext cx="365659" cy="69957"/>
                <a:chOff x="7075377" y="3089192"/>
                <a:chExt cx="365659" cy="69957"/>
              </a:xfrm>
            </p:grpSpPr>
            <p:sp>
              <p:nvSpPr>
                <p:cNvPr id="17" name="Овал 16"/>
                <p:cNvSpPr/>
                <p:nvPr/>
              </p:nvSpPr>
              <p:spPr>
                <a:xfrm>
                  <a:off x="7075377" y="3089194"/>
                  <a:ext cx="62195" cy="6995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7223191" y="3089193"/>
                  <a:ext cx="62195" cy="6995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7378841" y="3089192"/>
                  <a:ext cx="62195" cy="6995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7" name="Скругленный прямоугольник 46"/>
              <p:cNvSpPr/>
              <p:nvPr/>
            </p:nvSpPr>
            <p:spPr>
              <a:xfrm flipH="1">
                <a:off x="2984919" y="4268706"/>
                <a:ext cx="1137671" cy="50630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ln w="0"/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200" dirty="0">
                    <a:ln w="0"/>
                    <a:solidFill>
                      <a:schemeClr val="tx1"/>
                    </a:solidFill>
                  </a:rPr>
                  <a:t>ФУМО 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по УГНС</a:t>
                </a:r>
              </a:p>
              <a:p>
                <a:pPr algn="ctr"/>
                <a:endParaRPr lang="ru-RU" sz="1200" dirty="0"/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 flipH="1">
                <a:off x="4218088" y="4268706"/>
                <a:ext cx="1095610" cy="50630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ln w="0"/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200" dirty="0">
                    <a:ln w="0"/>
                    <a:solidFill>
                      <a:schemeClr val="tx1"/>
                    </a:solidFill>
                  </a:rPr>
                  <a:t>ФУМО 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по УГНС</a:t>
                </a:r>
              </a:p>
              <a:p>
                <a:pPr algn="ctr"/>
                <a:endParaRPr lang="ru-RU" sz="1200" dirty="0"/>
              </a:p>
            </p:txBody>
          </p:sp>
          <p:sp>
            <p:nvSpPr>
              <p:cNvPr id="49" name="Скругленный прямоугольник 48"/>
              <p:cNvSpPr/>
              <p:nvPr/>
            </p:nvSpPr>
            <p:spPr>
              <a:xfrm flipH="1">
                <a:off x="5401186" y="4268706"/>
                <a:ext cx="1090227" cy="51591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ln w="0"/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200" dirty="0">
                    <a:ln w="0"/>
                    <a:solidFill>
                      <a:schemeClr val="tx1"/>
                    </a:solidFill>
                  </a:rPr>
                  <a:t>ФУМО 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по УГНС</a:t>
                </a:r>
              </a:p>
              <a:p>
                <a:pPr algn="ctr"/>
                <a:endParaRPr lang="ru-RU" sz="1200" dirty="0"/>
              </a:p>
            </p:txBody>
          </p:sp>
          <p:sp>
            <p:nvSpPr>
              <p:cNvPr id="67" name="Скругленный прямоугольник 66"/>
              <p:cNvSpPr/>
              <p:nvPr/>
            </p:nvSpPr>
            <p:spPr>
              <a:xfrm>
                <a:off x="2061982" y="5380623"/>
                <a:ext cx="639619" cy="436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sp>
            <p:nvSpPr>
              <p:cNvPr id="68" name="Скругленный прямоугольник 67"/>
              <p:cNvSpPr/>
              <p:nvPr/>
            </p:nvSpPr>
            <p:spPr>
              <a:xfrm>
                <a:off x="2946130" y="5367532"/>
                <a:ext cx="639619" cy="44258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4529249" y="5367532"/>
                <a:ext cx="639619" cy="436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5332441" y="5367532"/>
                <a:ext cx="639619" cy="436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7894515" y="5367532"/>
                <a:ext cx="639619" cy="436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 flipH="1">
                <a:off x="7548363" y="4268706"/>
                <a:ext cx="1202528" cy="50630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ln w="0"/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200" dirty="0">
                    <a:ln w="0"/>
                    <a:solidFill>
                      <a:schemeClr val="tx1"/>
                    </a:solidFill>
                  </a:rPr>
                  <a:t>ФУМО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по УГНС</a:t>
                </a:r>
              </a:p>
              <a:p>
                <a:pPr algn="ctr"/>
                <a:endParaRPr lang="ru-RU" sz="1200" dirty="0"/>
              </a:p>
            </p:txBody>
          </p:sp>
          <p:sp>
            <p:nvSpPr>
              <p:cNvPr id="52" name="Скругленный прямоугольник 51"/>
              <p:cNvSpPr/>
              <p:nvPr/>
            </p:nvSpPr>
            <p:spPr>
              <a:xfrm>
                <a:off x="6053140" y="5367532"/>
                <a:ext cx="639619" cy="436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sp>
            <p:nvSpPr>
              <p:cNvPr id="58" name="Скругленный прямоугольник 57"/>
              <p:cNvSpPr/>
              <p:nvPr/>
            </p:nvSpPr>
            <p:spPr>
              <a:xfrm>
                <a:off x="3673838" y="5367532"/>
                <a:ext cx="639619" cy="436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4022158" y="1082156"/>
                <a:ext cx="3631900" cy="939384"/>
              </a:xfrm>
              <a:prstGeom prst="round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58825" algn="ctr"/>
                <a:r>
                  <a:rPr lang="ru-RU" sz="1600" dirty="0" err="1">
                    <a:solidFill>
                      <a:schemeClr val="tx1"/>
                    </a:solidFill>
                  </a:rPr>
                  <a:t>Минобрнауки</a:t>
                </a:r>
                <a:r>
                  <a:rPr lang="ru-RU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758825" algn="ctr"/>
                <a:r>
                  <a:rPr lang="ru-RU" sz="1600" dirty="0">
                    <a:solidFill>
                      <a:schemeClr val="tx1"/>
                    </a:solidFill>
                  </a:rPr>
                  <a:t>России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ED772C61-B3DA-5241-8A68-3A59A5A4F073}"/>
                  </a:ext>
                </a:extLst>
              </p:cNvPr>
              <p:cNvGrpSpPr/>
              <p:nvPr/>
            </p:nvGrpSpPr>
            <p:grpSpPr>
              <a:xfrm>
                <a:off x="6903567" y="4485772"/>
                <a:ext cx="365659" cy="69957"/>
                <a:chOff x="7075377" y="3089192"/>
                <a:chExt cx="365659" cy="69957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2" name="Овал 31">
                  <a:extLst>
                    <a:ext uri="{FF2B5EF4-FFF2-40B4-BE49-F238E27FC236}">
                      <a16:creationId xmlns:a16="http://schemas.microsoft.com/office/drawing/2014/main" id="{3281C040-BB2A-9C45-8455-93D983FCF727}"/>
                    </a:ext>
                  </a:extLst>
                </p:cNvPr>
                <p:cNvSpPr/>
                <p:nvPr/>
              </p:nvSpPr>
              <p:spPr>
                <a:xfrm>
                  <a:off x="7075377" y="3089194"/>
                  <a:ext cx="62195" cy="69955"/>
                </a:xfrm>
                <a:prstGeom prst="ellipse">
                  <a:avLst/>
                </a:prstGeom>
                <a:grp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Овал 32">
                  <a:extLst>
                    <a:ext uri="{FF2B5EF4-FFF2-40B4-BE49-F238E27FC236}">
                      <a16:creationId xmlns:a16="http://schemas.microsoft.com/office/drawing/2014/main" id="{09126D1A-80A1-B242-BF6F-1B8C0D089592}"/>
                    </a:ext>
                  </a:extLst>
                </p:cNvPr>
                <p:cNvSpPr/>
                <p:nvPr/>
              </p:nvSpPr>
              <p:spPr>
                <a:xfrm>
                  <a:off x="7223191" y="3089193"/>
                  <a:ext cx="62195" cy="69955"/>
                </a:xfrm>
                <a:prstGeom prst="ellipse">
                  <a:avLst/>
                </a:prstGeom>
                <a:grp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Овал 33">
                  <a:extLst>
                    <a:ext uri="{FF2B5EF4-FFF2-40B4-BE49-F238E27FC236}">
                      <a16:creationId xmlns:a16="http://schemas.microsoft.com/office/drawing/2014/main" id="{5BE1E7FC-6CF7-2A4A-BFDE-7B7588819B06}"/>
                    </a:ext>
                  </a:extLst>
                </p:cNvPr>
                <p:cNvSpPr/>
                <p:nvPr/>
              </p:nvSpPr>
              <p:spPr>
                <a:xfrm>
                  <a:off x="7378841" y="3089192"/>
                  <a:ext cx="62195" cy="69955"/>
                </a:xfrm>
                <a:prstGeom prst="ellipse">
                  <a:avLst/>
                </a:prstGeom>
                <a:grp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2C7010B7-A12F-874F-839D-27CEDD5C6720}"/>
                  </a:ext>
                </a:extLst>
              </p:cNvPr>
              <p:cNvGrpSpPr/>
              <p:nvPr/>
            </p:nvGrpSpPr>
            <p:grpSpPr>
              <a:xfrm>
                <a:off x="7147407" y="5564002"/>
                <a:ext cx="365659" cy="69957"/>
                <a:chOff x="7075377" y="3089192"/>
                <a:chExt cx="365659" cy="69957"/>
              </a:xfrm>
              <a:solidFill>
                <a:schemeClr val="accent2">
                  <a:lumMod val="20000"/>
                  <a:lumOff val="80000"/>
                </a:schemeClr>
              </a:solidFill>
            </p:grpSpPr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DC1E90B0-A116-9F41-BA3F-3E8EA1899FBB}"/>
                    </a:ext>
                  </a:extLst>
                </p:cNvPr>
                <p:cNvSpPr/>
                <p:nvPr/>
              </p:nvSpPr>
              <p:spPr>
                <a:xfrm>
                  <a:off x="7075377" y="3089194"/>
                  <a:ext cx="62195" cy="69955"/>
                </a:xfrm>
                <a:prstGeom prst="ellipse">
                  <a:avLst/>
                </a:prstGeom>
                <a:grp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9CC43EA-C998-C94B-AAE7-50F9F49B7089}"/>
                    </a:ext>
                  </a:extLst>
                </p:cNvPr>
                <p:cNvSpPr/>
                <p:nvPr/>
              </p:nvSpPr>
              <p:spPr>
                <a:xfrm>
                  <a:off x="7223191" y="3089193"/>
                  <a:ext cx="62195" cy="69955"/>
                </a:xfrm>
                <a:prstGeom prst="ellipse">
                  <a:avLst/>
                </a:prstGeom>
                <a:grp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CBCAE58C-77F6-E444-87B5-E2B32499BA8D}"/>
                    </a:ext>
                  </a:extLst>
                </p:cNvPr>
                <p:cNvSpPr/>
                <p:nvPr/>
              </p:nvSpPr>
              <p:spPr>
                <a:xfrm>
                  <a:off x="7378841" y="3089192"/>
                  <a:ext cx="62195" cy="69955"/>
                </a:xfrm>
                <a:prstGeom prst="ellipse">
                  <a:avLst/>
                </a:prstGeom>
                <a:grp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5" name="Двойная стрелка вверх/вниз 4">
                <a:extLst>
                  <a:ext uri="{FF2B5EF4-FFF2-40B4-BE49-F238E27FC236}">
                    <a16:creationId xmlns:a16="http://schemas.microsoft.com/office/drawing/2014/main" id="{EEAA4A00-0946-2E48-B2E6-C55C6200CA0C}"/>
                  </a:ext>
                </a:extLst>
              </p:cNvPr>
              <p:cNvSpPr/>
              <p:nvPr/>
            </p:nvSpPr>
            <p:spPr>
              <a:xfrm rot="3825198">
                <a:off x="3148286" y="1743269"/>
                <a:ext cx="198214" cy="1226130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Двойная стрелка вверх/вниз 44">
                <a:extLst>
                  <a:ext uri="{FF2B5EF4-FFF2-40B4-BE49-F238E27FC236}">
                    <a16:creationId xmlns:a16="http://schemas.microsoft.com/office/drawing/2014/main" id="{8200EEF0-0058-2C4B-8351-36AE6EA6652A}"/>
                  </a:ext>
                </a:extLst>
              </p:cNvPr>
              <p:cNvSpPr/>
              <p:nvPr/>
            </p:nvSpPr>
            <p:spPr>
              <a:xfrm rot="5400000">
                <a:off x="3457681" y="1245770"/>
                <a:ext cx="198214" cy="618790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Двойная стрелка вверх/вниз 49">
                <a:extLst>
                  <a:ext uri="{FF2B5EF4-FFF2-40B4-BE49-F238E27FC236}">
                    <a16:creationId xmlns:a16="http://schemas.microsoft.com/office/drawing/2014/main" id="{43649892-ADDD-7445-B4DF-A7C55CA8AA4F}"/>
                  </a:ext>
                </a:extLst>
              </p:cNvPr>
              <p:cNvSpPr/>
              <p:nvPr/>
            </p:nvSpPr>
            <p:spPr>
              <a:xfrm rot="1315940">
                <a:off x="4651530" y="2106891"/>
                <a:ext cx="198214" cy="564914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Двойная стрелка вверх/вниз 52">
                <a:extLst>
                  <a:ext uri="{FF2B5EF4-FFF2-40B4-BE49-F238E27FC236}">
                    <a16:creationId xmlns:a16="http://schemas.microsoft.com/office/drawing/2014/main" id="{6FC97C38-A87A-5B49-8E51-187F8A0240EF}"/>
                  </a:ext>
                </a:extLst>
              </p:cNvPr>
              <p:cNvSpPr/>
              <p:nvPr/>
            </p:nvSpPr>
            <p:spPr>
              <a:xfrm rot="1315940">
                <a:off x="1038853" y="3663696"/>
                <a:ext cx="198214" cy="564914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Двойная стрелка вверх/вниз 53">
                <a:extLst>
                  <a:ext uri="{FF2B5EF4-FFF2-40B4-BE49-F238E27FC236}">
                    <a16:creationId xmlns:a16="http://schemas.microsoft.com/office/drawing/2014/main" id="{870956F4-BBE9-734C-AEC6-811173F1DE8F}"/>
                  </a:ext>
                </a:extLst>
              </p:cNvPr>
              <p:cNvSpPr/>
              <p:nvPr/>
            </p:nvSpPr>
            <p:spPr>
              <a:xfrm rot="20654753">
                <a:off x="2013189" y="3670103"/>
                <a:ext cx="198214" cy="564914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Двойная стрелка вверх/вниз 54">
                <a:extLst>
                  <a:ext uri="{FF2B5EF4-FFF2-40B4-BE49-F238E27FC236}">
                    <a16:creationId xmlns:a16="http://schemas.microsoft.com/office/drawing/2014/main" id="{D0F09DF8-C365-C14E-939D-4C7DA2164D0F}"/>
                  </a:ext>
                </a:extLst>
              </p:cNvPr>
              <p:cNvSpPr/>
              <p:nvPr/>
            </p:nvSpPr>
            <p:spPr>
              <a:xfrm>
                <a:off x="4591888" y="3717809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Двойная стрелка вверх/вниз 55">
                <a:extLst>
                  <a:ext uri="{FF2B5EF4-FFF2-40B4-BE49-F238E27FC236}">
                    <a16:creationId xmlns:a16="http://schemas.microsoft.com/office/drawing/2014/main" id="{FDAAB4E7-5C6B-9042-BE34-7152E850E71A}"/>
                  </a:ext>
                </a:extLst>
              </p:cNvPr>
              <p:cNvSpPr/>
              <p:nvPr/>
            </p:nvSpPr>
            <p:spPr>
              <a:xfrm rot="1315940">
                <a:off x="3804874" y="3673477"/>
                <a:ext cx="198214" cy="564914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Двойная стрелка вверх/вниз 56">
                <a:extLst>
                  <a:ext uri="{FF2B5EF4-FFF2-40B4-BE49-F238E27FC236}">
                    <a16:creationId xmlns:a16="http://schemas.microsoft.com/office/drawing/2014/main" id="{B0864691-A0E2-4C4C-B4CA-9FD40EF6ECE7}"/>
                  </a:ext>
                </a:extLst>
              </p:cNvPr>
              <p:cNvSpPr/>
              <p:nvPr/>
            </p:nvSpPr>
            <p:spPr>
              <a:xfrm rot="20519706">
                <a:off x="5505429" y="3663420"/>
                <a:ext cx="198214" cy="564914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Двойная стрелка вверх/вниз 58">
                <a:extLst>
                  <a:ext uri="{FF2B5EF4-FFF2-40B4-BE49-F238E27FC236}">
                    <a16:creationId xmlns:a16="http://schemas.microsoft.com/office/drawing/2014/main" id="{37226ED8-2651-F549-9924-2B8802F03E7F}"/>
                  </a:ext>
                </a:extLst>
              </p:cNvPr>
              <p:cNvSpPr/>
              <p:nvPr/>
            </p:nvSpPr>
            <p:spPr>
              <a:xfrm>
                <a:off x="8188996" y="3701367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Двойная стрелка вверх/вниз 59">
                <a:extLst>
                  <a:ext uri="{FF2B5EF4-FFF2-40B4-BE49-F238E27FC236}">
                    <a16:creationId xmlns:a16="http://schemas.microsoft.com/office/drawing/2014/main" id="{AB380381-4BF0-C943-8EA1-5AC0164E24FB}"/>
                  </a:ext>
                </a:extLst>
              </p:cNvPr>
              <p:cNvSpPr/>
              <p:nvPr/>
            </p:nvSpPr>
            <p:spPr>
              <a:xfrm rot="16200000">
                <a:off x="3046967" y="2928055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Двойная стрелка вверх/вниз 60">
                <a:extLst>
                  <a:ext uri="{FF2B5EF4-FFF2-40B4-BE49-F238E27FC236}">
                    <a16:creationId xmlns:a16="http://schemas.microsoft.com/office/drawing/2014/main" id="{C3E5BCB1-6F9F-7E49-8C7F-032F84D2C28B}"/>
                  </a:ext>
                </a:extLst>
              </p:cNvPr>
              <p:cNvSpPr/>
              <p:nvPr/>
            </p:nvSpPr>
            <p:spPr>
              <a:xfrm rot="16200000">
                <a:off x="6904010" y="2963531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Двойная стрелка вверх/вниз 61">
                <a:extLst>
                  <a:ext uri="{FF2B5EF4-FFF2-40B4-BE49-F238E27FC236}">
                    <a16:creationId xmlns:a16="http://schemas.microsoft.com/office/drawing/2014/main" id="{584E6B5A-91DF-5040-902E-57A5CBA34DC9}"/>
                  </a:ext>
                </a:extLst>
              </p:cNvPr>
              <p:cNvSpPr/>
              <p:nvPr/>
            </p:nvSpPr>
            <p:spPr>
              <a:xfrm rot="16200000">
                <a:off x="5917458" y="2963532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Двойная стрелка вверх/вниз 62">
                <a:extLst>
                  <a:ext uri="{FF2B5EF4-FFF2-40B4-BE49-F238E27FC236}">
                    <a16:creationId xmlns:a16="http://schemas.microsoft.com/office/drawing/2014/main" id="{04695131-BBA9-E64C-800E-5FFA6ABD0578}"/>
                  </a:ext>
                </a:extLst>
              </p:cNvPr>
              <p:cNvSpPr/>
              <p:nvPr/>
            </p:nvSpPr>
            <p:spPr>
              <a:xfrm>
                <a:off x="8132995" y="4826226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Двойная стрелка вверх/вниз 63">
                <a:extLst>
                  <a:ext uri="{FF2B5EF4-FFF2-40B4-BE49-F238E27FC236}">
                    <a16:creationId xmlns:a16="http://schemas.microsoft.com/office/drawing/2014/main" id="{9482B5EC-B82B-714F-BA04-3EC5DBCF2092}"/>
                  </a:ext>
                </a:extLst>
              </p:cNvPr>
              <p:cNvSpPr/>
              <p:nvPr/>
            </p:nvSpPr>
            <p:spPr>
              <a:xfrm rot="1402471">
                <a:off x="5670639" y="4844325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Двойная стрелка вверх/вниз 64">
                <a:extLst>
                  <a:ext uri="{FF2B5EF4-FFF2-40B4-BE49-F238E27FC236}">
                    <a16:creationId xmlns:a16="http://schemas.microsoft.com/office/drawing/2014/main" id="{99433FB6-7BE8-074F-8094-0756B678FF51}"/>
                  </a:ext>
                </a:extLst>
              </p:cNvPr>
              <p:cNvSpPr/>
              <p:nvPr/>
            </p:nvSpPr>
            <p:spPr>
              <a:xfrm>
                <a:off x="4736341" y="4835817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Двойная стрелка вверх/вниз 65">
                <a:extLst>
                  <a:ext uri="{FF2B5EF4-FFF2-40B4-BE49-F238E27FC236}">
                    <a16:creationId xmlns:a16="http://schemas.microsoft.com/office/drawing/2014/main" id="{8D73FD6E-5C6C-2D45-8E6D-8D045A8B755E}"/>
                  </a:ext>
                </a:extLst>
              </p:cNvPr>
              <p:cNvSpPr/>
              <p:nvPr/>
            </p:nvSpPr>
            <p:spPr>
              <a:xfrm rot="20231888">
                <a:off x="2215127" y="4825116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Двойная стрелка вверх/вниз 71">
                <a:extLst>
                  <a:ext uri="{FF2B5EF4-FFF2-40B4-BE49-F238E27FC236}">
                    <a16:creationId xmlns:a16="http://schemas.microsoft.com/office/drawing/2014/main" id="{53B779D7-4B76-524E-BC4F-37D5A35F71B4}"/>
                  </a:ext>
                </a:extLst>
              </p:cNvPr>
              <p:cNvSpPr/>
              <p:nvPr/>
            </p:nvSpPr>
            <p:spPr>
              <a:xfrm>
                <a:off x="762258" y="4825117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Скругленный прямоугольник 72">
                <a:extLst>
                  <a:ext uri="{FF2B5EF4-FFF2-40B4-BE49-F238E27FC236}">
                    <a16:creationId xmlns:a16="http://schemas.microsoft.com/office/drawing/2014/main" id="{5AE0152C-8BA9-F242-A109-EEE64FE569E1}"/>
                  </a:ext>
                </a:extLst>
              </p:cNvPr>
              <p:cNvSpPr/>
              <p:nvPr/>
            </p:nvSpPr>
            <p:spPr>
              <a:xfrm>
                <a:off x="1367782" y="5373405"/>
                <a:ext cx="639619" cy="436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УМС</a:t>
                </a:r>
              </a:p>
            </p:txBody>
          </p:sp>
          <p:sp>
            <p:nvSpPr>
              <p:cNvPr id="76" name="Двойная стрелка вверх/вниз 75">
                <a:extLst>
                  <a:ext uri="{FF2B5EF4-FFF2-40B4-BE49-F238E27FC236}">
                    <a16:creationId xmlns:a16="http://schemas.microsoft.com/office/drawing/2014/main" id="{EBB52BF7-DBE1-2343-B9FA-74F1EFA99F30}"/>
                  </a:ext>
                </a:extLst>
              </p:cNvPr>
              <p:cNvSpPr/>
              <p:nvPr/>
            </p:nvSpPr>
            <p:spPr>
              <a:xfrm rot="1936737">
                <a:off x="1748219" y="4820761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Двойная стрелка вверх/вниз 76">
                <a:extLst>
                  <a:ext uri="{FF2B5EF4-FFF2-40B4-BE49-F238E27FC236}">
                    <a16:creationId xmlns:a16="http://schemas.microsoft.com/office/drawing/2014/main" id="{9A64D507-2610-B144-8971-938DA73C420B}"/>
                  </a:ext>
                </a:extLst>
              </p:cNvPr>
              <p:cNvSpPr/>
              <p:nvPr/>
            </p:nvSpPr>
            <p:spPr>
              <a:xfrm rot="20231888">
                <a:off x="3828655" y="4817386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Двойная стрелка вверх/вниз 77">
                <a:extLst>
                  <a:ext uri="{FF2B5EF4-FFF2-40B4-BE49-F238E27FC236}">
                    <a16:creationId xmlns:a16="http://schemas.microsoft.com/office/drawing/2014/main" id="{9BF6B446-F716-4941-825B-91B7DB8092DC}"/>
                  </a:ext>
                </a:extLst>
              </p:cNvPr>
              <p:cNvSpPr/>
              <p:nvPr/>
            </p:nvSpPr>
            <p:spPr>
              <a:xfrm rot="1596012">
                <a:off x="3299360" y="4817385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Двойная стрелка вверх/вниз 78">
                <a:extLst>
                  <a:ext uri="{FF2B5EF4-FFF2-40B4-BE49-F238E27FC236}">
                    <a16:creationId xmlns:a16="http://schemas.microsoft.com/office/drawing/2014/main" id="{9C56A036-9393-C54D-AFF1-E2A543E92053}"/>
                  </a:ext>
                </a:extLst>
              </p:cNvPr>
              <p:cNvSpPr/>
              <p:nvPr/>
            </p:nvSpPr>
            <p:spPr>
              <a:xfrm rot="20309060">
                <a:off x="6181803" y="4855089"/>
                <a:ext cx="198214" cy="490095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Двойная стрелка вверх/вниз 80">
                <a:extLst>
                  <a:ext uri="{FF2B5EF4-FFF2-40B4-BE49-F238E27FC236}">
                    <a16:creationId xmlns:a16="http://schemas.microsoft.com/office/drawing/2014/main" id="{16C9DC3E-F14C-914B-AC07-18D79011A2B3}"/>
                  </a:ext>
                </a:extLst>
              </p:cNvPr>
              <p:cNvSpPr/>
              <p:nvPr/>
            </p:nvSpPr>
            <p:spPr>
              <a:xfrm rot="20070704">
                <a:off x="7434837" y="2098871"/>
                <a:ext cx="198214" cy="564914"/>
              </a:xfrm>
              <a:prstGeom prst="upDownArrow">
                <a:avLst/>
              </a:prstGeom>
              <a:solidFill>
                <a:srgbClr val="C00000">
                  <a:alpha val="50196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82" name="Picture 2">
              <a:extLst>
                <a:ext uri="{FF2B5EF4-FFF2-40B4-BE49-F238E27FC236}">
                  <a16:creationId xmlns:a16="http://schemas.microsoft.com/office/drawing/2014/main" id="{CE54DFA0-2ECC-404E-B71C-AC6A23F79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070" y="1163429"/>
              <a:ext cx="700622" cy="73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C8DD4D61-0652-DE44-86E8-228C1EC6D191}"/>
              </a:ext>
            </a:extLst>
          </p:cNvPr>
          <p:cNvSpPr/>
          <p:nvPr/>
        </p:nvSpPr>
        <p:spPr>
          <a:xfrm>
            <a:off x="9525987" y="1285752"/>
            <a:ext cx="2499978" cy="4729800"/>
          </a:xfrm>
          <a:prstGeom prst="roundRect">
            <a:avLst>
              <a:gd name="adj" fmla="val 6202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ln w="0"/>
                <a:solidFill>
                  <a:srgbClr val="7030A0"/>
                </a:solidFill>
              </a:rPr>
              <a:t>Государственная аккредитация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b="1" dirty="0">
              <a:ln w="0"/>
              <a:solidFill>
                <a:srgbClr val="7030A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ln w="0"/>
                <a:solidFill>
                  <a:srgbClr val="7030A0"/>
                </a:solidFill>
              </a:rPr>
              <a:t>Профессионально-общественная аккредитация образовательных  программ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b="1" dirty="0">
              <a:ln w="0"/>
              <a:solidFill>
                <a:srgbClr val="7030A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ln w="0"/>
                <a:solidFill>
                  <a:srgbClr val="7030A0"/>
                </a:solidFill>
              </a:rPr>
              <a:t> Независимая оценка качества образования (НОКО</a:t>
            </a:r>
            <a:r>
              <a:rPr lang="ru-RU" dirty="0">
                <a:ln w="0"/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1125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F0E858-E612-0F4A-BDBA-B11120B3854F}"/>
              </a:ext>
            </a:extLst>
          </p:cNvPr>
          <p:cNvSpPr/>
          <p:nvPr/>
        </p:nvSpPr>
        <p:spPr>
          <a:xfrm>
            <a:off x="496704" y="139347"/>
            <a:ext cx="11510010" cy="65248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tabLst>
                <a:tab pos="254000" algn="l"/>
              </a:tabLst>
            </a:pPr>
            <a:r>
              <a:rPr lang="ru-RU" sz="2000" b="1" dirty="0">
                <a:solidFill>
                  <a:srgbClr val="002060"/>
                </a:solidFill>
              </a:rPr>
              <a:t>Важные функции Координационного совета,  практически НЕ ИСПОЛЬЗУЕМЫЕ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err="1">
                <a:solidFill>
                  <a:srgbClr val="002060"/>
                </a:solidFill>
              </a:rPr>
              <a:t>Минобрнауки</a:t>
            </a:r>
            <a:r>
              <a:rPr lang="ru-RU" sz="2000" b="1" dirty="0">
                <a:solidFill>
                  <a:srgbClr val="002060"/>
                </a:solidFill>
              </a:rPr>
              <a:t> и </a:t>
            </a:r>
            <a:r>
              <a:rPr lang="ru-RU" sz="2000" b="1" dirty="0" err="1">
                <a:solidFill>
                  <a:srgbClr val="002060"/>
                </a:solidFill>
              </a:rPr>
              <a:t>Рособрнадзором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Взаимодействие с профильным профессиональным сообществом и институтами публичной власти по стратегическим вопросам развития высшего образования: </a:t>
            </a:r>
          </a:p>
          <a:p>
            <a:pPr marL="682625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обновление Перечней направлений подготовки (специальностей) высшего образования;</a:t>
            </a:r>
          </a:p>
          <a:p>
            <a:pPr marL="682625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разработка концепции новых ФГОС и Федеральных государственных требований по программам аспирантуры, </a:t>
            </a:r>
          </a:p>
          <a:p>
            <a:pPr marL="682625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определение принципов (моделей, критериев) выделения КЦП на направления  подготовки (специальности) в рамках области образования</a:t>
            </a:r>
          </a:p>
          <a:p>
            <a:pPr marL="682625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/>
              <a:t>рекомендация агентств, осуществляющих профессионально-общественную аккредитацию программ высшего образования по соответствующей области образования, для внесения в Реестр аккредитующих агентств, признаваемых </a:t>
            </a:r>
            <a:r>
              <a:rPr lang="ru-RU" dirty="0" err="1"/>
              <a:t>Рособрнадзором</a:t>
            </a:r>
            <a:r>
              <a:rPr lang="ru-RU" dirty="0"/>
              <a:t> / </a:t>
            </a:r>
            <a:r>
              <a:rPr lang="ru-RU" dirty="0" err="1"/>
              <a:t>Минобрнауки</a:t>
            </a:r>
            <a:r>
              <a:rPr lang="ru-RU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342900" indent="-342900">
              <a:buFont typeface="+mj-lt"/>
              <a:buAutoNum type="arabicPeriod" startAt="2"/>
            </a:pPr>
            <a:r>
              <a:rPr lang="ru-RU" b="1" dirty="0"/>
              <a:t>Координация деятельности ФУМО в части выработки единых (согласованных) подходов при разработке Примерных основных образовательных программ (ПООП),</a:t>
            </a:r>
            <a:r>
              <a:rPr lang="ru-RU" dirty="0"/>
              <a:t> определению необходимых инвариантов (индикаторов универсальных компетенций, подготовке к «сквозным» видам деятельности – исследовательскому, управленческому и т.п.), определению методологии оценивания компетенций (в том числе для государственной  аккредитации)</a:t>
            </a:r>
          </a:p>
          <a:p>
            <a:endParaRPr lang="ru-RU" dirty="0"/>
          </a:p>
          <a:p>
            <a:pPr marL="342900" indent="-342900">
              <a:buFont typeface="+mj-lt"/>
              <a:buAutoNum type="arabicPeriod" startAt="3"/>
            </a:pPr>
            <a:r>
              <a:rPr lang="ru-RU" b="1" dirty="0"/>
              <a:t>Разработка принципов и методологических основ организации и проведения независимой оценки</a:t>
            </a:r>
            <a:r>
              <a:rPr lang="ru-RU" dirty="0"/>
              <a:t> </a:t>
            </a:r>
            <a:r>
              <a:rPr lang="ru-RU" b="1" dirty="0"/>
              <a:t>качества образования </a:t>
            </a:r>
            <a:r>
              <a:rPr lang="ru-RU" dirty="0"/>
              <a:t>(НОКО) в соответствующей области образования, в том числе определение и поддержание процедуры разработки и экспертизы оценочных средств для НОКО, рекомендация </a:t>
            </a:r>
            <a:r>
              <a:rPr lang="ru-RU" dirty="0" err="1"/>
              <a:t>Рособрнадзору</a:t>
            </a:r>
            <a:r>
              <a:rPr lang="ru-RU" dirty="0"/>
              <a:t> независимых агентств, осуществляющих НОКО</a:t>
            </a:r>
          </a:p>
        </p:txBody>
      </p:sp>
    </p:spTree>
    <p:extLst>
      <p:ext uri="{BB962C8B-B14F-4D97-AF65-F5344CB8AC3E}">
        <p14:creationId xmlns:p14="http://schemas.microsoft.com/office/powerpoint/2010/main" val="33948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004632-5007-4A45-9BCD-1BCB32DE849F}"/>
              </a:ext>
            </a:extLst>
          </p:cNvPr>
          <p:cNvSpPr/>
          <p:nvPr/>
        </p:nvSpPr>
        <p:spPr>
          <a:xfrm>
            <a:off x="392430" y="5220587"/>
            <a:ext cx="11117580" cy="1491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dirty="0">
                <a:ea typeface="Calibri" panose="020F0502020204030204" pitchFamily="34" charset="0"/>
              </a:rPr>
              <a:t>Пр-589, п.1ж-3 (срок 30 октября 2020 г.)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ea typeface="Calibri" panose="020F0502020204030204" pitchFamily="34" charset="0"/>
              </a:rPr>
              <a:t>обеспечить предоставление организациям, осуществляющим образовательную деятельность по образовательным программам высшего образования, права </a:t>
            </a:r>
            <a:r>
              <a:rPr lang="ru-RU" sz="1600" b="1" dirty="0">
                <a:ea typeface="Calibri" panose="020F0502020204030204" pitchFamily="34" charset="0"/>
              </a:rPr>
              <a:t>самостоятельно формировать профили образования внутри специальностей и направлений подготовки</a:t>
            </a:r>
            <a:r>
              <a:rPr lang="ru-RU" sz="1600" dirty="0">
                <a:ea typeface="Calibri" panose="020F0502020204030204" pitchFamily="34" charset="0"/>
              </a:rPr>
              <a:t> высшего образования в целях обеспечения подготовки кадров для новых и перспективных областей профессиональной деятельности»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598137-675B-4A41-892A-903A96ABE80C}"/>
              </a:ext>
            </a:extLst>
          </p:cNvPr>
          <p:cNvSpPr/>
          <p:nvPr/>
        </p:nvSpPr>
        <p:spPr>
          <a:xfrm>
            <a:off x="655320" y="401255"/>
            <a:ext cx="10881360" cy="77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</a:rPr>
              <a:t>Перечень поручений Президента РФ по итогам совместного расширенного заседания президиума Госсовета и Совета по науке и образованию (от 28 марта 2020 года № Пр-589)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39A271-7F78-0346-AC5B-7E971C7177AB}"/>
              </a:ext>
            </a:extLst>
          </p:cNvPr>
          <p:cNvSpPr/>
          <p:nvPr/>
        </p:nvSpPr>
        <p:spPr>
          <a:xfrm>
            <a:off x="392430" y="1180699"/>
            <a:ext cx="7562850" cy="403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«Пр-589, 1.ж-1 (срок 30 октября 2020 г.)</a:t>
            </a:r>
          </a:p>
          <a:p>
            <a:pPr lvl="0">
              <a:lnSpc>
                <a:spcPct val="115000"/>
              </a:lnSpc>
            </a:pP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ж) принять </a:t>
            </a: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меры по расширению автономии образовательных организаций </a:t>
            </a: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высшего образования и сокращению избыточного государственного регулирования образовательной деятельности. </a:t>
            </a: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В этих целях: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</a:p>
          <a:p>
            <a:pPr lvl="0">
              <a:lnSpc>
                <a:spcPct val="115000"/>
              </a:lnSpc>
            </a:pP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Пр-589, п.1ж-2 (срок 30 октября 2020 г.)</a:t>
            </a: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обеспечить пересмотр перечня специальностей и направлений подготовки высшего образования, </a:t>
            </a: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номенклатуры научных специальностей, по которым присуждаются учёные степени. </a:t>
            </a: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Принять меры по их укрупнению</a:t>
            </a: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, созданию условий для подготовки кадров с высшим образованием и проведению научных исследований </a:t>
            </a:r>
            <a:r>
              <a:rPr lang="ru-RU" sz="1600" b="1" dirty="0">
                <a:solidFill>
                  <a:srgbClr val="C00000"/>
                </a:solidFill>
                <a:ea typeface="Calibri" panose="020F0502020204030204" pitchFamily="34" charset="0"/>
              </a:rPr>
              <a:t>на междисциплинарной основе.</a:t>
            </a:r>
            <a:r>
              <a:rPr lang="ru-RU" sz="1600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Учитывать необходимость сохранения особенностей подготовки кадров по программам </a:t>
            </a:r>
            <a:r>
              <a:rPr lang="ru-RU" sz="1600" b="1" dirty="0" err="1">
                <a:solidFill>
                  <a:prstClr val="black"/>
                </a:solidFill>
                <a:ea typeface="Calibri" panose="020F0502020204030204" pitchFamily="34" charset="0"/>
              </a:rPr>
              <a:t>специалитета</a:t>
            </a:r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 для отдельных отраслей экономики;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FC3929-3028-824C-9644-F077DECA4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1" r="15923"/>
          <a:stretch/>
        </p:blipFill>
        <p:spPr>
          <a:xfrm>
            <a:off x="8056819" y="1497330"/>
            <a:ext cx="3723257" cy="37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4E834A-1484-ED44-8EFC-E07538229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1754" y="3991410"/>
            <a:ext cx="5223510" cy="2016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3817F6-01F3-FE4E-B8B8-428DB8827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965" y="849868"/>
            <a:ext cx="5654219" cy="27794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F6CEE2-310D-A546-937E-469B32A80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009" y="1369767"/>
            <a:ext cx="5210027" cy="22595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B30E4A-011A-7140-8C33-A34CA6B63A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677" y="4688490"/>
            <a:ext cx="5196840" cy="128130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0C44BF0-D57B-6541-B0C8-8D5D41D5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50" y="255416"/>
            <a:ext cx="11817334" cy="51591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Эволюция перечней УГСН в области образования </a:t>
            </a:r>
            <a:br>
              <a:rPr lang="ru-RU" sz="2400" b="1" dirty="0">
                <a:ln w="0"/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«Математические и естественные науки» в 2003-2021 гг.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EFFCA-C032-5244-8D50-B53FDE6E7A48}"/>
              </a:ext>
            </a:extLst>
          </p:cNvPr>
          <p:cNvSpPr txBox="1"/>
          <p:nvPr/>
        </p:nvSpPr>
        <p:spPr>
          <a:xfrm>
            <a:off x="1383030" y="3646170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4C6804-533A-6F45-A3C8-5AA676C98689}"/>
              </a:ext>
            </a:extLst>
          </p:cNvPr>
          <p:cNvSpPr/>
          <p:nvPr/>
        </p:nvSpPr>
        <p:spPr>
          <a:xfrm>
            <a:off x="3099179" y="36461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7BE56E-F718-3F45-AB22-3C267EF04008}"/>
              </a:ext>
            </a:extLst>
          </p:cNvPr>
          <p:cNvSpPr/>
          <p:nvPr/>
        </p:nvSpPr>
        <p:spPr>
          <a:xfrm>
            <a:off x="5053617" y="36461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A1740-949E-D946-97D5-8C34F40220D6}"/>
              </a:ext>
            </a:extLst>
          </p:cNvPr>
          <p:cNvSpPr txBox="1"/>
          <p:nvPr/>
        </p:nvSpPr>
        <p:spPr>
          <a:xfrm>
            <a:off x="7138382" y="3646170"/>
            <a:ext cx="45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91D92C-080D-A14D-BB55-0A32ABC35C2B}"/>
              </a:ext>
            </a:extLst>
          </p:cNvPr>
          <p:cNvSpPr/>
          <p:nvPr/>
        </p:nvSpPr>
        <p:spPr>
          <a:xfrm>
            <a:off x="8854532" y="36461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02EA02E-2995-934F-BE69-57527D3C4F23}"/>
              </a:ext>
            </a:extLst>
          </p:cNvPr>
          <p:cNvSpPr/>
          <p:nvPr/>
        </p:nvSpPr>
        <p:spPr>
          <a:xfrm>
            <a:off x="10808970" y="36461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708EF-87CA-9D4B-830A-B520625D931F}"/>
              </a:ext>
            </a:extLst>
          </p:cNvPr>
          <p:cNvSpPr txBox="1"/>
          <p:nvPr/>
        </p:nvSpPr>
        <p:spPr>
          <a:xfrm>
            <a:off x="1533873" y="6008132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190490-6851-D64C-A7AB-1B8C5959FC10}"/>
              </a:ext>
            </a:extLst>
          </p:cNvPr>
          <p:cNvSpPr/>
          <p:nvPr/>
        </p:nvSpPr>
        <p:spPr>
          <a:xfrm>
            <a:off x="3250022" y="600813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0D1B2D9-D2C2-3A4B-AC72-C8A2B5F3F796}"/>
              </a:ext>
            </a:extLst>
          </p:cNvPr>
          <p:cNvSpPr/>
          <p:nvPr/>
        </p:nvSpPr>
        <p:spPr>
          <a:xfrm>
            <a:off x="5053617" y="600813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5442AF-0D1D-F945-B6DD-0351B4563488}"/>
              </a:ext>
            </a:extLst>
          </p:cNvPr>
          <p:cNvSpPr txBox="1"/>
          <p:nvPr/>
        </p:nvSpPr>
        <p:spPr>
          <a:xfrm>
            <a:off x="6987540" y="6008132"/>
            <a:ext cx="45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690B1FB-682C-6644-AC00-526638E9B529}"/>
              </a:ext>
            </a:extLst>
          </p:cNvPr>
          <p:cNvSpPr/>
          <p:nvPr/>
        </p:nvSpPr>
        <p:spPr>
          <a:xfrm>
            <a:off x="8703689" y="600813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66C83B2-01F3-A642-B5B5-EB9E3972E731}"/>
              </a:ext>
            </a:extLst>
          </p:cNvPr>
          <p:cNvSpPr/>
          <p:nvPr/>
        </p:nvSpPr>
        <p:spPr>
          <a:xfrm>
            <a:off x="10658127" y="600813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370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9E833F0-702A-5A4B-A94E-B7C8BF277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377774"/>
              </p:ext>
            </p:extLst>
          </p:nvPr>
        </p:nvGraphicFramePr>
        <p:xfrm>
          <a:off x="596666" y="838322"/>
          <a:ext cx="11408000" cy="5584390"/>
        </p:xfrm>
        <a:graphic>
          <a:graphicData uri="http://schemas.openxmlformats.org/drawingml/2006/table">
            <a:tbl>
              <a:tblPr firstRow="1" firstCol="1" bandRow="1"/>
              <a:tblGrid>
                <a:gridCol w="2015222">
                  <a:extLst>
                    <a:ext uri="{9D8B030D-6E8A-4147-A177-3AD203B41FA5}">
                      <a16:colId xmlns:a16="http://schemas.microsoft.com/office/drawing/2014/main" val="242678152"/>
                    </a:ext>
                  </a:extLst>
                </a:gridCol>
                <a:gridCol w="3361332">
                  <a:extLst>
                    <a:ext uri="{9D8B030D-6E8A-4147-A177-3AD203B41FA5}">
                      <a16:colId xmlns:a16="http://schemas.microsoft.com/office/drawing/2014/main" val="1836960513"/>
                    </a:ext>
                  </a:extLst>
                </a:gridCol>
                <a:gridCol w="3332826">
                  <a:extLst>
                    <a:ext uri="{9D8B030D-6E8A-4147-A177-3AD203B41FA5}">
                      <a16:colId xmlns:a16="http://schemas.microsoft.com/office/drawing/2014/main" val="3328657916"/>
                    </a:ext>
                  </a:extLst>
                </a:gridCol>
                <a:gridCol w="2698620">
                  <a:extLst>
                    <a:ext uri="{9D8B030D-6E8A-4147-A177-3AD203B41FA5}">
                      <a16:colId xmlns:a16="http://schemas.microsoft.com/office/drawing/2014/main" val="1640873248"/>
                    </a:ext>
                  </a:extLst>
                </a:gridCol>
              </a:tblGrid>
              <a:tr h="281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Коды УГСН, направлений подготовки и специальностей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Наименования областей образования, УГСН, направлений подготовки и специальностей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Присваиваемые квалификации по уровням высшего образования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научных специальностей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(Проект приказа </a:t>
                      </a:r>
                      <a:r>
                        <a:rPr lang="ru-RU" sz="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Минобрнауки</a:t>
                      </a: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 30.10.2020)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864360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01.00.00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МАТЕМАТИЧЕСКИЕ И ЕСТЕСТВЕННЫЕ НАУКИ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805395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01.01.00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Математика и механика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500180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454900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01.02.00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Компьютерные и информационные науки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382352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32080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01.03.00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Физические науки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1.3. Физические науки</a:t>
                      </a: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232088"/>
                  </a:ext>
                </a:extLst>
              </a:tr>
              <a:tr h="361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01.03.01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Прикладные математика и физика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 Бакалавр прикладной математики и физики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 Магистр прикладной математики и физики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863927"/>
                  </a:ext>
                </a:extLst>
              </a:tr>
              <a:tr h="312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01.03.02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Физика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 CYR"/>
                        </a:rPr>
                        <a:t>64 Бакалавр физики</a:t>
                      </a:r>
                      <a:endParaRPr lang="ru-RU" sz="1100">
                        <a:effectLst/>
                        <a:latin typeface="Times New Roman CYR"/>
                        <a:ea typeface="Times New Roman" panose="02020603050405020304" pitchFamily="18" charset="0"/>
                        <a:cs typeface="Times New Roman CYR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 Магистр физики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997215"/>
                  </a:ext>
                </a:extLst>
              </a:tr>
              <a:tr h="312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01.03.03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Радиофизика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 CYR"/>
                        </a:rPr>
                        <a:t>64 Бакалавр радиофизики</a:t>
                      </a:r>
                      <a:endParaRPr lang="ru-RU" sz="1100">
                        <a:effectLst/>
                        <a:latin typeface="Times New Roman CYR"/>
                        <a:ea typeface="Times New Roman" panose="02020603050405020304" pitchFamily="18" charset="0"/>
                        <a:cs typeface="Times New Roman CYR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 Магистр радиофизики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715012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01.03.04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Астрономия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 Астроном. Преподаватель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703729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01.03.05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Фундаментальная и прикладная физика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 Физик. Преподаватель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900937"/>
                  </a:ext>
                </a:extLst>
              </a:tr>
              <a:tr h="641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01.03.99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Междисциплинарные образовательные программы в рамках укрупненной группы направлений подготовки «Физика и астрономия»</a:t>
                      </a:r>
                      <a:endParaRPr lang="ru-RU" sz="13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 CYR"/>
                        </a:rPr>
                        <a:t>64 Бакалавр</a:t>
                      </a:r>
                      <a:endParaRPr lang="ru-RU" sz="1300" i="1" dirty="0">
                        <a:effectLst/>
                        <a:latin typeface="Times New Roman CYR"/>
                        <a:ea typeface="Times New Roman" panose="02020603050405020304" pitchFamily="18" charset="0"/>
                        <a:cs typeface="Times New Roman CYR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 Магистр </a:t>
                      </a:r>
                      <a:endParaRPr lang="ru-RU" sz="13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 Специалист</a:t>
                      </a:r>
                      <a:endParaRPr lang="ru-RU" sz="13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580867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01.04.00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Химические науки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1.4. Химические науки </a:t>
                      </a: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373699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416256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01.05.00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Науки о Земле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1.6. Науки о Земле и окружающей среде</a:t>
                      </a: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871400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799028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01.06.00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Биологические науки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1.5. Биологические науки</a:t>
                      </a: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957314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996143"/>
                  </a:ext>
                </a:extLst>
              </a:tr>
              <a:tr h="284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01.99.99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Междисциплинарные образовательные программы в рамках области образования «Математические и естественные науки» </a:t>
                      </a:r>
                      <a:endParaRPr lang="ru-RU" sz="13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 CYR"/>
                        </a:rPr>
                        <a:t>64 Бакалавр</a:t>
                      </a:r>
                      <a:endParaRPr lang="ru-RU" sz="1300" i="1" dirty="0">
                        <a:effectLst/>
                        <a:latin typeface="Times New Roman CYR"/>
                        <a:ea typeface="Times New Roman" panose="02020603050405020304" pitchFamily="18" charset="0"/>
                        <a:cs typeface="Times New Roman CYR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 Магистр </a:t>
                      </a:r>
                      <a:endParaRPr lang="ru-RU" sz="13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 CYR"/>
                        </a:rPr>
                        <a:t>75 Специалист</a:t>
                      </a:r>
                      <a:endParaRPr lang="ru-RU" sz="1300" i="1" dirty="0">
                        <a:effectLst/>
                        <a:latin typeface="Times New Roman CYR"/>
                        <a:ea typeface="Times New Roman" panose="02020603050405020304" pitchFamily="18" charset="0"/>
                        <a:cs typeface="Times New Roman CYR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i="1" dirty="0">
                        <a:effectLst/>
                        <a:latin typeface="Times New Roman CYR"/>
                        <a:ea typeface="Times New Roman" panose="02020603050405020304" pitchFamily="18" charset="0"/>
                        <a:cs typeface="Times New Roman CYR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108560"/>
                  </a:ext>
                </a:extLst>
              </a:tr>
              <a:tr h="16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02.00.00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ИНЖЕНЕРНОЕ ДЕЛО, ТЕХНОЛОГИИ И ТЕХНИЧЕСКИЕ НАУКИ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98" marR="45798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456825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7F94489-50EF-5343-BE43-61AE6FCA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32" y="177329"/>
            <a:ext cx="11817334" cy="51591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latin typeface="+mn-lt"/>
              </a:rPr>
              <a:t>Вариант укрупненной структуры Перечня направлений подготовки и специальностей </a:t>
            </a:r>
            <a:br>
              <a:rPr lang="ru-RU" sz="2000" b="1" dirty="0">
                <a:ln w="0"/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ln w="0"/>
                <a:solidFill>
                  <a:srgbClr val="002060"/>
                </a:solidFill>
                <a:latin typeface="+mn-lt"/>
              </a:rPr>
              <a:t>высшего образования, реализующей междисциплинарный подход</a:t>
            </a:r>
          </a:p>
        </p:txBody>
      </p:sp>
    </p:spTree>
    <p:extLst>
      <p:ext uri="{BB962C8B-B14F-4D97-AF65-F5344CB8AC3E}">
        <p14:creationId xmlns:p14="http://schemas.microsoft.com/office/powerpoint/2010/main" val="305066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BEC250-25F4-3647-8133-43DA815B8082}"/>
              </a:ext>
            </a:extLst>
          </p:cNvPr>
          <p:cNvSpPr txBox="1"/>
          <p:nvPr/>
        </p:nvSpPr>
        <p:spPr>
          <a:xfrm>
            <a:off x="540879" y="3363873"/>
            <a:ext cx="2371725" cy="786354"/>
          </a:xfrm>
          <a:prstGeom prst="roundRect">
            <a:avLst/>
          </a:prstGeom>
          <a:solidFill>
            <a:srgbClr val="C00000">
              <a:alpha val="19216"/>
            </a:srgbClr>
          </a:solidFill>
          <a:ln w="38100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ПООП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94E8B15-4C33-B74C-89F3-29087A5D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32" y="322405"/>
            <a:ext cx="11817334" cy="51591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Роль примерных основных образовательных программ (ПООП) </a:t>
            </a:r>
            <a:br>
              <a:rPr lang="ru-RU" sz="2400" b="1" dirty="0">
                <a:ln w="0"/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в новой системе обеспечения качества образования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3C1EC-606E-E648-A403-7965D87132FA}"/>
              </a:ext>
            </a:extLst>
          </p:cNvPr>
          <p:cNvSpPr txBox="1"/>
          <p:nvPr/>
        </p:nvSpPr>
        <p:spPr>
          <a:xfrm>
            <a:off x="7639178" y="1255523"/>
            <a:ext cx="42797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Роль координационных советов в сфере ПООП</a:t>
            </a:r>
          </a:p>
          <a:p>
            <a:endParaRPr lang="ru-RU" sz="1000" dirty="0"/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Согласование подходов и методик разработки ПООП (определение инвариантов и пр.)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Обеспечение междисциплинарного подхода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>
                <a:solidFill>
                  <a:srgbClr val="002060"/>
                </a:solidFill>
              </a:rPr>
              <a:t>Организация разработки </a:t>
            </a:r>
            <a:r>
              <a:rPr lang="ru-RU" sz="2000" dirty="0">
                <a:solidFill>
                  <a:srgbClr val="002060"/>
                </a:solidFill>
              </a:rPr>
              <a:t>методик формирования оценочных средств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Обоснование нормативных затрат на реализацию программ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5F587-F89D-8143-A3CA-896C71025E90}"/>
              </a:ext>
            </a:extLst>
          </p:cNvPr>
          <p:cNvSpPr txBox="1"/>
          <p:nvPr/>
        </p:nvSpPr>
        <p:spPr>
          <a:xfrm>
            <a:off x="219125" y="1381717"/>
            <a:ext cx="2790953" cy="91940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Учет вузом при разработке образовательной программы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13D7C-F06D-6D42-BD18-9D417441FFA3}"/>
              </a:ext>
            </a:extLst>
          </p:cNvPr>
          <p:cNvSpPr txBox="1"/>
          <p:nvPr/>
        </p:nvSpPr>
        <p:spPr>
          <a:xfrm>
            <a:off x="3640805" y="1367926"/>
            <a:ext cx="1903301" cy="91940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Методики государственной аккредитации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9D9BE-0F04-584F-9039-560B306E1EDF}"/>
              </a:ext>
            </a:extLst>
          </p:cNvPr>
          <p:cNvSpPr txBox="1"/>
          <p:nvPr/>
        </p:nvSpPr>
        <p:spPr>
          <a:xfrm>
            <a:off x="3305007" y="4985753"/>
            <a:ext cx="2966183" cy="1191816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Основа для формирования фондов оценочных средств для государственной аккредитации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DCF7A-2C25-E94F-88DC-9CB58B35BDD0}"/>
              </a:ext>
            </a:extLst>
          </p:cNvPr>
          <p:cNvSpPr txBox="1"/>
          <p:nvPr/>
        </p:nvSpPr>
        <p:spPr>
          <a:xfrm>
            <a:off x="215137" y="4985753"/>
            <a:ext cx="2697467" cy="1191816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Основа для оценочных средств при независимой оценке качества образования</a:t>
            </a:r>
          </a:p>
        </p:txBody>
      </p:sp>
      <p:sp>
        <p:nvSpPr>
          <p:cNvPr id="10" name="Стрелка вправо с вырезом 9">
            <a:extLst>
              <a:ext uri="{FF2B5EF4-FFF2-40B4-BE49-F238E27FC236}">
                <a16:creationId xmlns:a16="http://schemas.microsoft.com/office/drawing/2014/main" id="{FFBE85B1-6BE0-F14B-8382-A2BBBC003083}"/>
              </a:ext>
            </a:extLst>
          </p:cNvPr>
          <p:cNvSpPr/>
          <p:nvPr/>
        </p:nvSpPr>
        <p:spPr>
          <a:xfrm rot="18753816">
            <a:off x="2748302" y="2747168"/>
            <a:ext cx="672498" cy="407656"/>
          </a:xfrm>
          <a:prstGeom prst="notchedRightArrow">
            <a:avLst/>
          </a:prstGeom>
          <a:solidFill>
            <a:srgbClr val="C00000">
              <a:alpha val="49804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с вырезом 10">
            <a:extLst>
              <a:ext uri="{FF2B5EF4-FFF2-40B4-BE49-F238E27FC236}">
                <a16:creationId xmlns:a16="http://schemas.microsoft.com/office/drawing/2014/main" id="{B3FDF47C-68E3-0443-9F42-CACC26E2A948}"/>
              </a:ext>
            </a:extLst>
          </p:cNvPr>
          <p:cNvSpPr/>
          <p:nvPr/>
        </p:nvSpPr>
        <p:spPr>
          <a:xfrm>
            <a:off x="3306740" y="3548931"/>
            <a:ext cx="797242" cy="407656"/>
          </a:xfrm>
          <a:prstGeom prst="notchedRightArrow">
            <a:avLst/>
          </a:prstGeom>
          <a:solidFill>
            <a:srgbClr val="C00000">
              <a:alpha val="49804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>
            <a:extLst>
              <a:ext uri="{FF2B5EF4-FFF2-40B4-BE49-F238E27FC236}">
                <a16:creationId xmlns:a16="http://schemas.microsoft.com/office/drawing/2014/main" id="{33C4CFF5-B0AB-CD45-9862-3F1DBB357D2D}"/>
              </a:ext>
            </a:extLst>
          </p:cNvPr>
          <p:cNvSpPr/>
          <p:nvPr/>
        </p:nvSpPr>
        <p:spPr>
          <a:xfrm rot="2538294">
            <a:off x="2836053" y="4325138"/>
            <a:ext cx="759168" cy="407656"/>
          </a:xfrm>
          <a:prstGeom prst="notchedRightArrow">
            <a:avLst/>
          </a:prstGeom>
          <a:solidFill>
            <a:srgbClr val="C00000">
              <a:alpha val="49804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9F834-E89D-8F4B-B534-C4910F454D7B}"/>
              </a:ext>
            </a:extLst>
          </p:cNvPr>
          <p:cNvSpPr txBox="1"/>
          <p:nvPr/>
        </p:nvSpPr>
        <p:spPr>
          <a:xfrm>
            <a:off x="7587916" y="5469333"/>
            <a:ext cx="4216771" cy="10156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В приказе от 24.02.2021 г. № 138 «Порядок разработки ПООП»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роль КС отсутствует!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CC0F2-ED80-1940-B2B4-92334832EEF1}"/>
              </a:ext>
            </a:extLst>
          </p:cNvPr>
          <p:cNvSpPr txBox="1"/>
          <p:nvPr/>
        </p:nvSpPr>
        <p:spPr>
          <a:xfrm>
            <a:off x="4350770" y="2729774"/>
            <a:ext cx="3079249" cy="204596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Условия образовательной деятельности </a:t>
            </a:r>
          </a:p>
          <a:p>
            <a:pPr algn="ctr"/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Примерные расчеты нормативных затрат по реализации образовательной программы</a:t>
            </a:r>
          </a:p>
        </p:txBody>
      </p:sp>
      <p:sp>
        <p:nvSpPr>
          <p:cNvPr id="16" name="Стрелка вправо с вырезом 15">
            <a:extLst>
              <a:ext uri="{FF2B5EF4-FFF2-40B4-BE49-F238E27FC236}">
                <a16:creationId xmlns:a16="http://schemas.microsoft.com/office/drawing/2014/main" id="{7D859F4E-A85C-6E47-A286-EB93759145B8}"/>
              </a:ext>
            </a:extLst>
          </p:cNvPr>
          <p:cNvSpPr/>
          <p:nvPr/>
        </p:nvSpPr>
        <p:spPr>
          <a:xfrm rot="15536174">
            <a:off x="1015640" y="2693634"/>
            <a:ext cx="672498" cy="407656"/>
          </a:xfrm>
          <a:prstGeom prst="notchedRightArrow">
            <a:avLst/>
          </a:prstGeom>
          <a:solidFill>
            <a:srgbClr val="C00000">
              <a:alpha val="49804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>
            <a:extLst>
              <a:ext uri="{FF2B5EF4-FFF2-40B4-BE49-F238E27FC236}">
                <a16:creationId xmlns:a16="http://schemas.microsoft.com/office/drawing/2014/main" id="{8E339691-A13E-D447-98D6-557B497E232F}"/>
              </a:ext>
            </a:extLst>
          </p:cNvPr>
          <p:cNvSpPr/>
          <p:nvPr/>
        </p:nvSpPr>
        <p:spPr>
          <a:xfrm rot="7308821">
            <a:off x="1118501" y="4343296"/>
            <a:ext cx="600739" cy="407656"/>
          </a:xfrm>
          <a:prstGeom prst="notchedRightArrow">
            <a:avLst/>
          </a:prstGeom>
          <a:solidFill>
            <a:srgbClr val="C00000">
              <a:alpha val="49804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644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0CA9492-2618-6A47-A37D-3BCAD6F6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32" y="322405"/>
            <a:ext cx="11817334" cy="51591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Множественность реестров организаций профессионально-общественной аккредитации </a:t>
            </a:r>
            <a:r>
              <a:rPr lang="en-US" sz="2400" b="1" dirty="0">
                <a:ln w="0"/>
                <a:solidFill>
                  <a:srgbClr val="002060"/>
                </a:solidFill>
                <a:latin typeface="+mn-lt"/>
              </a:rPr>
              <a:t>(</a:t>
            </a:r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ПОА</a:t>
            </a:r>
            <a:r>
              <a:rPr lang="en-US" sz="2400" b="1" dirty="0">
                <a:ln w="0"/>
                <a:solidFill>
                  <a:srgbClr val="002060"/>
                </a:solidFill>
                <a:latin typeface="+mn-lt"/>
              </a:rPr>
              <a:t>)</a:t>
            </a:r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 и неопределенность с критериями их формирования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7EA0F-44E5-4847-9C16-BD2E37588598}"/>
              </a:ext>
            </a:extLst>
          </p:cNvPr>
          <p:cNvSpPr txBox="1"/>
          <p:nvPr/>
        </p:nvSpPr>
        <p:spPr>
          <a:xfrm>
            <a:off x="1635268" y="1192081"/>
            <a:ext cx="4260006" cy="71508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Реестры организаций ПОА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19860-6652-FA44-A4C4-ACD8E46C05E7}"/>
              </a:ext>
            </a:extLst>
          </p:cNvPr>
          <p:cNvSpPr txBox="1"/>
          <p:nvPr/>
        </p:nvSpPr>
        <p:spPr>
          <a:xfrm>
            <a:off x="8394356" y="1763904"/>
            <a:ext cx="36103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Наличие «добровольной» ПОА учитывается: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/>
              <a:t>Конкурс КЦП </a:t>
            </a:r>
            <a:r>
              <a:rPr lang="ru-RU" dirty="0"/>
              <a:t>(без оговорок критериев к аккредитации организации и статуса аккредитации)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/>
              <a:t>Мониторинг эффективности вузов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При </a:t>
            </a:r>
            <a:r>
              <a:rPr lang="ru-RU" b="1" dirty="0"/>
              <a:t>государственной аккредитации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6DFBF-9CAF-5745-939A-A6A569677553}"/>
              </a:ext>
            </a:extLst>
          </p:cNvPr>
          <p:cNvSpPr txBox="1"/>
          <p:nvPr/>
        </p:nvSpPr>
        <p:spPr>
          <a:xfrm>
            <a:off x="461174" y="3377922"/>
            <a:ext cx="2371725" cy="70849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Реестр на сайте </a:t>
            </a:r>
            <a:r>
              <a:rPr lang="ru-RU" b="1" dirty="0" err="1">
                <a:solidFill>
                  <a:srgbClr val="C00000"/>
                </a:solidFill>
              </a:rPr>
              <a:t>Минобрнауки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83407-3805-EE4F-9B48-C9AB7AF6EC1B}"/>
              </a:ext>
            </a:extLst>
          </p:cNvPr>
          <p:cNvSpPr txBox="1"/>
          <p:nvPr/>
        </p:nvSpPr>
        <p:spPr>
          <a:xfrm>
            <a:off x="5453063" y="2764988"/>
            <a:ext cx="2371725" cy="1328023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Национальное агентство развития квалификаций (НАРК)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722A7-A845-6B43-A2A4-76822DB5661C}"/>
              </a:ext>
            </a:extLst>
          </p:cNvPr>
          <p:cNvSpPr txBox="1"/>
          <p:nvPr/>
        </p:nvSpPr>
        <p:spPr>
          <a:xfrm>
            <a:off x="3028939" y="3384520"/>
            <a:ext cx="2238874" cy="70849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Система мониторинга ПОА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CFA182-9B44-0249-9126-C6B4D089552D}"/>
              </a:ext>
            </a:extLst>
          </p:cNvPr>
          <p:cNvSpPr txBox="1"/>
          <p:nvPr/>
        </p:nvSpPr>
        <p:spPr>
          <a:xfrm>
            <a:off x="910126" y="5199620"/>
            <a:ext cx="4170948" cy="715089"/>
          </a:xfrm>
          <a:prstGeom prst="roundRect">
            <a:avLst/>
          </a:prstGeom>
          <a:solidFill>
            <a:srgbClr val="C00000">
              <a:alpha val="19608"/>
            </a:srgbClr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Рекомендации координационных советов</a:t>
            </a:r>
          </a:p>
        </p:txBody>
      </p:sp>
      <p:sp>
        <p:nvSpPr>
          <p:cNvPr id="10" name="Стрелка вправо с вырезом 9">
            <a:extLst>
              <a:ext uri="{FF2B5EF4-FFF2-40B4-BE49-F238E27FC236}">
                <a16:creationId xmlns:a16="http://schemas.microsoft.com/office/drawing/2014/main" id="{764F1E0B-19A9-3741-9C5F-74F28D3035A5}"/>
              </a:ext>
            </a:extLst>
          </p:cNvPr>
          <p:cNvSpPr/>
          <p:nvPr/>
        </p:nvSpPr>
        <p:spPr>
          <a:xfrm rot="6640683">
            <a:off x="1516342" y="2438717"/>
            <a:ext cx="993656" cy="407656"/>
          </a:xfrm>
          <a:prstGeom prst="notchedRightArrow">
            <a:avLst/>
          </a:prstGeom>
          <a:solidFill>
            <a:srgbClr val="002060">
              <a:alpha val="7490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с вырезом 10">
            <a:extLst>
              <a:ext uri="{FF2B5EF4-FFF2-40B4-BE49-F238E27FC236}">
                <a16:creationId xmlns:a16="http://schemas.microsoft.com/office/drawing/2014/main" id="{CA9F14F8-A4F8-7A4E-8F8F-C0AE15C7471C}"/>
              </a:ext>
            </a:extLst>
          </p:cNvPr>
          <p:cNvSpPr/>
          <p:nvPr/>
        </p:nvSpPr>
        <p:spPr>
          <a:xfrm rot="5400000">
            <a:off x="3548617" y="2438719"/>
            <a:ext cx="993656" cy="407656"/>
          </a:xfrm>
          <a:prstGeom prst="notchedRightArrow">
            <a:avLst/>
          </a:prstGeom>
          <a:solidFill>
            <a:srgbClr val="002060">
              <a:alpha val="7490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>
            <a:extLst>
              <a:ext uri="{FF2B5EF4-FFF2-40B4-BE49-F238E27FC236}">
                <a16:creationId xmlns:a16="http://schemas.microsoft.com/office/drawing/2014/main" id="{DF26390F-1180-164C-92E3-AD4A1D261DF4}"/>
              </a:ext>
            </a:extLst>
          </p:cNvPr>
          <p:cNvSpPr/>
          <p:nvPr/>
        </p:nvSpPr>
        <p:spPr>
          <a:xfrm rot="3076810">
            <a:off x="5801263" y="2113485"/>
            <a:ext cx="774040" cy="425125"/>
          </a:xfrm>
          <a:prstGeom prst="notchedRightArrow">
            <a:avLst/>
          </a:prstGeom>
          <a:solidFill>
            <a:srgbClr val="002060">
              <a:alpha val="74902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>
            <a:extLst>
              <a:ext uri="{FF2B5EF4-FFF2-40B4-BE49-F238E27FC236}">
                <a16:creationId xmlns:a16="http://schemas.microsoft.com/office/drawing/2014/main" id="{C6F446F6-3D20-E245-8082-3CA782271B74}"/>
              </a:ext>
            </a:extLst>
          </p:cNvPr>
          <p:cNvSpPr/>
          <p:nvPr/>
        </p:nvSpPr>
        <p:spPr>
          <a:xfrm rot="16200000">
            <a:off x="1456967" y="4446407"/>
            <a:ext cx="704750" cy="407656"/>
          </a:xfrm>
          <a:prstGeom prst="notchedRightArrow">
            <a:avLst/>
          </a:prstGeom>
          <a:solidFill>
            <a:srgbClr val="D41A1A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 вправо с вырезом 14">
            <a:extLst>
              <a:ext uri="{FF2B5EF4-FFF2-40B4-BE49-F238E27FC236}">
                <a16:creationId xmlns:a16="http://schemas.microsoft.com/office/drawing/2014/main" id="{92D33777-E18B-424A-9173-08529D6EF32C}"/>
              </a:ext>
            </a:extLst>
          </p:cNvPr>
          <p:cNvSpPr/>
          <p:nvPr/>
        </p:nvSpPr>
        <p:spPr>
          <a:xfrm rot="16373710">
            <a:off x="3731565" y="4436561"/>
            <a:ext cx="704750" cy="407656"/>
          </a:xfrm>
          <a:prstGeom prst="notchedRightArrow">
            <a:avLst/>
          </a:prstGeom>
          <a:solidFill>
            <a:srgbClr val="D41A1A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37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8F1F70-D930-554E-9362-3136B220E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3" y="656205"/>
            <a:ext cx="9119893" cy="60615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ECD344-4B59-FC4B-B19E-C9DA9F84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02" y="3252486"/>
            <a:ext cx="5424709" cy="360551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FAE007E-C8AE-DD44-BE78-D069329F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33" y="257956"/>
            <a:ext cx="11817334" cy="51591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Реестр организаций ПОА – сайт </a:t>
            </a:r>
            <a:r>
              <a:rPr lang="ru-RU" sz="2400" b="1" dirty="0" err="1">
                <a:ln w="0"/>
                <a:solidFill>
                  <a:srgbClr val="002060"/>
                </a:solidFill>
                <a:latin typeface="+mn-lt"/>
              </a:rPr>
              <a:t>Минобрнауки</a:t>
            </a:r>
            <a:r>
              <a:rPr lang="ru-RU" sz="2400" b="1" dirty="0">
                <a:ln w="0"/>
                <a:solidFill>
                  <a:srgbClr val="002060"/>
                </a:solidFill>
                <a:latin typeface="+mn-lt"/>
              </a:rPr>
              <a:t> или Системы мониторинга ПОА?</a:t>
            </a:r>
          </a:p>
        </p:txBody>
      </p:sp>
    </p:spTree>
    <p:extLst>
      <p:ext uri="{BB962C8B-B14F-4D97-AF65-F5344CB8AC3E}">
        <p14:creationId xmlns:p14="http://schemas.microsoft.com/office/powerpoint/2010/main" val="30111428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</TotalTime>
  <Words>1172</Words>
  <Application>Microsoft Macintosh PowerPoint</Application>
  <PresentationFormat>Широкоэкранный</PresentationFormat>
  <Paragraphs>211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 CYR</vt:lpstr>
      <vt:lpstr>Wingdings</vt:lpstr>
      <vt:lpstr>Тема Office</vt:lpstr>
      <vt:lpstr>Роль Координационных советов  по областям образования и ФУМО  в системе государственно-общественного регулирования качества образования</vt:lpstr>
      <vt:lpstr>Схема государственно-общественного регулирования качества высшего образования при «рамочном» характере  ФГОС и уменьшении регуляторных функций государства </vt:lpstr>
      <vt:lpstr>Презентация PowerPoint</vt:lpstr>
      <vt:lpstr>Презентация PowerPoint</vt:lpstr>
      <vt:lpstr>Эволюция перечней УГСН в области образования  «Математические и естественные науки» в 2003-2021 гг.</vt:lpstr>
      <vt:lpstr>Вариант укрупненной структуры Перечня направлений подготовки и специальностей  высшего образования, реализующей междисциплинарный подход</vt:lpstr>
      <vt:lpstr>Роль примерных основных образовательных программ (ПООП)  в новой системе обеспечения качества образования</vt:lpstr>
      <vt:lpstr>Множественность реестров организаций профессионально-общественной аккредитации (ПОА) и неопределенность с критериями их формирования</vt:lpstr>
      <vt:lpstr>Реестр организаций ПОА – сайт Минобрнауки или Системы мониторинга ПОА?</vt:lpstr>
      <vt:lpstr>Организации, проводящие ПОА образовательных программ (Реестр на сайте Минобрнауки России от 20.02.2020 г.)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Фатима</dc:creator>
  <cp:lastModifiedBy>Microsoft Office User</cp:lastModifiedBy>
  <cp:revision>97</cp:revision>
  <dcterms:created xsi:type="dcterms:W3CDTF">2020-07-06T19:47:05Z</dcterms:created>
  <dcterms:modified xsi:type="dcterms:W3CDTF">2021-03-31T07:22:48Z</dcterms:modified>
</cp:coreProperties>
</file>